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91" r:id="rId4"/>
    <p:sldId id="261" r:id="rId5"/>
    <p:sldId id="262" r:id="rId6"/>
    <p:sldId id="263" r:id="rId7"/>
    <p:sldId id="264" r:id="rId8"/>
    <p:sldId id="292" r:id="rId9"/>
    <p:sldId id="266" r:id="rId10"/>
    <p:sldId id="265" r:id="rId11"/>
    <p:sldId id="267" r:id="rId12"/>
    <p:sldId id="268" r:id="rId13"/>
    <p:sldId id="293" r:id="rId14"/>
    <p:sldId id="269" r:id="rId15"/>
    <p:sldId id="270" r:id="rId16"/>
    <p:sldId id="271" r:id="rId17"/>
    <p:sldId id="272" r:id="rId18"/>
    <p:sldId id="273" r:id="rId19"/>
    <p:sldId id="274" r:id="rId20"/>
    <p:sldId id="275" r:id="rId21"/>
    <p:sldId id="276" r:id="rId22"/>
    <p:sldId id="277" r:id="rId23"/>
    <p:sldId id="285" r:id="rId24"/>
    <p:sldId id="278" r:id="rId25"/>
    <p:sldId id="286" r:id="rId26"/>
    <p:sldId id="279" r:id="rId27"/>
    <p:sldId id="299" r:id="rId28"/>
    <p:sldId id="280" r:id="rId29"/>
    <p:sldId id="287" r:id="rId30"/>
    <p:sldId id="281" r:id="rId31"/>
    <p:sldId id="288" r:id="rId32"/>
    <p:sldId id="282" r:id="rId33"/>
    <p:sldId id="289" r:id="rId34"/>
    <p:sldId id="283" r:id="rId35"/>
    <p:sldId id="290" r:id="rId36"/>
    <p:sldId id="284" r:id="rId37"/>
    <p:sldId id="29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D8BD707-D9CF-40AE-B4C6-C98DA3205C09}" type="datetimeFigureOut">
              <a:rPr lang="en-US" smtClean="0"/>
              <a:pPr/>
              <a:t>10/22/2022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b="1" dirty="0" smtClean="0"/>
              <a:t>Development and Growth of Teeth</a:t>
            </a:r>
            <a:r>
              <a:rPr lang="ar-SA" b="1" dirty="0" smtClean="0"/>
              <a:t>:</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2-Proliferation</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fontScale="92500"/>
          </a:bodyPr>
          <a:lstStyle/>
          <a:p>
            <a:r>
              <a:rPr lang="en-US" sz="3200" dirty="0" smtClean="0"/>
              <a:t>Enhanced proliferative activity begins at the points of initiation and results successively in the bud, cap, and bell stages of the </a:t>
            </a:r>
            <a:r>
              <a:rPr lang="en-US" sz="3200" dirty="0" err="1" smtClean="0"/>
              <a:t>odontogenic</a:t>
            </a:r>
            <a:r>
              <a:rPr lang="en-US" sz="3200" dirty="0" smtClean="0"/>
              <a:t> organ. </a:t>
            </a:r>
          </a:p>
          <a:p>
            <a:r>
              <a:rPr lang="en-US" sz="3200" dirty="0" smtClean="0"/>
              <a:t>Proliferative growth causes regular changes in the </a:t>
            </a:r>
            <a:r>
              <a:rPr lang="en-US" sz="3200" b="1" dirty="0" smtClean="0"/>
              <a:t>size and proportions of</a:t>
            </a:r>
            <a:r>
              <a:rPr lang="en-US" sz="3200" dirty="0" smtClean="0"/>
              <a:t> the growing tooth germ. </a:t>
            </a:r>
          </a:p>
          <a:p>
            <a:r>
              <a:rPr lang="en-US" sz="3200" dirty="0" smtClean="0"/>
              <a:t>Even during the stage of proliferation, the tooth germ already has the potential to become more highly developed</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3-Histodifferentiation:</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sz="2800" dirty="0" err="1" smtClean="0"/>
              <a:t>Histodifferentiation</a:t>
            </a:r>
            <a:r>
              <a:rPr lang="en-US" sz="2800" dirty="0" smtClean="0"/>
              <a:t> succeeds the proliferative stage. </a:t>
            </a:r>
          </a:p>
          <a:p>
            <a:r>
              <a:rPr lang="en-US" sz="2800" dirty="0" smtClean="0"/>
              <a:t>The formative cells of the tooth germs developing during the proliferative stage undergo definite </a:t>
            </a:r>
            <a:r>
              <a:rPr lang="en-US" sz="2800" b="1" dirty="0" smtClean="0"/>
              <a:t>morphologic as well as functional</a:t>
            </a:r>
            <a:r>
              <a:rPr lang="en-US" sz="2800" dirty="0" smtClean="0"/>
              <a:t> changes and acquire their functional assignment (the appositional growth potential). </a:t>
            </a:r>
          </a:p>
          <a:p>
            <a:r>
              <a:rPr lang="en-US" sz="2800" dirty="0" smtClean="0"/>
              <a:t>The cells become restricted in their functions. </a:t>
            </a:r>
          </a:p>
          <a:p>
            <a:r>
              <a:rPr lang="en-US" sz="2800" dirty="0" smtClean="0"/>
              <a:t>They differentiate and give up their capacity to multiply as they assume their new function; this law governs </a:t>
            </a:r>
            <a:r>
              <a:rPr lang="en-US" dirty="0" smtClean="0"/>
              <a:t>all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4000" dirty="0" smtClean="0"/>
              <a:t>differentiating cells. </a:t>
            </a:r>
          </a:p>
          <a:p>
            <a:r>
              <a:rPr lang="en-US" sz="4000" dirty="0" smtClean="0"/>
              <a:t>This phase reaches its </a:t>
            </a:r>
            <a:r>
              <a:rPr lang="en-US" sz="4000" b="1" dirty="0" smtClean="0"/>
              <a:t>highes</a:t>
            </a:r>
            <a:r>
              <a:rPr lang="en-US" sz="4000" dirty="0" smtClean="0"/>
              <a:t>t development in the </a:t>
            </a:r>
            <a:r>
              <a:rPr lang="en-US" sz="4000" b="1" dirty="0" smtClean="0"/>
              <a:t>bell stage</a:t>
            </a:r>
            <a:r>
              <a:rPr lang="en-US" sz="4000" dirty="0" smtClean="0"/>
              <a:t> of the enamel organ, just preceding the beginning of formation and apposition of dentin and enamel.</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drwarkaa\Desktop\عملي2020\bud\25.jpg"/>
          <p:cNvPicPr>
            <a:picLocks noGrp="1" noChangeAspect="1" noChangeArrowheads="1"/>
          </p:cNvPicPr>
          <p:nvPr>
            <p:ph sz="quarter" idx="1"/>
          </p:nvPr>
        </p:nvPicPr>
        <p:blipFill>
          <a:blip r:embed="rId2" cstate="print"/>
          <a:srcRect/>
          <a:stretch>
            <a:fillRect/>
          </a:stretch>
        </p:blipFill>
        <p:spPr bwMode="auto">
          <a:xfrm>
            <a:off x="1725524" y="1447800"/>
            <a:ext cx="6150152" cy="4572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2800" dirty="0" smtClean="0"/>
              <a:t>The organizing influence of the inner enamel epithelium on the </a:t>
            </a:r>
            <a:r>
              <a:rPr lang="en-US" sz="2800" dirty="0" err="1" smtClean="0"/>
              <a:t>mesenchyme</a:t>
            </a:r>
            <a:r>
              <a:rPr lang="en-US" sz="2800" dirty="0" smtClean="0"/>
              <a:t> is evident in the bell stage and causes the differentiation of the adjacent cells of the dental papilla into </a:t>
            </a:r>
            <a:r>
              <a:rPr lang="en-US" sz="2800" dirty="0" err="1" smtClean="0"/>
              <a:t>odontoblasts</a:t>
            </a:r>
            <a:r>
              <a:rPr lang="en-US" sz="2800" dirty="0" smtClean="0"/>
              <a:t>. </a:t>
            </a:r>
          </a:p>
          <a:p>
            <a:r>
              <a:rPr lang="en-US" sz="2800" dirty="0" smtClean="0"/>
              <a:t>With the formation of dentin, the cells of the inner enamel epithelium differentiate into </a:t>
            </a:r>
            <a:r>
              <a:rPr lang="en-US" sz="2800" dirty="0" err="1" smtClean="0"/>
              <a:t>ameloblasts</a:t>
            </a:r>
            <a:r>
              <a:rPr lang="en-US" sz="2800" dirty="0" smtClean="0"/>
              <a:t> and enamel matrix is formed opposite the dentin.</a:t>
            </a:r>
          </a:p>
          <a:p>
            <a:r>
              <a:rPr lang="en-US" sz="2800" dirty="0" smtClean="0"/>
              <a:t> Enamel </a:t>
            </a:r>
            <a:r>
              <a:rPr lang="en-US" sz="2800" b="1" dirty="0" smtClean="0"/>
              <a:t>does not form in the absence</a:t>
            </a:r>
            <a:r>
              <a:rPr lang="en-US" sz="2800" dirty="0" smtClean="0"/>
              <a:t> of dentin, as demonstrated by the failure of transplanted </a:t>
            </a:r>
            <a:r>
              <a:rPr lang="en-US" sz="2800" dirty="0" err="1" smtClean="0"/>
              <a:t>ameloblasts</a:t>
            </a:r>
            <a:r>
              <a:rPr lang="en-US" sz="2800" dirty="0" smtClean="0"/>
              <a:t> to form enamel when dentin is not present. </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200" dirty="0" smtClean="0"/>
              <a:t>Dentin formation therefore precedes and is essential to enamel formation. </a:t>
            </a:r>
          </a:p>
          <a:p>
            <a:r>
              <a:rPr lang="en-US" sz="3200" dirty="0" smtClean="0"/>
              <a:t>The differentiation of the epithelial cells precedes and is essential to the differentiation of the </a:t>
            </a:r>
            <a:r>
              <a:rPr lang="en-US" sz="3200" dirty="0" err="1" smtClean="0"/>
              <a:t>odontoblasts</a:t>
            </a:r>
            <a:r>
              <a:rPr lang="en-US" sz="3200" dirty="0" smtClean="0"/>
              <a:t> and the initiation of dentin formation. </a:t>
            </a:r>
          </a:p>
          <a:p>
            <a:r>
              <a:rPr lang="en-US" sz="3200" dirty="0" smtClean="0"/>
              <a:t>The importance of the basement membrane of this interface has been recognized.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t>Morphodifferentiation</a:t>
            </a:r>
            <a:r>
              <a:rPr lang="en-US" b="1" dirty="0" smtClean="0"/>
              <a:t>:</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fontScale="92500"/>
          </a:bodyPr>
          <a:lstStyle/>
          <a:p>
            <a:r>
              <a:rPr lang="en-US" sz="3200" dirty="0" smtClean="0"/>
              <a:t>The morphologic pattern, or basic form and relative size of the future tooth, is established by </a:t>
            </a:r>
            <a:r>
              <a:rPr lang="en-US" sz="3200" dirty="0" err="1" smtClean="0"/>
              <a:t>morphodifferentiation</a:t>
            </a:r>
            <a:r>
              <a:rPr lang="en-US" sz="3200" dirty="0" smtClean="0"/>
              <a:t>, that is, by differential growth. </a:t>
            </a:r>
          </a:p>
          <a:p>
            <a:r>
              <a:rPr lang="en-US" sz="3200" dirty="0" err="1" smtClean="0"/>
              <a:t>Morphodifferentiation</a:t>
            </a:r>
            <a:r>
              <a:rPr lang="en-US" sz="3200" dirty="0" smtClean="0"/>
              <a:t> therefore is </a:t>
            </a:r>
            <a:r>
              <a:rPr lang="en-US" sz="3200" b="1" dirty="0" smtClean="0"/>
              <a:t>impossible without proliferation</a:t>
            </a:r>
            <a:r>
              <a:rPr lang="en-US" sz="3200" dirty="0" smtClean="0"/>
              <a:t>. </a:t>
            </a:r>
          </a:p>
          <a:p>
            <a:r>
              <a:rPr lang="en-US" sz="3200" dirty="0" smtClean="0"/>
              <a:t>The advanced bell stage marks not only active </a:t>
            </a:r>
            <a:r>
              <a:rPr lang="en-US" sz="3200" dirty="0" err="1" smtClean="0"/>
              <a:t>histodifferentiation</a:t>
            </a:r>
            <a:r>
              <a:rPr lang="en-US" sz="3200" dirty="0" smtClean="0"/>
              <a:t> but also an important stage of </a:t>
            </a:r>
            <a:r>
              <a:rPr lang="en-US" sz="3200" dirty="0" err="1" smtClean="0"/>
              <a:t>morphodifferentiation</a:t>
            </a:r>
            <a:r>
              <a:rPr lang="en-US" sz="3200" dirty="0" smtClean="0"/>
              <a:t> in the crown, outlining the future </a:t>
            </a:r>
            <a:r>
              <a:rPr lang="en-US" sz="3200" dirty="0" err="1" smtClean="0"/>
              <a:t>dentinoenamel</a:t>
            </a:r>
            <a:r>
              <a:rPr lang="en-US" sz="3200" dirty="0" smtClean="0"/>
              <a:t> junction.</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2800" dirty="0" smtClean="0"/>
              <a:t>The </a:t>
            </a:r>
            <a:r>
              <a:rPr lang="en-US" sz="2800" dirty="0" err="1" smtClean="0"/>
              <a:t>dentinoenamel</a:t>
            </a:r>
            <a:r>
              <a:rPr lang="en-US" sz="2800" dirty="0" smtClean="0"/>
              <a:t> and </a:t>
            </a:r>
            <a:r>
              <a:rPr lang="en-US" sz="2800" dirty="0" err="1" smtClean="0"/>
              <a:t>dentinocemental</a:t>
            </a:r>
            <a:r>
              <a:rPr lang="en-US" sz="2800" dirty="0" smtClean="0"/>
              <a:t> junctions, which are different and characteristic for each type of tooth, act as a blueprint pattern. </a:t>
            </a:r>
          </a:p>
          <a:p>
            <a:r>
              <a:rPr lang="en-US" sz="2800" dirty="0" smtClean="0"/>
              <a:t>In conformity with this pattern the </a:t>
            </a:r>
            <a:r>
              <a:rPr lang="en-US" sz="2800" dirty="0" err="1" smtClean="0"/>
              <a:t>ameloblasts</a:t>
            </a:r>
            <a:r>
              <a:rPr lang="en-US" sz="2800" dirty="0" smtClean="0"/>
              <a:t>, </a:t>
            </a:r>
            <a:r>
              <a:rPr lang="en-US" sz="2800" dirty="0" err="1" smtClean="0"/>
              <a:t>odontoblasts</a:t>
            </a:r>
            <a:r>
              <a:rPr lang="en-US" sz="2800" dirty="0" smtClean="0"/>
              <a:t>, and </a:t>
            </a:r>
            <a:r>
              <a:rPr lang="en-US" sz="2800" dirty="0" err="1" smtClean="0"/>
              <a:t>cementoblasts</a:t>
            </a:r>
            <a:r>
              <a:rPr lang="en-US" sz="2800" dirty="0" smtClean="0"/>
              <a:t> deposit enamel, dentin, and </a:t>
            </a:r>
            <a:r>
              <a:rPr lang="en-US" sz="2800" dirty="0" err="1" smtClean="0"/>
              <a:t>cementum</a:t>
            </a:r>
            <a:r>
              <a:rPr lang="en-US" sz="2800" dirty="0" smtClean="0"/>
              <a:t>, respectively, and thus give the completed tooth its characteristic form and size. </a:t>
            </a:r>
          </a:p>
          <a:p>
            <a:r>
              <a:rPr lang="en-US" sz="2800" dirty="0" smtClean="0"/>
              <a:t>For example, the size and form of the </a:t>
            </a:r>
            <a:r>
              <a:rPr lang="en-US" sz="2800" dirty="0" err="1" smtClean="0"/>
              <a:t>cuspal</a:t>
            </a:r>
            <a:r>
              <a:rPr lang="en-US" sz="2800" dirty="0" smtClean="0"/>
              <a:t> portion of the crown of the first permanent molar are established at birth long before the formation of hard tissues begin.</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Apposition:</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fontScale="92500"/>
          </a:bodyPr>
          <a:lstStyle/>
          <a:p>
            <a:r>
              <a:rPr lang="en-US" sz="2800" dirty="0" smtClean="0"/>
              <a:t>Apposition is the deposition of the matrix of the hard dental structures. Appositional growth of enamel and dentin is a layer like deposition of an extracellular matrix. </a:t>
            </a:r>
          </a:p>
          <a:p>
            <a:r>
              <a:rPr lang="en-US" sz="2800" dirty="0" smtClean="0"/>
              <a:t>This type of growth is therefore additive. It is the fulfillment of the plans outlined at the stages of </a:t>
            </a:r>
            <a:r>
              <a:rPr lang="en-US" sz="2800" dirty="0" err="1" smtClean="0"/>
              <a:t>histodifferentiation</a:t>
            </a:r>
            <a:r>
              <a:rPr lang="en-US" sz="2800" dirty="0" smtClean="0"/>
              <a:t> and </a:t>
            </a:r>
            <a:r>
              <a:rPr lang="en-US" sz="2800" dirty="0" err="1" smtClean="0"/>
              <a:t>morphodifferentiation</a:t>
            </a:r>
            <a:r>
              <a:rPr lang="en-US" sz="2800" dirty="0" smtClean="0"/>
              <a:t>. </a:t>
            </a:r>
          </a:p>
          <a:p>
            <a:r>
              <a:rPr lang="en-US" sz="2800" dirty="0" smtClean="0"/>
              <a:t>Appositional growth is characterized by regular and rhythmic deposition of the extracellular matrix, which is of itself incapable of further growth. Periods of activity and rest alternate at definite intervals during tooth formation.</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DENTAL LAMINA:</a:t>
            </a:r>
            <a:r>
              <a:rPr lang="en-US" dirty="0" smtClean="0"/>
              <a:t/>
            </a:r>
            <a:br>
              <a:rPr lang="en-US" dirty="0" smtClean="0"/>
            </a:br>
            <a:endParaRPr lang="en-US" dirty="0"/>
          </a:p>
        </p:txBody>
      </p:sp>
      <p:sp>
        <p:nvSpPr>
          <p:cNvPr id="4" name="عنصر نائب للنص 3"/>
          <p:cNvSpPr>
            <a:spLocks noGrp="1"/>
          </p:cNvSpPr>
          <p:nvPr>
            <p:ph type="body" idx="2"/>
          </p:nvPr>
        </p:nvSpPr>
        <p:spPr/>
        <p:txBody>
          <a:bodyPr/>
          <a:lstStyle/>
          <a:p>
            <a:endParaRPr lang="en-US" dirty="0"/>
          </a:p>
        </p:txBody>
      </p:sp>
      <p:sp>
        <p:nvSpPr>
          <p:cNvPr id="3" name="Content Placeholder 2"/>
          <p:cNvSpPr>
            <a:spLocks noGrp="1"/>
          </p:cNvSpPr>
          <p:nvPr>
            <p:ph sz="quarter" idx="1"/>
          </p:nvPr>
        </p:nvSpPr>
        <p:spPr>
          <a:xfrm>
            <a:off x="3124200" y="1600200"/>
            <a:ext cx="5867400" cy="4495800"/>
          </a:xfrm>
        </p:spPr>
        <p:txBody>
          <a:bodyPr>
            <a:normAutofit fontScale="92500" lnSpcReduction="10000"/>
          </a:bodyPr>
          <a:lstStyle/>
          <a:p>
            <a:r>
              <a:rPr lang="en-US" sz="2800" b="1" u="sng" dirty="0" smtClean="0"/>
              <a:t>Two or 3 weeks</a:t>
            </a:r>
            <a:r>
              <a:rPr lang="en-US" sz="2800" dirty="0" smtClean="0"/>
              <a:t> after the rupture of the </a:t>
            </a:r>
            <a:r>
              <a:rPr lang="en-US" sz="2800" dirty="0" err="1" smtClean="0"/>
              <a:t>buccopharyngeal</a:t>
            </a:r>
            <a:r>
              <a:rPr lang="en-US" sz="2800" dirty="0" smtClean="0"/>
              <a:t> membrane, when the embryo is about </a:t>
            </a:r>
            <a:r>
              <a:rPr lang="en-US" sz="2800" b="1" u="sng" dirty="0" smtClean="0"/>
              <a:t>6 weeks old</a:t>
            </a:r>
            <a:r>
              <a:rPr lang="en-US" sz="2800" dirty="0" smtClean="0"/>
              <a:t>, certain areas of basal cells of the oral ectoderm proliferate more rapidly than do the cells of the adjacent areas. </a:t>
            </a:r>
          </a:p>
          <a:p>
            <a:r>
              <a:rPr lang="en-US" sz="2800" dirty="0" smtClean="0"/>
              <a:t>This leads to the formation of the </a:t>
            </a:r>
            <a:r>
              <a:rPr lang="en-US" sz="2800" b="1" u="sng" dirty="0" smtClean="0"/>
              <a:t>Primary epithelial band </a:t>
            </a:r>
            <a:r>
              <a:rPr lang="en-US" sz="2800" dirty="0" smtClean="0"/>
              <a:t>which is a band of epithelium that has invaded the underlying </a:t>
            </a:r>
            <a:r>
              <a:rPr lang="en-US" sz="2800" dirty="0" err="1" smtClean="0"/>
              <a:t>ectomesenchyme</a:t>
            </a:r>
            <a:r>
              <a:rPr lang="en-US" sz="2800" dirty="0" smtClean="0"/>
              <a:t> along each of the horseshoe-shaped future dental arches.</a:t>
            </a:r>
          </a:p>
          <a:p>
            <a:endParaRPr lang="en-US" dirty="0"/>
          </a:p>
        </p:txBody>
      </p:sp>
      <p:pic>
        <p:nvPicPr>
          <p:cNvPr id="5" name="Picture 2" descr="C:\Users\drwarkaa\Desktop\عملي2020\bud\Figure_05-02.jpg"/>
          <p:cNvPicPr>
            <a:picLocks noGrp="1" noChangeAspect="1" noChangeArrowheads="1"/>
          </p:cNvPicPr>
          <p:nvPr>
            <p:ph sz="quarter" idx="1"/>
          </p:nvPr>
        </p:nvPicPr>
        <p:blipFill>
          <a:blip r:embed="rId2" cstate="print"/>
          <a:srcRect/>
          <a:stretch>
            <a:fillRect/>
          </a:stretch>
        </p:blipFill>
        <p:spPr bwMode="auto">
          <a:xfrm>
            <a:off x="609600" y="1676400"/>
            <a:ext cx="2514600" cy="36258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2"/>
          </p:nvPr>
        </p:nvSpPr>
        <p:spPr>
          <a:xfrm>
            <a:off x="914400" y="1600200"/>
            <a:ext cx="3200400" cy="4495800"/>
          </a:xfrm>
        </p:spPr>
        <p:txBody>
          <a:bodyPr>
            <a:normAutofit/>
          </a:bodyPr>
          <a:lstStyle/>
          <a:p>
            <a:r>
              <a:rPr lang="en-US" sz="3200" dirty="0" smtClean="0"/>
              <a:t>The primitive oral cavity, or </a:t>
            </a:r>
            <a:r>
              <a:rPr lang="en-US" sz="3200" b="1" u="sng" dirty="0" err="1" smtClean="0"/>
              <a:t>stomodeum</a:t>
            </a:r>
            <a:r>
              <a:rPr lang="en-US" sz="3200" dirty="0" smtClean="0"/>
              <a:t>, is lined by stratified </a:t>
            </a:r>
            <a:r>
              <a:rPr lang="en-US" sz="3200" dirty="0" err="1" smtClean="0"/>
              <a:t>squamous</a:t>
            </a:r>
            <a:r>
              <a:rPr lang="en-US" sz="3200" dirty="0" smtClean="0"/>
              <a:t> epithelium called the </a:t>
            </a:r>
            <a:r>
              <a:rPr lang="en-US" sz="3200" b="1" u="sng" dirty="0" smtClean="0"/>
              <a:t>oral ectoderm or primitive oral epithelium</a:t>
            </a:r>
            <a:r>
              <a:rPr lang="en-US" sz="3200" dirty="0" smtClean="0"/>
              <a:t>. </a:t>
            </a:r>
          </a:p>
          <a:p>
            <a:endParaRPr lang="en-US" sz="3200" dirty="0"/>
          </a:p>
        </p:txBody>
      </p:sp>
      <p:sp>
        <p:nvSpPr>
          <p:cNvPr id="3" name="Content Placeholder 2"/>
          <p:cNvSpPr>
            <a:spLocks noGrp="1"/>
          </p:cNvSpPr>
          <p:nvPr>
            <p:ph sz="quarter" idx="1"/>
          </p:nvPr>
        </p:nvSpPr>
        <p:spPr>
          <a:xfrm>
            <a:off x="3962400" y="1600200"/>
            <a:ext cx="4724400" cy="4495800"/>
          </a:xfrm>
        </p:spPr>
        <p:txBody>
          <a:bodyPr>
            <a:normAutofit/>
          </a:bodyPr>
          <a:lstStyle/>
          <a:p>
            <a:endParaRPr lang="en-US" dirty="0"/>
          </a:p>
        </p:txBody>
      </p:sp>
      <p:pic>
        <p:nvPicPr>
          <p:cNvPr id="6" name="Picture 2" descr="C:\Users\drwarkaa\Desktop\عملي2020\embryo2\3.jpg"/>
          <p:cNvPicPr>
            <a:picLocks noGrp="1" noChangeAspect="1" noChangeArrowheads="1"/>
          </p:cNvPicPr>
          <p:nvPr>
            <p:ph sz="quarter" idx="1"/>
          </p:nvPr>
        </p:nvPicPr>
        <p:blipFill>
          <a:blip r:embed="rId2" cstate="print"/>
          <a:srcRect/>
          <a:stretch>
            <a:fillRect/>
          </a:stretch>
        </p:blipFill>
        <p:spPr bwMode="auto">
          <a:xfrm>
            <a:off x="4191000" y="1600200"/>
            <a:ext cx="4495800" cy="4572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idx="2"/>
          </p:nvPr>
        </p:nvSpPr>
        <p:spPr/>
        <p:txBody>
          <a:bodyPr/>
          <a:lstStyle/>
          <a:p>
            <a:endParaRPr lang="en-US" dirty="0"/>
          </a:p>
        </p:txBody>
      </p:sp>
      <p:sp>
        <p:nvSpPr>
          <p:cNvPr id="3" name="Content Placeholder 2"/>
          <p:cNvSpPr>
            <a:spLocks noGrp="1"/>
          </p:cNvSpPr>
          <p:nvPr>
            <p:ph sz="quarter" idx="1"/>
          </p:nvPr>
        </p:nvSpPr>
        <p:spPr>
          <a:xfrm>
            <a:off x="3733800" y="533400"/>
            <a:ext cx="4953000" cy="5562600"/>
          </a:xfrm>
        </p:spPr>
        <p:txBody>
          <a:bodyPr>
            <a:normAutofit fontScale="92500" lnSpcReduction="10000"/>
          </a:bodyPr>
          <a:lstStyle/>
          <a:p>
            <a:r>
              <a:rPr lang="en-US" dirty="0" smtClean="0"/>
              <a:t> </a:t>
            </a:r>
            <a:r>
              <a:rPr lang="en-US" sz="3600" dirty="0" smtClean="0"/>
              <a:t>At about </a:t>
            </a:r>
            <a:r>
              <a:rPr lang="en-US" sz="3600" b="1" u="sng" dirty="0" smtClean="0"/>
              <a:t>7th week</a:t>
            </a:r>
            <a:r>
              <a:rPr lang="en-US" sz="3600" dirty="0" smtClean="0"/>
              <a:t> the primary epithelial band divides into an </a:t>
            </a:r>
            <a:r>
              <a:rPr lang="en-US" sz="3600" b="1" u="sng" dirty="0" smtClean="0"/>
              <a:t>inner (lingual) process called Dental lamina</a:t>
            </a:r>
            <a:r>
              <a:rPr lang="en-US" sz="3600" dirty="0" smtClean="0"/>
              <a:t> and an </a:t>
            </a:r>
            <a:r>
              <a:rPr lang="en-US" sz="3600" b="1" u="sng" dirty="0" smtClean="0"/>
              <a:t>outer (</a:t>
            </a:r>
            <a:r>
              <a:rPr lang="en-US" sz="3600" b="1" u="sng" dirty="0" err="1" smtClean="0"/>
              <a:t>buccal</a:t>
            </a:r>
            <a:r>
              <a:rPr lang="en-US" sz="3600" b="1" u="sng" dirty="0" smtClean="0"/>
              <a:t>) process called Vestibular lamina.</a:t>
            </a:r>
            <a:r>
              <a:rPr lang="en-US" sz="3600" dirty="0" smtClean="0"/>
              <a:t> </a:t>
            </a:r>
          </a:p>
          <a:p>
            <a:r>
              <a:rPr lang="en-US" sz="3600" dirty="0" smtClean="0"/>
              <a:t>The dental </a:t>
            </a:r>
            <a:r>
              <a:rPr lang="en-US" sz="3600" dirty="0" err="1" smtClean="0"/>
              <a:t>laminae</a:t>
            </a:r>
            <a:r>
              <a:rPr lang="en-US" sz="3600" dirty="0" smtClean="0"/>
              <a:t> serve as the </a:t>
            </a:r>
            <a:r>
              <a:rPr lang="en-US" sz="3600" b="1" u="sng" dirty="0" err="1" smtClean="0"/>
              <a:t>primordium</a:t>
            </a:r>
            <a:r>
              <a:rPr lang="en-US" sz="3600" dirty="0" smtClean="0"/>
              <a:t> for the </a:t>
            </a:r>
            <a:r>
              <a:rPr lang="en-US" sz="3600" dirty="0" err="1" smtClean="0"/>
              <a:t>ectodermal</a:t>
            </a:r>
            <a:r>
              <a:rPr lang="en-US" sz="3600" dirty="0" smtClean="0"/>
              <a:t> portion of the deciduous teeth. </a:t>
            </a:r>
            <a:endParaRPr lang="en-US" dirty="0"/>
          </a:p>
        </p:txBody>
      </p:sp>
      <p:pic>
        <p:nvPicPr>
          <p:cNvPr id="6" name="Picture 2" descr="C:\Users\drwarkaa\Desktop\عملي2020\bud\Figure_05-10.jpg"/>
          <p:cNvPicPr>
            <a:picLocks noGrp="1" noChangeAspect="1" noChangeArrowheads="1"/>
          </p:cNvPicPr>
          <p:nvPr>
            <p:ph sz="quarter" idx="1"/>
          </p:nvPr>
        </p:nvPicPr>
        <p:blipFill>
          <a:blip r:embed="rId2" cstate="print"/>
          <a:srcRect/>
          <a:stretch>
            <a:fillRect/>
          </a:stretch>
        </p:blipFill>
        <p:spPr bwMode="auto">
          <a:xfrm>
            <a:off x="228600" y="533400"/>
            <a:ext cx="3385457" cy="5638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idx="2"/>
          </p:nvPr>
        </p:nvSpPr>
        <p:spPr/>
        <p:txBody>
          <a:bodyPr/>
          <a:lstStyle/>
          <a:p>
            <a:endParaRPr lang="en-US" dirty="0"/>
          </a:p>
        </p:txBody>
      </p:sp>
      <p:sp>
        <p:nvSpPr>
          <p:cNvPr id="3" name="Content Placeholder 2"/>
          <p:cNvSpPr>
            <a:spLocks noGrp="1"/>
          </p:cNvSpPr>
          <p:nvPr>
            <p:ph sz="quarter" idx="1"/>
          </p:nvPr>
        </p:nvSpPr>
        <p:spPr>
          <a:xfrm>
            <a:off x="3657600" y="533400"/>
            <a:ext cx="5029200" cy="5562600"/>
          </a:xfrm>
        </p:spPr>
        <p:txBody>
          <a:bodyPr>
            <a:normAutofit fontScale="92500"/>
          </a:bodyPr>
          <a:lstStyle/>
          <a:p>
            <a:r>
              <a:rPr lang="en-US" sz="3200" dirty="0" smtClean="0"/>
              <a:t>Later, during the development of the jaws, the permanent molars arise directly from a </a:t>
            </a:r>
            <a:r>
              <a:rPr lang="en-US" sz="3200" b="1" u="sng" dirty="0" smtClean="0"/>
              <a:t>distal extension</a:t>
            </a:r>
            <a:r>
              <a:rPr lang="en-US" sz="3200" dirty="0" smtClean="0"/>
              <a:t> of the dental lamina. </a:t>
            </a:r>
          </a:p>
          <a:p>
            <a:r>
              <a:rPr lang="en-US" sz="3200" dirty="0" smtClean="0"/>
              <a:t>The development of the </a:t>
            </a:r>
            <a:r>
              <a:rPr lang="en-US" sz="3200" b="1" u="sng" dirty="0" smtClean="0"/>
              <a:t>first permanent molar</a:t>
            </a:r>
            <a:r>
              <a:rPr lang="en-US" sz="3200" dirty="0" smtClean="0"/>
              <a:t> is initiated at the </a:t>
            </a:r>
            <a:r>
              <a:rPr lang="en-US" sz="3200" b="1" u="sng" dirty="0" smtClean="0"/>
              <a:t>fourth month</a:t>
            </a:r>
            <a:r>
              <a:rPr lang="en-US" sz="3200" dirty="0" smtClean="0"/>
              <a:t> in </a:t>
            </a:r>
            <a:r>
              <a:rPr lang="en-US" sz="3200" dirty="0" err="1" smtClean="0"/>
              <a:t>utero</a:t>
            </a:r>
            <a:r>
              <a:rPr lang="en-US" sz="3200" dirty="0" smtClean="0"/>
              <a:t>. </a:t>
            </a:r>
          </a:p>
          <a:p>
            <a:r>
              <a:rPr lang="en-US" sz="3200" dirty="0" smtClean="0"/>
              <a:t>The </a:t>
            </a:r>
            <a:r>
              <a:rPr lang="en-US" sz="3200" b="1" u="sng" dirty="0" smtClean="0"/>
              <a:t>second molar</a:t>
            </a:r>
            <a:r>
              <a:rPr lang="en-US" sz="3200" dirty="0" smtClean="0"/>
              <a:t> is initiated at about the </a:t>
            </a:r>
            <a:r>
              <a:rPr lang="en-US" sz="3200" b="1" u="sng" dirty="0" smtClean="0"/>
              <a:t>first year after birth</a:t>
            </a:r>
            <a:r>
              <a:rPr lang="en-US" sz="3200" dirty="0" smtClean="0"/>
              <a:t>, the </a:t>
            </a:r>
            <a:r>
              <a:rPr lang="en-US" sz="3200" b="1" u="sng" dirty="0" smtClean="0"/>
              <a:t>third molar at the fourth or fifth </a:t>
            </a:r>
            <a:r>
              <a:rPr lang="en-US" sz="3200" dirty="0" smtClean="0"/>
              <a:t>years.</a:t>
            </a:r>
          </a:p>
          <a:p>
            <a:endParaRPr lang="en-US" sz="3200" dirty="0"/>
          </a:p>
        </p:txBody>
      </p:sp>
      <p:pic>
        <p:nvPicPr>
          <p:cNvPr id="6" name="Picture 3" descr="C:\Users\drwarkaa\Desktop\عملي2020\cap\Figure_017.jpg"/>
          <p:cNvPicPr>
            <a:picLocks noGrp="1" noChangeAspect="1" noChangeArrowheads="1"/>
          </p:cNvPicPr>
          <p:nvPr>
            <p:ph sz="quarter" idx="1"/>
          </p:nvPr>
        </p:nvPicPr>
        <p:blipFill>
          <a:blip r:embed="rId2" cstate="print"/>
          <a:srcRect/>
          <a:stretch>
            <a:fillRect/>
          </a:stretch>
        </p:blipFill>
        <p:spPr bwMode="auto">
          <a:xfrm>
            <a:off x="228600" y="685800"/>
            <a:ext cx="3505200" cy="5486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200" dirty="0" smtClean="0"/>
              <a:t>The distal proliferation of the dental lamina is responsible for the location of the germs of the permanent molars in the </a:t>
            </a:r>
            <a:r>
              <a:rPr lang="en-US" sz="3200" dirty="0" err="1" smtClean="0"/>
              <a:t>ramus</a:t>
            </a:r>
            <a:r>
              <a:rPr lang="en-US" sz="3200" dirty="0" smtClean="0"/>
              <a:t> of the mandible and the </a:t>
            </a:r>
            <a:r>
              <a:rPr lang="en-US" sz="3200" dirty="0" err="1" smtClean="0"/>
              <a:t>tuberosity</a:t>
            </a:r>
            <a:r>
              <a:rPr lang="en-US" sz="3200" dirty="0" smtClean="0"/>
              <a:t> of the maxilla. </a:t>
            </a:r>
          </a:p>
          <a:p>
            <a:r>
              <a:rPr lang="en-US" sz="3200" dirty="0" smtClean="0"/>
              <a:t>The </a:t>
            </a:r>
            <a:r>
              <a:rPr lang="en-US" sz="3200" b="1" u="sng" dirty="0" smtClean="0"/>
              <a:t>successors</a:t>
            </a:r>
            <a:r>
              <a:rPr lang="en-US" sz="3200" dirty="0" smtClean="0"/>
              <a:t> of the deciduous teeth develop from a </a:t>
            </a:r>
            <a:r>
              <a:rPr lang="en-US" sz="3200" b="1" u="sng" dirty="0" smtClean="0"/>
              <a:t>lingual extension</a:t>
            </a:r>
            <a:r>
              <a:rPr lang="en-US" sz="3200" dirty="0" smtClean="0"/>
              <a:t> of the free end of the dental lamina opposite to the enamel organ of each deciduous tooth. </a:t>
            </a:r>
            <a:endParaRPr lang="en-US"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4000" dirty="0" smtClean="0"/>
              <a:t>The </a:t>
            </a:r>
            <a:r>
              <a:rPr lang="en-US" sz="4000" b="1" u="sng" dirty="0" smtClean="0"/>
              <a:t>lingual extension</a:t>
            </a:r>
            <a:r>
              <a:rPr lang="en-US" sz="4000" dirty="0" smtClean="0"/>
              <a:t> of the dental lamina is named the </a:t>
            </a:r>
            <a:r>
              <a:rPr lang="en-US" sz="4000" b="1" u="sng" dirty="0" err="1" smtClean="0"/>
              <a:t>successional</a:t>
            </a:r>
            <a:r>
              <a:rPr lang="en-US" sz="4000" b="1" u="sng" dirty="0" smtClean="0"/>
              <a:t> lamina</a:t>
            </a:r>
            <a:r>
              <a:rPr lang="en-US" sz="4000" dirty="0" smtClean="0"/>
              <a:t> and develops from the </a:t>
            </a:r>
            <a:r>
              <a:rPr lang="en-US" sz="4000" b="1" u="sng" dirty="0" smtClean="0"/>
              <a:t>fifth month in </a:t>
            </a:r>
            <a:r>
              <a:rPr lang="en-US" sz="4000" b="1" u="sng" dirty="0" err="1" smtClean="0"/>
              <a:t>utero</a:t>
            </a:r>
            <a:r>
              <a:rPr lang="en-US" sz="4000" dirty="0" smtClean="0"/>
              <a:t> (permanent central incisor) to </a:t>
            </a:r>
            <a:r>
              <a:rPr lang="en-US" sz="4000" b="1" u="sng" dirty="0" smtClean="0"/>
              <a:t>the tenth month of age</a:t>
            </a:r>
            <a:r>
              <a:rPr lang="en-US" sz="4000" dirty="0" smtClean="0"/>
              <a:t> (second premolar).</a:t>
            </a:r>
          </a:p>
          <a:p>
            <a:endParaRPr lang="en-US" sz="4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Fate of dental lamina:</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fontScale="92500" lnSpcReduction="20000"/>
          </a:bodyPr>
          <a:lstStyle/>
          <a:p>
            <a:r>
              <a:rPr lang="en-US" sz="3600" dirty="0" smtClean="0"/>
              <a:t>1-It is evident that the total activity of the dental lamina extends over a period of at </a:t>
            </a:r>
            <a:r>
              <a:rPr lang="en-US" sz="3600" b="1" u="sng" dirty="0" smtClean="0"/>
              <a:t>least 5 years</a:t>
            </a:r>
            <a:r>
              <a:rPr lang="en-US" sz="3600" dirty="0" smtClean="0"/>
              <a:t>. </a:t>
            </a:r>
          </a:p>
          <a:p>
            <a:r>
              <a:rPr lang="en-US" sz="3600" dirty="0" smtClean="0"/>
              <a:t>2-However, the dental lamina may still be active in the </a:t>
            </a:r>
            <a:r>
              <a:rPr lang="en-US" sz="3600" b="1" u="sng" dirty="0" smtClean="0"/>
              <a:t>third molar region</a:t>
            </a:r>
            <a:r>
              <a:rPr lang="en-US" sz="3600" dirty="0" smtClean="0"/>
              <a:t> after it has disappeared elsewhere, except for occasional epithelial remnants. As the teeth continue to develop, they lose their connection with the dental lamina. </a:t>
            </a:r>
          </a:p>
          <a:p>
            <a:r>
              <a:rPr lang="en-US" sz="3600" b="1" dirty="0" smtClean="0"/>
              <a:t> </a:t>
            </a:r>
            <a:endParaRPr lang="en-US" sz="3600" dirty="0" smtClean="0"/>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sz="3600" dirty="0" smtClean="0"/>
              <a:t>3-They later break up by </a:t>
            </a:r>
            <a:r>
              <a:rPr lang="en-US" sz="3600" dirty="0" err="1" smtClean="0"/>
              <a:t>mesenchymal</a:t>
            </a:r>
            <a:r>
              <a:rPr lang="en-US" sz="3600" dirty="0" smtClean="0"/>
              <a:t> invasion, which is at first incomplete and does not perforate the total thickness of the lamina.</a:t>
            </a:r>
          </a:p>
          <a:p>
            <a:r>
              <a:rPr lang="en-US" sz="3600" dirty="0" smtClean="0"/>
              <a:t>4- Remnants of the dental lamina persist as epithelial pearls or islands within the jaw as well as in the </a:t>
            </a:r>
            <a:r>
              <a:rPr lang="en-US" sz="3600" dirty="0" err="1" smtClean="0"/>
              <a:t>gingiva</a:t>
            </a:r>
            <a:r>
              <a:rPr lang="en-US" sz="3600" dirty="0" smtClean="0"/>
              <a:t>. </a:t>
            </a:r>
          </a:p>
          <a:p>
            <a:r>
              <a:rPr lang="en-US" sz="3600" dirty="0" smtClean="0"/>
              <a:t>These are referred to as </a:t>
            </a:r>
            <a:r>
              <a:rPr lang="en-US" sz="3600" b="1" u="sng" dirty="0" smtClean="0"/>
              <a:t>cell rest of </a:t>
            </a:r>
            <a:r>
              <a:rPr lang="en-US" sz="3600" b="1" u="sng" dirty="0" err="1" smtClean="0"/>
              <a:t>Serres</a:t>
            </a:r>
            <a:r>
              <a:rPr lang="en-US" sz="3600" b="1" u="sng" dirty="0" smtClean="0"/>
              <a:t>.</a:t>
            </a:r>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Vestibular lamina</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sz="3600" dirty="0" smtClean="0"/>
              <a:t>Labial and </a:t>
            </a:r>
            <a:r>
              <a:rPr lang="en-US" sz="3600" dirty="0" err="1" smtClean="0"/>
              <a:t>buccal</a:t>
            </a:r>
            <a:r>
              <a:rPr lang="en-US" sz="3600" dirty="0" smtClean="0"/>
              <a:t> to the dental lamina in each dental arch, another epithelial thickening develops independently and somewhat later. It is the vestibular lamina, also termed the lip furrow band. It subsequently hollows and forms the oral vestibule between the alveolar portion of the jaws and the lips and cheeks. </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pic>
        <p:nvPicPr>
          <p:cNvPr id="4" name="Picture 3" descr="C:\Users\drwarkaa\Desktop\عملي2020\bud\Figure_05-03.jpg"/>
          <p:cNvPicPr>
            <a:picLocks noGrp="1" noChangeAspect="1" noChangeArrowheads="1"/>
          </p:cNvPicPr>
          <p:nvPr>
            <p:ph sz="quarter" idx="1"/>
          </p:nvPr>
        </p:nvPicPr>
        <p:blipFill>
          <a:blip r:embed="rId2" cstate="print"/>
          <a:srcRect/>
          <a:stretch>
            <a:fillRect/>
          </a:stretch>
        </p:blipFill>
        <p:spPr bwMode="auto">
          <a:xfrm>
            <a:off x="1435100" y="2216150"/>
            <a:ext cx="6731000" cy="3035300"/>
          </a:xfrm>
          <a:prstGeom prst="rect">
            <a:avLst/>
          </a:prstGeom>
          <a:noFill/>
        </p:spPr>
      </p:pic>
    </p:spTree>
    <p:extLst>
      <p:ext uri="{BB962C8B-B14F-4D97-AF65-F5344CB8AC3E}">
        <p14:creationId xmlns:p14="http://schemas.microsoft.com/office/powerpoint/2010/main" val="1321654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TOOTH DEVELOPMENT:</a:t>
            </a:r>
            <a:r>
              <a:rPr lang="en-US" dirty="0" smtClean="0"/>
              <a:t/>
            </a:r>
            <a:br>
              <a:rPr lang="en-US" dirty="0" smtClean="0"/>
            </a:br>
            <a:endParaRPr lang="en-US" dirty="0"/>
          </a:p>
        </p:txBody>
      </p:sp>
      <p:sp>
        <p:nvSpPr>
          <p:cNvPr id="3" name="Content Placeholder 2"/>
          <p:cNvSpPr>
            <a:spLocks noGrp="1"/>
          </p:cNvSpPr>
          <p:nvPr>
            <p:ph sz="quarter" idx="1"/>
          </p:nvPr>
        </p:nvSpPr>
        <p:spPr/>
        <p:txBody>
          <a:bodyPr/>
          <a:lstStyle/>
          <a:p>
            <a:r>
              <a:rPr lang="en-US" sz="4000" dirty="0" smtClean="0"/>
              <a:t>At certain points along the dental lamina, each representing the location of one of the 10 </a:t>
            </a:r>
            <a:r>
              <a:rPr lang="en-US" sz="4000" dirty="0" err="1" smtClean="0"/>
              <a:t>mandibular</a:t>
            </a:r>
            <a:r>
              <a:rPr lang="en-US" sz="4000" dirty="0" smtClean="0"/>
              <a:t> and 10 maxillary deciduous teeth, the </a:t>
            </a:r>
            <a:r>
              <a:rPr lang="en-US" sz="4000" dirty="0" err="1" smtClean="0"/>
              <a:t>ectodermal</a:t>
            </a:r>
            <a:r>
              <a:rPr lang="en-US" sz="4000" dirty="0" smtClean="0"/>
              <a:t> cells multiply still more rapidly and form little knobs that grow into the underlying </a:t>
            </a:r>
            <a:r>
              <a:rPr lang="en-US" sz="4000" dirty="0" err="1" smtClean="0"/>
              <a:t>mesenchyme</a:t>
            </a:r>
            <a:r>
              <a:rPr lang="en-US" sz="4000" dirty="0" smtClean="0"/>
              <a:t> .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Each of these little </a:t>
            </a:r>
            <a:r>
              <a:rPr lang="en-US" sz="3600" dirty="0" err="1" smtClean="0"/>
              <a:t>downgrowths</a:t>
            </a:r>
            <a:r>
              <a:rPr lang="en-US" sz="3600" dirty="0" smtClean="0"/>
              <a:t> from the dental lamina represents the beginning of the </a:t>
            </a:r>
            <a:r>
              <a:rPr lang="en-US" sz="3600" b="1" dirty="0" smtClean="0"/>
              <a:t>enamel organ of the tooth bud</a:t>
            </a:r>
            <a:r>
              <a:rPr lang="en-US" sz="3600" dirty="0" smtClean="0"/>
              <a:t> of a deciduous tooth. </a:t>
            </a:r>
          </a:p>
          <a:p>
            <a:r>
              <a:rPr lang="en-US" sz="3600" dirty="0" smtClean="0"/>
              <a:t>Not all of these enamel organs start to develop at the same time, and the first to appear are those of the </a:t>
            </a:r>
            <a:r>
              <a:rPr lang="en-US" sz="3600" b="1" u="sng" dirty="0" smtClean="0"/>
              <a:t>anterior </a:t>
            </a:r>
            <a:r>
              <a:rPr lang="en-US" sz="3600" b="1" u="sng" dirty="0" err="1" smtClean="0"/>
              <a:t>mandibular</a:t>
            </a:r>
            <a:r>
              <a:rPr lang="en-US" sz="3600" b="1" u="sng" dirty="0" smtClean="0"/>
              <a:t> region</a:t>
            </a:r>
            <a:r>
              <a:rPr lang="en-US" dirty="0" smtClean="0"/>
              <a: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sp>
        <p:nvSpPr>
          <p:cNvPr id="9" name="Text Placeholder 8"/>
          <p:cNvSpPr>
            <a:spLocks noGrp="1"/>
          </p:cNvSpPr>
          <p:nvPr>
            <p:ph type="body" idx="2"/>
          </p:nvPr>
        </p:nvSpPr>
        <p:spPr>
          <a:xfrm>
            <a:off x="914400" y="1600200"/>
            <a:ext cx="3429000" cy="4495800"/>
          </a:xfrm>
        </p:spPr>
        <p:txBody>
          <a:bodyPr>
            <a:normAutofit/>
          </a:bodyPr>
          <a:lstStyle/>
          <a:p>
            <a:r>
              <a:rPr lang="en-US" sz="2400" dirty="0" smtClean="0"/>
              <a:t>The oral ectoderm contacts the endoderm of the foregut to form the </a:t>
            </a:r>
            <a:r>
              <a:rPr lang="en-US" sz="2400" b="1" u="sng" dirty="0" err="1" smtClean="0"/>
              <a:t>buccopharyngeal</a:t>
            </a:r>
            <a:r>
              <a:rPr lang="en-US" sz="2400" b="1" u="sng" dirty="0" smtClean="0"/>
              <a:t> membrane</a:t>
            </a:r>
            <a:r>
              <a:rPr lang="en-US" sz="2400" dirty="0" smtClean="0"/>
              <a:t>.</a:t>
            </a:r>
          </a:p>
          <a:p>
            <a:r>
              <a:rPr lang="en-US" sz="2400" dirty="0" smtClean="0"/>
              <a:t> At about the </a:t>
            </a:r>
            <a:r>
              <a:rPr lang="en-US" sz="2400" b="1" u="sng" dirty="0" smtClean="0"/>
              <a:t>twenty-seventh day</a:t>
            </a:r>
            <a:r>
              <a:rPr lang="en-US" sz="2400" dirty="0" smtClean="0"/>
              <a:t> of gestation this membrane ruptures and the primitive oral cavity establishes a connection with the foregut. </a:t>
            </a:r>
          </a:p>
          <a:p>
            <a:endParaRPr lang="en-US" sz="2400" dirty="0"/>
          </a:p>
        </p:txBody>
      </p:sp>
      <p:pic>
        <p:nvPicPr>
          <p:cNvPr id="1027" name="Picture 3" descr="C:\Users\drwarkaa\Desktop\عملي2020\embryo2\10.jpg"/>
          <p:cNvPicPr>
            <a:picLocks noGrp="1" noChangeAspect="1" noChangeArrowheads="1"/>
          </p:cNvPicPr>
          <p:nvPr>
            <p:ph sz="quarter" idx="1"/>
          </p:nvPr>
        </p:nvPicPr>
        <p:blipFill>
          <a:blip r:embed="rId2" cstate="print"/>
          <a:srcRect/>
          <a:stretch>
            <a:fillRect/>
          </a:stretch>
        </p:blipFill>
        <p:spPr bwMode="auto">
          <a:xfrm>
            <a:off x="4495800" y="1843537"/>
            <a:ext cx="4191000" cy="4009126"/>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3600" dirty="0" smtClean="0"/>
              <a:t>As cell proliferation continues, each enamel organ increases in size, sinks deeper into the </a:t>
            </a:r>
            <a:r>
              <a:rPr lang="en-US" sz="3600" dirty="0" err="1" smtClean="0"/>
              <a:t>ectomesenchyme</a:t>
            </a:r>
            <a:r>
              <a:rPr lang="en-US" sz="3600" dirty="0" smtClean="0"/>
              <a:t> and due to differential growth changes its shape. </a:t>
            </a:r>
          </a:p>
          <a:p>
            <a:r>
              <a:rPr lang="en-US" sz="3600" dirty="0" smtClean="0"/>
              <a:t>As it develops, it takes on a shape that resembles a cap, with an outer convex surface facing the oral cavity and an inner concavity</a:t>
            </a:r>
            <a:r>
              <a:rPr lang="en-US" dirty="0" smtClean="0"/>
              <a:t>.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sz="4000" dirty="0" smtClean="0"/>
              <a:t>On the inside of the cap (i.e., inside the depression of the enamel organ), the </a:t>
            </a:r>
            <a:r>
              <a:rPr lang="en-US" sz="4000" dirty="0" err="1" smtClean="0"/>
              <a:t>ectomesenchymal</a:t>
            </a:r>
            <a:r>
              <a:rPr lang="en-US" sz="4000" dirty="0" smtClean="0"/>
              <a:t> cells increase in number. </a:t>
            </a:r>
          </a:p>
          <a:p>
            <a:r>
              <a:rPr lang="en-US" sz="4000" dirty="0" smtClean="0"/>
              <a:t>The tissue appears more dense than the surrounding </a:t>
            </a:r>
            <a:r>
              <a:rPr lang="en-US" sz="4000" dirty="0" err="1" smtClean="0"/>
              <a:t>mesenchyme</a:t>
            </a:r>
            <a:r>
              <a:rPr lang="en-US" sz="4000" dirty="0" smtClean="0"/>
              <a:t> and represents the beginning of the </a:t>
            </a:r>
            <a:r>
              <a:rPr lang="en-US" sz="4000" b="1" u="sng" dirty="0" smtClean="0"/>
              <a:t>dental papilla</a:t>
            </a:r>
            <a:r>
              <a:rPr lang="en-US" sz="4000" dirty="0" smtClean="0"/>
              <a:t>. </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نص 4"/>
          <p:cNvSpPr>
            <a:spLocks noGrp="1"/>
          </p:cNvSpPr>
          <p:nvPr>
            <p:ph type="body" idx="2"/>
          </p:nvPr>
        </p:nvSpPr>
        <p:spPr/>
        <p:txBody>
          <a:bodyPr/>
          <a:lstStyle/>
          <a:p>
            <a:endParaRPr lang="en-US" dirty="0"/>
          </a:p>
        </p:txBody>
      </p:sp>
      <p:sp>
        <p:nvSpPr>
          <p:cNvPr id="3" name="Content Placeholder 2"/>
          <p:cNvSpPr>
            <a:spLocks noGrp="1"/>
          </p:cNvSpPr>
          <p:nvPr>
            <p:ph sz="quarter" idx="1"/>
          </p:nvPr>
        </p:nvSpPr>
        <p:spPr>
          <a:xfrm>
            <a:off x="3733800" y="381000"/>
            <a:ext cx="4953000" cy="5715000"/>
          </a:xfrm>
        </p:spPr>
        <p:txBody>
          <a:bodyPr>
            <a:normAutofit fontScale="92500" lnSpcReduction="20000"/>
          </a:bodyPr>
          <a:lstStyle/>
          <a:p>
            <a:r>
              <a:rPr lang="en-US" sz="3200" dirty="0" smtClean="0"/>
              <a:t>Surrounding the combined enamel organ and dental papilla, the third part of the tooth bud forms. It is the </a:t>
            </a:r>
            <a:r>
              <a:rPr lang="en-US" sz="3200" b="1" u="sng" dirty="0" smtClean="0"/>
              <a:t>dental sac or dental follicle</a:t>
            </a:r>
            <a:r>
              <a:rPr lang="en-US" sz="3200" dirty="0" smtClean="0"/>
              <a:t>, and it consists of </a:t>
            </a:r>
            <a:r>
              <a:rPr lang="en-US" sz="3200" dirty="0" err="1" smtClean="0"/>
              <a:t>ectomesenchymal</a:t>
            </a:r>
            <a:r>
              <a:rPr lang="en-US" sz="3200" dirty="0" smtClean="0"/>
              <a:t> cells and fibers that surround the dental papilla and the enamel organ. </a:t>
            </a:r>
          </a:p>
          <a:p>
            <a:r>
              <a:rPr lang="en-US" sz="3200" dirty="0" smtClean="0"/>
              <a:t>Thus the tooth germ consists of the </a:t>
            </a:r>
            <a:r>
              <a:rPr lang="en-US" sz="3200" dirty="0" err="1" smtClean="0"/>
              <a:t>ectodermal</a:t>
            </a:r>
            <a:r>
              <a:rPr lang="en-US" sz="3200" dirty="0" smtClean="0"/>
              <a:t> component—</a:t>
            </a:r>
            <a:r>
              <a:rPr lang="en-US" sz="3200" b="1" u="sng" dirty="0" smtClean="0"/>
              <a:t>the enamel organ</a:t>
            </a:r>
            <a:r>
              <a:rPr lang="en-US" sz="3200" dirty="0" smtClean="0"/>
              <a:t> and the </a:t>
            </a:r>
            <a:r>
              <a:rPr lang="en-US" sz="3200" dirty="0" err="1" smtClean="0"/>
              <a:t>ectomesenchymal</a:t>
            </a:r>
            <a:r>
              <a:rPr lang="en-US" sz="3200" dirty="0" smtClean="0"/>
              <a:t> components—</a:t>
            </a:r>
            <a:r>
              <a:rPr lang="en-US" sz="3200" b="1" u="sng" dirty="0" smtClean="0"/>
              <a:t>the dental papilla</a:t>
            </a:r>
            <a:r>
              <a:rPr lang="en-US" sz="3200" dirty="0" smtClean="0"/>
              <a:t> and the dental </a:t>
            </a:r>
            <a:r>
              <a:rPr lang="en-US" sz="3200" b="1" u="sng" dirty="0" smtClean="0"/>
              <a:t>follicle</a:t>
            </a:r>
            <a:r>
              <a:rPr lang="en-US" sz="3200" dirty="0" smtClean="0"/>
              <a:t>. </a:t>
            </a:r>
            <a:endParaRPr lang="en-US" sz="3200" dirty="0"/>
          </a:p>
        </p:txBody>
      </p:sp>
      <p:pic>
        <p:nvPicPr>
          <p:cNvPr id="6" name="Picture 2" descr="C:\Users\drwarkaa\Desktop\عملي2020\cap\Figure_05-16.jpg"/>
          <p:cNvPicPr>
            <a:picLocks noGrp="1" noChangeAspect="1" noChangeArrowheads="1"/>
          </p:cNvPicPr>
          <p:nvPr>
            <p:ph sz="quarter" idx="1"/>
          </p:nvPr>
        </p:nvPicPr>
        <p:blipFill>
          <a:blip r:embed="rId2" cstate="print"/>
          <a:srcRect/>
          <a:stretch>
            <a:fillRect/>
          </a:stretch>
        </p:blipFill>
        <p:spPr bwMode="auto">
          <a:xfrm>
            <a:off x="152400" y="914400"/>
            <a:ext cx="3581400" cy="51054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smtClean="0"/>
              <a:t>The tooth and its supporting structures are formed from the tooth germ. </a:t>
            </a:r>
            <a:endParaRPr lang="en-US" sz="3600" dirty="0" smtClean="0"/>
          </a:p>
          <a:p>
            <a:r>
              <a:rPr lang="en-US" sz="3600" dirty="0" smtClean="0"/>
              <a:t>The </a:t>
            </a:r>
            <a:r>
              <a:rPr lang="en-US" sz="3600" dirty="0" smtClean="0"/>
              <a:t>enamel is formed from the enamel organ, the dentin and pulp from the dental papilla and the supporting tissues namely the cementum, periodontal ligament and the alveolar bone from the dental follicle. </a:t>
            </a:r>
          </a:p>
          <a:p>
            <a:endParaRPr lang="en-US" sz="3600" dirty="0" smtClean="0"/>
          </a:p>
          <a:p>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4000" dirty="0" smtClean="0"/>
              <a:t>During and after these developments the shape of the enamel organ continues to change. </a:t>
            </a:r>
          </a:p>
          <a:p>
            <a:r>
              <a:rPr lang="en-US" sz="4000" dirty="0" smtClean="0"/>
              <a:t>The depression occupied by the dental papilla deepens until the enamel organ assumes a shape resembling </a:t>
            </a:r>
            <a:r>
              <a:rPr lang="en-US" sz="4000" b="1" u="sng" dirty="0" smtClean="0"/>
              <a:t>a bell</a:t>
            </a: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sz="4000" dirty="0" smtClean="0"/>
              <a:t>As this development takes place, the dental lamina, which had thus far connected the enamel organ to the oral epithelium, becomes longer and thinner and finally breaks up and the tooth bud loses its connection with the epithelium of the primitive oral cavity</a:t>
            </a:r>
            <a:r>
              <a:rPr lang="en-US" dirty="0" smtClean="0"/>
              <a:t>.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a:bodyPr>
          <a:lstStyle/>
          <a:p>
            <a:r>
              <a:rPr lang="en-US" sz="3600" dirty="0" smtClean="0"/>
              <a:t>Development of tooth results from interaction of the epithelium derived from the first arch and </a:t>
            </a:r>
            <a:r>
              <a:rPr lang="en-US" sz="3600" dirty="0" err="1" smtClean="0"/>
              <a:t>ectomesenchymal</a:t>
            </a:r>
            <a:r>
              <a:rPr lang="en-US" sz="3600" dirty="0" smtClean="0"/>
              <a:t> cells derived from the neural crest cells.</a:t>
            </a:r>
          </a:p>
          <a:p>
            <a:r>
              <a:rPr lang="en-US" sz="3600" dirty="0" smtClean="0"/>
              <a:t> Like any other organ development in our body numerous and complex gene expression occurs to control the development process through molecular signals. </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ages-of-tooth-development.png"/>
          <p:cNvPicPr>
            <a:picLocks noGrp="1" noChangeAspect="1"/>
          </p:cNvPicPr>
          <p:nvPr>
            <p:ph sz="quarter" idx="1"/>
          </p:nvPr>
        </p:nvPicPr>
        <p:blipFill>
          <a:blip r:embed="rId2" cstate="print"/>
          <a:stretch>
            <a:fillRect/>
          </a:stretch>
        </p:blipFill>
        <p:spPr>
          <a:xfrm>
            <a:off x="914400" y="2165604"/>
            <a:ext cx="7772400" cy="3136392"/>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81000" y="1524000"/>
            <a:ext cx="8305800" cy="4572000"/>
          </a:xfrm>
        </p:spPr>
        <p:txBody>
          <a:bodyPr>
            <a:normAutofit/>
          </a:bodyPr>
          <a:lstStyle/>
          <a:p>
            <a:r>
              <a:rPr lang="en-US" sz="3200" dirty="0" smtClean="0"/>
              <a:t>Most of the connective tissue cells underlying the oral ectoderm are of neural crest or</a:t>
            </a:r>
            <a:r>
              <a:rPr lang="ar-SA" sz="3200" dirty="0" smtClean="0"/>
              <a:t> </a:t>
            </a:r>
            <a:r>
              <a:rPr lang="en-US" sz="3200" dirty="0" err="1" smtClean="0"/>
              <a:t>ectomesenchyme</a:t>
            </a:r>
            <a:r>
              <a:rPr lang="en-US" sz="3200" dirty="0" smtClean="0"/>
              <a:t> in origin. </a:t>
            </a:r>
          </a:p>
          <a:p>
            <a:r>
              <a:rPr lang="en-US" sz="3200" dirty="0" smtClean="0"/>
              <a:t>These cells are thought to instruct or induce the overlying ectoderm to start tooth development, which begins in the anterior portion of what will be the future maxilla and mandible and proceeds </a:t>
            </a:r>
            <a:r>
              <a:rPr lang="en-US" sz="3200" dirty="0" err="1" smtClean="0"/>
              <a:t>posteriorly</a:t>
            </a:r>
            <a:r>
              <a:rPr lang="en-US" sz="3200" dirty="0" smtClean="0"/>
              <a:t>.</a:t>
            </a:r>
          </a:p>
          <a:p>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t>HISTOPHYSIOLOGY</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lnSpcReduction="10000"/>
          </a:bodyPr>
          <a:lstStyle/>
          <a:p>
            <a:r>
              <a:rPr lang="en-US" sz="3200" dirty="0" smtClean="0"/>
              <a:t>A number of physiologic growth processes participate in the progressive development of the teeth .</a:t>
            </a:r>
          </a:p>
          <a:p>
            <a:r>
              <a:rPr lang="en-US" sz="3200" dirty="0" smtClean="0"/>
              <a:t>Except for their initiation, which is a momentary event, these processes </a:t>
            </a:r>
            <a:r>
              <a:rPr lang="en-US" sz="3200" b="1" u="sng" dirty="0" smtClean="0"/>
              <a:t>overlap considerably</a:t>
            </a:r>
            <a:r>
              <a:rPr lang="en-US" sz="3200" dirty="0" smtClean="0"/>
              <a:t>, and many are continuous throughout the various morphologic stages of </a:t>
            </a:r>
            <a:r>
              <a:rPr lang="en-US" sz="3200" dirty="0" err="1" smtClean="0"/>
              <a:t>odontogenesis</a:t>
            </a:r>
            <a:r>
              <a:rPr lang="en-US" sz="3200" dirty="0" smtClean="0"/>
              <a:t>. </a:t>
            </a:r>
          </a:p>
          <a:p>
            <a:r>
              <a:rPr lang="en-US" sz="3200" dirty="0" smtClean="0"/>
              <a:t>Nevertheless, each physiologic process tends to predominate in one stage more than in another. </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3600" dirty="0" smtClean="0"/>
              <a:t>For example, the process of </a:t>
            </a:r>
            <a:r>
              <a:rPr lang="en-US" sz="3600" dirty="0" err="1" smtClean="0"/>
              <a:t>histodifferentiation</a:t>
            </a:r>
            <a:r>
              <a:rPr lang="en-US" sz="3600" dirty="0" smtClean="0"/>
              <a:t> characterizes the bell stage, in which the cells of the inner enamel epithelium differentiate into functional </a:t>
            </a:r>
            <a:r>
              <a:rPr lang="en-US" sz="3600" dirty="0" err="1" smtClean="0"/>
              <a:t>ameloblasts</a:t>
            </a:r>
            <a:r>
              <a:rPr lang="en-US" sz="3600" dirty="0" smtClean="0"/>
              <a:t>. </a:t>
            </a:r>
          </a:p>
          <a:p>
            <a:r>
              <a:rPr lang="en-US" sz="3600" dirty="0" smtClean="0"/>
              <a:t>However, proliferation still progresses at the deeper portion of the enamel organ.</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1-Initiation:</a:t>
            </a:r>
            <a:r>
              <a:rPr lang="en-US" dirty="0" smtClean="0"/>
              <a:t/>
            </a:r>
            <a:br>
              <a:rPr lang="en-US" dirty="0" smtClean="0"/>
            </a:br>
            <a:endParaRPr lang="en-US" dirty="0"/>
          </a:p>
        </p:txBody>
      </p:sp>
      <p:sp>
        <p:nvSpPr>
          <p:cNvPr id="3" name="Content Placeholder 2"/>
          <p:cNvSpPr>
            <a:spLocks noGrp="1"/>
          </p:cNvSpPr>
          <p:nvPr>
            <p:ph sz="quarter" idx="1"/>
          </p:nvPr>
        </p:nvSpPr>
        <p:spPr/>
        <p:txBody>
          <a:bodyPr>
            <a:normAutofit fontScale="92500"/>
          </a:bodyPr>
          <a:lstStyle/>
          <a:p>
            <a:r>
              <a:rPr lang="en-US" sz="3600" dirty="0" smtClean="0"/>
              <a:t>The dental </a:t>
            </a:r>
            <a:r>
              <a:rPr lang="en-US" sz="3600" dirty="0" err="1" smtClean="0"/>
              <a:t>laminae</a:t>
            </a:r>
            <a:r>
              <a:rPr lang="en-US" sz="3600" dirty="0" smtClean="0"/>
              <a:t> and associated tooth buds represent those parts of the oral epithelium that have the potential for tooth formation. </a:t>
            </a:r>
          </a:p>
          <a:p>
            <a:r>
              <a:rPr lang="en-US" sz="3600" dirty="0" smtClean="0"/>
              <a:t>Specific cells within the horseshoe-shaped dental </a:t>
            </a:r>
            <a:r>
              <a:rPr lang="en-US" sz="3600" dirty="0" err="1" smtClean="0"/>
              <a:t>laminae</a:t>
            </a:r>
            <a:r>
              <a:rPr lang="en-US" sz="3600" dirty="0" smtClean="0"/>
              <a:t> have the potential to form the enamel organ of certain teeth by responding to those factors that initiate or induce tooth development. </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1" name="Picture 3" descr="C:\Users\drwarkaa\Desktop\عملي2020\bud\Figure_05-03.jpg"/>
          <p:cNvPicPr>
            <a:picLocks noGrp="1" noChangeAspect="1" noChangeArrowheads="1"/>
          </p:cNvPicPr>
          <p:nvPr>
            <p:ph sz="quarter" idx="1"/>
          </p:nvPr>
        </p:nvPicPr>
        <p:blipFill>
          <a:blip r:embed="rId2" cstate="print"/>
          <a:srcRect/>
          <a:stretch>
            <a:fillRect/>
          </a:stretch>
        </p:blipFill>
        <p:spPr bwMode="auto">
          <a:xfrm>
            <a:off x="914400" y="838200"/>
            <a:ext cx="7620000" cy="5334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r>
              <a:rPr lang="en-US" sz="3200" dirty="0" smtClean="0"/>
              <a:t>Different teeth are initiated at definite times. Initiation induction requires </a:t>
            </a:r>
            <a:r>
              <a:rPr lang="en-US" sz="3200" dirty="0" err="1" smtClean="0"/>
              <a:t>ectomesenchymal</a:t>
            </a:r>
            <a:r>
              <a:rPr lang="en-US" sz="3200" dirty="0" smtClean="0"/>
              <a:t>–epithelial interaction. </a:t>
            </a:r>
          </a:p>
          <a:p>
            <a:r>
              <a:rPr lang="en-US" sz="3200" dirty="0" smtClean="0"/>
              <a:t>The mechanism of such interaction is not clearly understood. </a:t>
            </a:r>
          </a:p>
          <a:p>
            <a:r>
              <a:rPr lang="en-US" sz="3200" dirty="0" smtClean="0"/>
              <a:t>However, it has been demonstrated that dental papilla </a:t>
            </a:r>
            <a:r>
              <a:rPr lang="en-US" sz="3200" dirty="0" err="1" smtClean="0"/>
              <a:t>mesenchyme</a:t>
            </a:r>
            <a:r>
              <a:rPr lang="en-US" sz="3200" dirty="0" smtClean="0"/>
              <a:t> can induce or instruct tooth epithelium and even non tooth epithelium to form enamel. </a:t>
            </a:r>
          </a:p>
          <a:p>
            <a:endParaRPr lang="en-US" sz="3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90</TotalTime>
  <Words>1758</Words>
  <Application>Microsoft Office PowerPoint</Application>
  <PresentationFormat>عرض على الشاشة (3:4)‏</PresentationFormat>
  <Paragraphs>83</Paragraphs>
  <Slides>37</Slides>
  <Notes>0</Notes>
  <HiddenSlides>0</HiddenSlides>
  <MMClips>0</MMClips>
  <ScaleCrop>false</ScaleCrop>
  <HeadingPairs>
    <vt:vector size="4" baseType="variant">
      <vt:variant>
        <vt:lpstr>نسق</vt:lpstr>
      </vt:variant>
      <vt:variant>
        <vt:i4>1</vt:i4>
      </vt:variant>
      <vt:variant>
        <vt:lpstr>عناوين الشرائح</vt:lpstr>
      </vt:variant>
      <vt:variant>
        <vt:i4>37</vt:i4>
      </vt:variant>
    </vt:vector>
  </HeadingPairs>
  <TitlesOfParts>
    <vt:vector size="38" baseType="lpstr">
      <vt:lpstr>Equity</vt:lpstr>
      <vt:lpstr>Development and Growth of Teeth: </vt:lpstr>
      <vt:lpstr>عرض تقديمي في PowerPoint</vt:lpstr>
      <vt:lpstr>عرض تقديمي في PowerPoint</vt:lpstr>
      <vt:lpstr>عرض تقديمي في PowerPoint</vt:lpstr>
      <vt:lpstr>HISTOPHYSIOLOGY </vt:lpstr>
      <vt:lpstr>عرض تقديمي في PowerPoint</vt:lpstr>
      <vt:lpstr>1-Initiation: </vt:lpstr>
      <vt:lpstr>عرض تقديمي في PowerPoint</vt:lpstr>
      <vt:lpstr>عرض تقديمي في PowerPoint</vt:lpstr>
      <vt:lpstr>2-Proliferation </vt:lpstr>
      <vt:lpstr>3-Histodifferentiation: </vt:lpstr>
      <vt:lpstr>عرض تقديمي في PowerPoint</vt:lpstr>
      <vt:lpstr>عرض تقديمي في PowerPoint</vt:lpstr>
      <vt:lpstr>عرض تقديمي في PowerPoint</vt:lpstr>
      <vt:lpstr>عرض تقديمي في PowerPoint</vt:lpstr>
      <vt:lpstr>Morphodifferentiation: </vt:lpstr>
      <vt:lpstr>عرض تقديمي في PowerPoint</vt:lpstr>
      <vt:lpstr>Apposition: </vt:lpstr>
      <vt:lpstr>DENTAL LAMINA: </vt:lpstr>
      <vt:lpstr>عرض تقديمي في PowerPoint</vt:lpstr>
      <vt:lpstr>عرض تقديمي في PowerPoint</vt:lpstr>
      <vt:lpstr>عرض تقديمي في PowerPoint</vt:lpstr>
      <vt:lpstr>عرض تقديمي في PowerPoint</vt:lpstr>
      <vt:lpstr>Fate of dental lamina: </vt:lpstr>
      <vt:lpstr>عرض تقديمي في PowerPoint</vt:lpstr>
      <vt:lpstr>Vestibular lamina </vt:lpstr>
      <vt:lpstr>عرض تقديمي في PowerPoint</vt:lpstr>
      <vt:lpstr>TOOTH DEVELOPMENT: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Growth of Teeth: </dc:title>
  <dc:creator>drwarkaa</dc:creator>
  <cp:lastModifiedBy>warkaa</cp:lastModifiedBy>
  <cp:revision>11</cp:revision>
  <dcterms:created xsi:type="dcterms:W3CDTF">2006-08-16T00:00:00Z</dcterms:created>
  <dcterms:modified xsi:type="dcterms:W3CDTF">2022-10-22T15:06:10Z</dcterms:modified>
</cp:coreProperties>
</file>