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8"/>
  </p:notesMasterIdLst>
  <p:sldIdLst>
    <p:sldId id="256" r:id="rId2"/>
    <p:sldId id="257" r:id="rId3"/>
    <p:sldId id="259" r:id="rId4"/>
    <p:sldId id="297" r:id="rId5"/>
    <p:sldId id="260" r:id="rId6"/>
    <p:sldId id="298" r:id="rId7"/>
    <p:sldId id="262" r:id="rId8"/>
    <p:sldId id="261" r:id="rId9"/>
    <p:sldId id="263" r:id="rId10"/>
    <p:sldId id="299" r:id="rId11"/>
    <p:sldId id="264" r:id="rId12"/>
    <p:sldId id="300" r:id="rId13"/>
    <p:sldId id="265" r:id="rId14"/>
    <p:sldId id="288" r:id="rId15"/>
    <p:sldId id="266" r:id="rId16"/>
    <p:sldId id="267" r:id="rId17"/>
    <p:sldId id="302" r:id="rId18"/>
    <p:sldId id="301" r:id="rId19"/>
    <p:sldId id="268" r:id="rId20"/>
    <p:sldId id="287" r:id="rId21"/>
    <p:sldId id="269" r:id="rId22"/>
    <p:sldId id="270" r:id="rId23"/>
    <p:sldId id="271" r:id="rId24"/>
    <p:sldId id="272" r:id="rId25"/>
    <p:sldId id="304" r:id="rId26"/>
    <p:sldId id="273" r:id="rId27"/>
    <p:sldId id="286" r:id="rId28"/>
    <p:sldId id="307" r:id="rId29"/>
    <p:sldId id="274" r:id="rId30"/>
    <p:sldId id="305" r:id="rId31"/>
    <p:sldId id="275" r:id="rId32"/>
    <p:sldId id="306" r:id="rId33"/>
    <p:sldId id="276" r:id="rId34"/>
    <p:sldId id="277" r:id="rId35"/>
    <p:sldId id="309" r:id="rId36"/>
    <p:sldId id="308" r:id="rId37"/>
    <p:sldId id="310" r:id="rId38"/>
    <p:sldId id="278" r:id="rId39"/>
    <p:sldId id="311" r:id="rId40"/>
    <p:sldId id="279" r:id="rId41"/>
    <p:sldId id="312" r:id="rId42"/>
    <p:sldId id="280" r:id="rId43"/>
    <p:sldId id="313" r:id="rId44"/>
    <p:sldId id="281" r:id="rId45"/>
    <p:sldId id="282" r:id="rId46"/>
    <p:sldId id="283" r:id="rId47"/>
    <p:sldId id="284" r:id="rId48"/>
    <p:sldId id="314" r:id="rId49"/>
    <p:sldId id="285" r:id="rId50"/>
    <p:sldId id="289" r:id="rId51"/>
    <p:sldId id="315" r:id="rId52"/>
    <p:sldId id="290" r:id="rId53"/>
    <p:sldId id="291" r:id="rId54"/>
    <p:sldId id="316" r:id="rId55"/>
    <p:sldId id="292" r:id="rId56"/>
    <p:sldId id="317"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834" y="2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8448FF-64E4-4577-90EE-B1CF2FB8F29A}" type="datetimeFigureOut">
              <a:rPr lang="en-US" smtClean="0"/>
              <a:pPr/>
              <a:t>10/20/2022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5B23BE-B04E-44EF-83D2-E8736A891C05}" type="slidenum">
              <a:rPr lang="en-US" smtClean="0"/>
              <a:pPr/>
              <a:t>‹#›</a:t>
            </a:fld>
            <a:endParaRPr lang="en-US"/>
          </a:p>
        </p:txBody>
      </p:sp>
    </p:spTree>
    <p:extLst>
      <p:ext uri="{BB962C8B-B14F-4D97-AF65-F5344CB8AC3E}">
        <p14:creationId xmlns:p14="http://schemas.microsoft.com/office/powerpoint/2010/main" val="393498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5B23BE-B04E-44EF-83D2-E8736A891C05}" type="slidenum">
              <a:rPr lang="en-US" smtClean="0"/>
              <a:pPr/>
              <a:t>2</a:t>
            </a:fld>
            <a:endParaRPr lang="en-US"/>
          </a:p>
        </p:txBody>
      </p:sp>
    </p:spTree>
    <p:extLst>
      <p:ext uri="{BB962C8B-B14F-4D97-AF65-F5344CB8AC3E}">
        <p14:creationId xmlns:p14="http://schemas.microsoft.com/office/powerpoint/2010/main" val="3439877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1D8BD707-D9CF-40AE-B4C6-C98DA3205C09}" type="datetimeFigureOut">
              <a:rPr lang="en-US" smtClean="0"/>
              <a:pPr/>
              <a:t>10/20/2022</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B6F15528-21DE-4FAA-801E-634DDDAF4B2B}" type="slidenum">
              <a:rPr lang="en-US" smtClean="0"/>
              <a:pPr/>
              <a:t>‹#›</a:t>
            </a:fld>
            <a:endParaRPr lang="en-US"/>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2667001"/>
            <a:ext cx="7117180" cy="2110380"/>
          </a:xfrm>
        </p:spPr>
        <p:txBody>
          <a:bodyPr/>
          <a:lstStyle/>
          <a:p>
            <a:r>
              <a:rPr lang="en-US" b="1" dirty="0"/>
              <a:t>DEVELOPMENT OF FACIAL PROMINENCES</a:t>
            </a:r>
            <a:r>
              <a:rPr lang="en-US" dirty="0"/>
              <a:t/>
            </a:r>
            <a:br>
              <a:rPr lang="en-US" dirty="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42092627"/>
      </p:ext>
    </p:extLst>
  </p:cSld>
  <p:clrMapOvr>
    <a:masterClrMapping/>
  </p:clrMapOvr>
  <mc:AlternateContent xmlns:mc="http://schemas.openxmlformats.org/markup-compatibility/2006" xmlns:p14="http://schemas.microsoft.com/office/powerpoint/2010/main">
    <mc:Choice Requires="p14">
      <p:transition spd="slow" p14:dur="2000" advTm="3139"/>
    </mc:Choice>
    <mc:Fallback xmlns="">
      <p:transition spd="slow" advTm="313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5.jpg"/>
          <p:cNvPicPr>
            <a:picLocks noGrp="1" noChangeAspect="1"/>
          </p:cNvPicPr>
          <p:nvPr>
            <p:ph idx="1"/>
          </p:nvPr>
        </p:nvPicPr>
        <p:blipFill>
          <a:blip r:embed="rId2" cstate="print"/>
          <a:stretch>
            <a:fillRect/>
          </a:stretch>
        </p:blipFill>
        <p:spPr>
          <a:xfrm>
            <a:off x="1327240" y="1806575"/>
            <a:ext cx="6489519" cy="4052888"/>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Development of the palate</a:t>
            </a:r>
            <a:r>
              <a:rPr lang="en-GB" dirty="0"/>
              <a:t>:</a:t>
            </a:r>
            <a:r>
              <a:rPr lang="en-US" dirty="0"/>
              <a:t/>
            </a:r>
            <a:br>
              <a:rPr lang="en-US" dirty="0"/>
            </a:br>
            <a:endParaRPr lang="en-US" dirty="0"/>
          </a:p>
        </p:txBody>
      </p:sp>
      <p:sp>
        <p:nvSpPr>
          <p:cNvPr id="3" name="Content Placeholder 2"/>
          <p:cNvSpPr>
            <a:spLocks noGrp="1"/>
          </p:cNvSpPr>
          <p:nvPr>
            <p:ph idx="1"/>
          </p:nvPr>
        </p:nvSpPr>
        <p:spPr>
          <a:xfrm>
            <a:off x="1009443" y="1807361"/>
            <a:ext cx="7125112" cy="4517239"/>
          </a:xfrm>
        </p:spPr>
        <p:txBody>
          <a:bodyPr>
            <a:normAutofit fontScale="77500" lnSpcReduction="20000"/>
          </a:bodyPr>
          <a:lstStyle/>
          <a:p>
            <a:r>
              <a:rPr lang="en-GB" sz="3000" dirty="0" smtClean="0">
                <a:solidFill>
                  <a:schemeClr val="bg1"/>
                </a:solidFill>
              </a:rPr>
              <a:t>The </a:t>
            </a:r>
            <a:r>
              <a:rPr lang="en-GB" sz="3000" dirty="0">
                <a:solidFill>
                  <a:schemeClr val="bg1"/>
                </a:solidFill>
              </a:rPr>
              <a:t>hard palate composed of 2 parts; single primary palate and 2 secondary palate.</a:t>
            </a:r>
            <a:r>
              <a:rPr lang="en-US" sz="3000" dirty="0">
                <a:solidFill>
                  <a:schemeClr val="bg1"/>
                </a:solidFill>
              </a:rPr>
              <a:t>With development of the lateral nasal prominence ; medial nasal prominence and maxillary process contact, all three prominences contribute to the initial separation of the developing oral cavity and nasal pit.</a:t>
            </a:r>
          </a:p>
          <a:p>
            <a:r>
              <a:rPr lang="en-US" sz="3000" dirty="0">
                <a:solidFill>
                  <a:schemeClr val="bg1"/>
                </a:solidFill>
              </a:rPr>
              <a:t> This separation is usually called the </a:t>
            </a:r>
            <a:r>
              <a:rPr lang="en-US" sz="3000" b="1" u="sng" dirty="0">
                <a:solidFill>
                  <a:schemeClr val="bg1"/>
                </a:solidFill>
              </a:rPr>
              <a:t>primary palate</a:t>
            </a:r>
            <a:r>
              <a:rPr lang="en-US" sz="3000" dirty="0">
                <a:solidFill>
                  <a:schemeClr val="bg1"/>
                </a:solidFill>
              </a:rPr>
              <a:t>. The combined right and left maxillary prominences are sometimes called the </a:t>
            </a:r>
            <a:r>
              <a:rPr lang="en-US" sz="3000" b="1" u="sng" dirty="0" err="1">
                <a:solidFill>
                  <a:schemeClr val="bg1"/>
                </a:solidFill>
              </a:rPr>
              <a:t>intermaxillary</a:t>
            </a:r>
            <a:r>
              <a:rPr lang="en-US" sz="3000" dirty="0">
                <a:solidFill>
                  <a:schemeClr val="bg1"/>
                </a:solidFill>
              </a:rPr>
              <a:t> segment or </a:t>
            </a:r>
            <a:r>
              <a:rPr lang="en-US" sz="3000" b="1" dirty="0">
                <a:solidFill>
                  <a:schemeClr val="bg1"/>
                </a:solidFill>
              </a:rPr>
              <a:t>globular process.</a:t>
            </a:r>
            <a:endParaRPr lang="en-US" sz="3000" dirty="0">
              <a:solidFill>
                <a:schemeClr val="bg1"/>
              </a:solidFill>
            </a:endParaRPr>
          </a:p>
          <a:p>
            <a:endParaRPr lang="en-US" dirty="0"/>
          </a:p>
        </p:txBody>
      </p:sp>
    </p:spTree>
    <p:extLst>
      <p:ext uri="{BB962C8B-B14F-4D97-AF65-F5344CB8AC3E}">
        <p14:creationId xmlns:p14="http://schemas.microsoft.com/office/powerpoint/2010/main" val="3596638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jpg"/>
          <p:cNvPicPr>
            <a:picLocks noGrp="1" noChangeAspect="1"/>
          </p:cNvPicPr>
          <p:nvPr>
            <p:ph idx="1"/>
          </p:nvPr>
        </p:nvPicPr>
        <p:blipFill>
          <a:blip r:embed="rId2" cstate="print"/>
          <a:stretch>
            <a:fillRect/>
          </a:stretch>
        </p:blipFill>
        <p:spPr>
          <a:xfrm>
            <a:off x="1206500" y="1858169"/>
            <a:ext cx="6731000" cy="39497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3200" dirty="0">
                <a:solidFill>
                  <a:schemeClr val="bg1"/>
                </a:solidFill>
              </a:rPr>
              <a:t>The contacting epithelia form the </a:t>
            </a:r>
            <a:r>
              <a:rPr lang="en-US" sz="3200" b="1" u="sng" dirty="0">
                <a:solidFill>
                  <a:schemeClr val="bg1"/>
                </a:solidFill>
              </a:rPr>
              <a:t>epithelial seam</a:t>
            </a:r>
            <a:r>
              <a:rPr lang="en-US" sz="3200" dirty="0">
                <a:solidFill>
                  <a:schemeClr val="bg1"/>
                </a:solidFill>
              </a:rPr>
              <a:t>. Before contact many of the surface epithelial (</a:t>
            </a:r>
            <a:r>
              <a:rPr lang="en-US" sz="3200" dirty="0" err="1">
                <a:solidFill>
                  <a:schemeClr val="bg1"/>
                </a:solidFill>
              </a:rPr>
              <a:t>peridermal</a:t>
            </a:r>
            <a:r>
              <a:rPr lang="en-US" sz="3200" dirty="0">
                <a:solidFill>
                  <a:schemeClr val="bg1"/>
                </a:solidFill>
              </a:rPr>
              <a:t>) cells are lost, and the underlying basal epithelial cells appear to actively participate in the contact phenomenon by forming </a:t>
            </a:r>
            <a:r>
              <a:rPr lang="en-US" sz="3200" dirty="0" smtClean="0">
                <a:solidFill>
                  <a:schemeClr val="bg1"/>
                </a:solidFill>
              </a:rPr>
              <a:t>processes</a:t>
            </a:r>
            <a:endParaRPr lang="en-US" sz="3200" dirty="0">
              <a:solidFill>
                <a:schemeClr val="bg1"/>
              </a:solidFill>
            </a:endParaRPr>
          </a:p>
        </p:txBody>
      </p:sp>
    </p:spTree>
    <p:extLst>
      <p:ext uri="{BB962C8B-B14F-4D97-AF65-F5344CB8AC3E}">
        <p14:creationId xmlns:p14="http://schemas.microsoft.com/office/powerpoint/2010/main" val="3136767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sz="3200" dirty="0">
                <a:solidFill>
                  <a:schemeClr val="bg1"/>
                </a:solidFill>
              </a:rPr>
              <a:t>that span the space between the contacting epithelia. During the </a:t>
            </a:r>
            <a:r>
              <a:rPr lang="en-US" sz="3200" u="sng" dirty="0">
                <a:solidFill>
                  <a:schemeClr val="bg1"/>
                </a:solidFill>
              </a:rPr>
              <a:t>fifth week</a:t>
            </a:r>
            <a:r>
              <a:rPr lang="en-US" sz="3200" dirty="0">
                <a:solidFill>
                  <a:schemeClr val="bg1"/>
                </a:solidFill>
              </a:rPr>
              <a:t> of human embryonic development, a portion of the epithelial seam breaks down and the mesenchyme of the three prominences becomes confluent. </a:t>
            </a:r>
          </a:p>
          <a:p>
            <a:endParaRPr lang="en-US" dirty="0"/>
          </a:p>
        </p:txBody>
      </p:sp>
    </p:spTree>
    <p:extLst>
      <p:ext uri="{BB962C8B-B14F-4D97-AF65-F5344CB8AC3E}">
        <p14:creationId xmlns:p14="http://schemas.microsoft.com/office/powerpoint/2010/main" val="3130936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09442" y="1807361"/>
            <a:ext cx="7448757" cy="4051437"/>
          </a:xfrm>
        </p:spPr>
        <p:txBody>
          <a:bodyPr>
            <a:noAutofit/>
          </a:bodyPr>
          <a:lstStyle/>
          <a:p>
            <a:r>
              <a:rPr lang="en-US" sz="2800" dirty="0">
                <a:solidFill>
                  <a:schemeClr val="bg1"/>
                </a:solidFill>
              </a:rPr>
              <a:t>Fluid accumulates between the cells of the persisting epithelium behind the point of epithelial breakdown. Eventually, these fluid-filled spaces coalesce to form the initial nasal passageway connecting the olfactory pit with the roof of the primitive oral cavity. The tissue resulting from development and fusion of these </a:t>
            </a:r>
            <a:r>
              <a:rPr lang="en-US" sz="2800" dirty="0" smtClean="0">
                <a:solidFill>
                  <a:schemeClr val="bg1"/>
                </a:solidFill>
              </a:rPr>
              <a:t>prominences </a:t>
            </a:r>
            <a:r>
              <a:rPr lang="en-US" sz="2800" dirty="0">
                <a:solidFill>
                  <a:schemeClr val="bg1"/>
                </a:solidFill>
              </a:rPr>
              <a:t>is termed the </a:t>
            </a:r>
            <a:r>
              <a:rPr lang="en-US" sz="2800" b="1" u="sng" dirty="0">
                <a:solidFill>
                  <a:schemeClr val="bg1"/>
                </a:solidFill>
              </a:rPr>
              <a:t>primary palate</a:t>
            </a:r>
            <a:r>
              <a:rPr lang="en-US" sz="2800" dirty="0">
                <a:solidFill>
                  <a:schemeClr val="bg1"/>
                </a:solidFill>
              </a:rPr>
              <a:t>.</a:t>
            </a:r>
          </a:p>
          <a:p>
            <a:endParaRPr lang="en-US" sz="2800" dirty="0">
              <a:solidFill>
                <a:schemeClr val="bg1"/>
              </a:solidFill>
            </a:endParaRPr>
          </a:p>
        </p:txBody>
      </p:sp>
    </p:spTree>
    <p:extLst>
      <p:ext uri="{BB962C8B-B14F-4D97-AF65-F5344CB8AC3E}">
        <p14:creationId xmlns:p14="http://schemas.microsoft.com/office/powerpoint/2010/main" val="1102564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9443" y="457201"/>
            <a:ext cx="7125112" cy="5401598"/>
          </a:xfrm>
        </p:spPr>
        <p:txBody>
          <a:bodyPr>
            <a:normAutofit/>
          </a:bodyPr>
          <a:lstStyle/>
          <a:p>
            <a:r>
              <a:rPr lang="en-US" dirty="0"/>
              <a:t> </a:t>
            </a:r>
            <a:r>
              <a:rPr lang="en-US" sz="2400" dirty="0">
                <a:solidFill>
                  <a:schemeClr val="bg1"/>
                </a:solidFill>
              </a:rPr>
              <a:t>It forms the roof of the anterior portion of the primitive oral cavity, as well as forming the initial separation between the oral and nasal cavities. In later development, derivatives of the primary palate form portions of the upper lip, anterior maxilla, and upper incisor teeth. Although the nose is disproportionately large, the basic form is easily recognizable. </a:t>
            </a:r>
          </a:p>
        </p:txBody>
      </p:sp>
    </p:spTree>
    <p:extLst>
      <p:ext uri="{BB962C8B-B14F-4D97-AF65-F5344CB8AC3E}">
        <p14:creationId xmlns:p14="http://schemas.microsoft.com/office/powerpoint/2010/main" val="21411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9.jpg"/>
          <p:cNvPicPr>
            <a:picLocks noGrp="1" noChangeAspect="1"/>
          </p:cNvPicPr>
          <p:nvPr>
            <p:ph idx="1"/>
          </p:nvPr>
        </p:nvPicPr>
        <p:blipFill>
          <a:blip r:embed="rId2" cstate="print"/>
          <a:stretch>
            <a:fillRect/>
          </a:stretch>
        </p:blipFill>
        <p:spPr>
          <a:xfrm>
            <a:off x="914400" y="914400"/>
            <a:ext cx="7162800" cy="54022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sz="3200" dirty="0" smtClean="0">
                <a:solidFill>
                  <a:schemeClr val="bg1"/>
                </a:solidFill>
              </a:rPr>
              <a:t>Subsequent alterations in form lead to progressively more mature structure. </a:t>
            </a:r>
          </a:p>
          <a:p>
            <a:r>
              <a:rPr lang="en-GB" sz="3200" dirty="0" smtClean="0">
                <a:solidFill>
                  <a:schemeClr val="bg1"/>
                </a:solidFill>
              </a:rPr>
              <a:t>The palate has two key stages of development during embryonic and an early </a:t>
            </a:r>
            <a:r>
              <a:rPr lang="en-GB" sz="3200" dirty="0" err="1" smtClean="0">
                <a:solidFill>
                  <a:schemeClr val="bg1"/>
                </a:solidFill>
              </a:rPr>
              <a:t>fetal</a:t>
            </a:r>
            <a:r>
              <a:rPr lang="en-GB" sz="3200" dirty="0" smtClean="0">
                <a:solidFill>
                  <a:schemeClr val="bg1"/>
                </a:solidFill>
              </a:rPr>
              <a:t> involving the fusion of structures (epithelia to </a:t>
            </a:r>
            <a:r>
              <a:rPr lang="en-GB" sz="3200" dirty="0" err="1" smtClean="0">
                <a:solidFill>
                  <a:schemeClr val="bg1"/>
                </a:solidFill>
              </a:rPr>
              <a:t>mesenchymal</a:t>
            </a:r>
            <a:r>
              <a:rPr lang="en-GB" sz="3200" dirty="0" smtClean="0">
                <a:solidFill>
                  <a:schemeClr val="bg1"/>
                </a:solidFill>
              </a:rPr>
              <a:t>).</a:t>
            </a:r>
            <a:endParaRPr lang="en-US" sz="3200" dirty="0" smtClean="0">
              <a:solidFill>
                <a:schemeClr val="bg1"/>
              </a:solidFill>
            </a:endParaRP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Embryonic:</a:t>
            </a:r>
            <a:r>
              <a:rPr lang="en-US" dirty="0"/>
              <a:t/>
            </a:r>
            <a:br>
              <a:rPr lang="en-US" dirty="0"/>
            </a:br>
            <a:endParaRPr lang="en-US" dirty="0"/>
          </a:p>
        </p:txBody>
      </p:sp>
      <p:sp>
        <p:nvSpPr>
          <p:cNvPr id="3" name="Content Placeholder 2"/>
          <p:cNvSpPr>
            <a:spLocks noGrp="1"/>
          </p:cNvSpPr>
          <p:nvPr>
            <p:ph idx="1"/>
          </p:nvPr>
        </p:nvSpPr>
        <p:spPr/>
        <p:txBody>
          <a:bodyPr anchor="t" anchorCtr="0">
            <a:noAutofit/>
          </a:bodyPr>
          <a:lstStyle/>
          <a:p>
            <a:r>
              <a:rPr lang="en-GB" sz="2400" dirty="0" smtClean="0">
                <a:solidFill>
                  <a:schemeClr val="bg1"/>
                </a:solidFill>
              </a:rPr>
              <a:t>Primary </a:t>
            </a:r>
            <a:r>
              <a:rPr lang="en-GB" sz="2400" dirty="0">
                <a:solidFill>
                  <a:schemeClr val="bg1"/>
                </a:solidFill>
              </a:rPr>
              <a:t>palate, fusion in the human embryo, from an epithelial seam to the </a:t>
            </a:r>
            <a:r>
              <a:rPr lang="en-GB" sz="2400" dirty="0" err="1">
                <a:solidFill>
                  <a:schemeClr val="bg1"/>
                </a:solidFill>
              </a:rPr>
              <a:t>mesenchymal</a:t>
            </a:r>
            <a:r>
              <a:rPr lang="en-GB" sz="2400" dirty="0">
                <a:solidFill>
                  <a:schemeClr val="bg1"/>
                </a:solidFill>
              </a:rPr>
              <a:t> bridge. </a:t>
            </a:r>
            <a:r>
              <a:rPr lang="en-GB" sz="2400" b="1" dirty="0">
                <a:solidFill>
                  <a:schemeClr val="bg1"/>
                </a:solidFill>
              </a:rPr>
              <a:t> </a:t>
            </a:r>
            <a:endParaRPr lang="en-US" sz="2400" dirty="0">
              <a:solidFill>
                <a:schemeClr val="bg1"/>
              </a:solidFill>
            </a:endParaRPr>
          </a:p>
          <a:p>
            <a:r>
              <a:rPr lang="en-GB" sz="2400" b="1" dirty="0" err="1">
                <a:solidFill>
                  <a:schemeClr val="bg1"/>
                </a:solidFill>
              </a:rPr>
              <a:t>Fetal</a:t>
            </a:r>
            <a:r>
              <a:rPr lang="en-GB" sz="2400" b="1" dirty="0">
                <a:solidFill>
                  <a:schemeClr val="bg1"/>
                </a:solidFill>
              </a:rPr>
              <a:t>:</a:t>
            </a:r>
            <a:endParaRPr lang="en-US" sz="2400" dirty="0">
              <a:solidFill>
                <a:schemeClr val="bg1"/>
              </a:solidFill>
            </a:endParaRPr>
          </a:p>
          <a:p>
            <a:r>
              <a:rPr lang="en-GB" sz="2400" dirty="0">
                <a:solidFill>
                  <a:schemeClr val="bg1"/>
                </a:solidFill>
              </a:rPr>
              <a:t>Secondary palate, fusion in the human embryo in week 9. This requires the early palatal shelves growth, elevation and fusion during the early embryonic period. The fusion event is to both each other and the primary palate</a:t>
            </a:r>
            <a:r>
              <a:rPr lang="en-GB"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2171449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09443" y="533401"/>
            <a:ext cx="7125112" cy="5325398"/>
          </a:xfrm>
        </p:spPr>
        <p:txBody>
          <a:bodyPr>
            <a:normAutofit/>
          </a:bodyPr>
          <a:lstStyle/>
          <a:p>
            <a:r>
              <a:rPr lang="en-US" sz="2400" dirty="0">
                <a:solidFill>
                  <a:schemeClr val="bg1"/>
                </a:solidFill>
              </a:rPr>
              <a:t>On the completion of the initial crest cell migration and the vascularization of the derived mesenchyme, a series of out-growths or swellings termed “facial prominences” initiates the next stages of facial development</a:t>
            </a:r>
            <a:r>
              <a:rPr lang="en-US" sz="2400" dirty="0" smtClean="0">
                <a:solidFill>
                  <a:schemeClr val="bg1"/>
                </a:solidFill>
              </a:rPr>
              <a:t>.</a:t>
            </a:r>
          </a:p>
          <a:p>
            <a:r>
              <a:rPr lang="en-US" sz="2400" dirty="0" smtClean="0">
                <a:solidFill>
                  <a:schemeClr val="bg1"/>
                </a:solidFill>
              </a:rPr>
              <a:t> </a:t>
            </a:r>
            <a:r>
              <a:rPr lang="en-GB" sz="2400" dirty="0">
                <a:solidFill>
                  <a:schemeClr val="bg1"/>
                </a:solidFill>
              </a:rPr>
              <a:t>Begins week 4 </a:t>
            </a:r>
            <a:r>
              <a:rPr lang="en-GB" sz="2400" dirty="0" err="1">
                <a:solidFill>
                  <a:schemeClr val="bg1"/>
                </a:solidFill>
              </a:rPr>
              <a:t>centered</a:t>
            </a:r>
            <a:r>
              <a:rPr lang="en-GB" sz="2400" dirty="0">
                <a:solidFill>
                  <a:schemeClr val="bg1"/>
                </a:solidFill>
              </a:rPr>
              <a:t> around </a:t>
            </a:r>
            <a:r>
              <a:rPr lang="en-GB" sz="2400" dirty="0" err="1">
                <a:solidFill>
                  <a:schemeClr val="bg1"/>
                </a:solidFill>
              </a:rPr>
              <a:t>stomodeum</a:t>
            </a:r>
            <a:r>
              <a:rPr lang="en-GB" sz="2400" dirty="0">
                <a:solidFill>
                  <a:schemeClr val="bg1"/>
                </a:solidFill>
              </a:rPr>
              <a:t>, external depression at oral membrane. </a:t>
            </a:r>
            <a:endParaRPr lang="en-GB" sz="2400" dirty="0" smtClean="0">
              <a:solidFill>
                <a:schemeClr val="bg1"/>
              </a:solidFill>
            </a:endParaRPr>
          </a:p>
          <a:p>
            <a:r>
              <a:rPr lang="en-US" sz="2400" dirty="0" smtClean="0">
                <a:solidFill>
                  <a:schemeClr val="bg1"/>
                </a:solidFill>
              </a:rPr>
              <a:t>The </a:t>
            </a:r>
            <a:r>
              <a:rPr lang="en-US" sz="2400" dirty="0">
                <a:solidFill>
                  <a:schemeClr val="bg1"/>
                </a:solidFill>
              </a:rPr>
              <a:t>growth and fusion of upper facial prominences produce the primary and secondary palates. </a:t>
            </a:r>
            <a:r>
              <a:rPr lang="en-GB" sz="2400" dirty="0">
                <a:solidFill>
                  <a:schemeClr val="bg1"/>
                </a:solidFill>
              </a:rPr>
              <a:t>6 initial </a:t>
            </a:r>
            <a:r>
              <a:rPr lang="en-GB" sz="2400" dirty="0" err="1">
                <a:solidFill>
                  <a:schemeClr val="bg1"/>
                </a:solidFill>
              </a:rPr>
              <a:t>primordia</a:t>
            </a:r>
            <a:r>
              <a:rPr lang="en-GB" sz="2400" dirty="0">
                <a:solidFill>
                  <a:schemeClr val="bg1"/>
                </a:solidFill>
              </a:rPr>
              <a:t> from neural crest mesenchyme</a:t>
            </a:r>
            <a:endParaRPr lang="en-US" sz="2400" dirty="0">
              <a:solidFill>
                <a:schemeClr val="bg1"/>
              </a:solidFill>
            </a:endParaRPr>
          </a:p>
          <a:p>
            <a:endParaRPr lang="en-US" sz="2400" dirty="0"/>
          </a:p>
        </p:txBody>
      </p:sp>
    </p:spTree>
    <p:extLst>
      <p:ext uri="{BB962C8B-B14F-4D97-AF65-F5344CB8AC3E}">
        <p14:creationId xmlns:p14="http://schemas.microsoft.com/office/powerpoint/2010/main" val="3868684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t" anchorCtr="0">
            <a:noAutofit/>
          </a:bodyPr>
          <a:lstStyle/>
          <a:p>
            <a:r>
              <a:rPr lang="en-US" sz="3200" dirty="0">
                <a:solidFill>
                  <a:schemeClr val="bg1"/>
                </a:solidFill>
              </a:rPr>
              <a:t>New outgrowths from the medial edges of the maxillary prominences form the shelves of the secondary palate. These palatal shelves grow downward beside the tongue, at which time the tongue partially fills the nasal cavities. At about the </a:t>
            </a:r>
          </a:p>
          <a:p>
            <a:endParaRPr lang="en-US" sz="3200" dirty="0"/>
          </a:p>
        </p:txBody>
      </p:sp>
    </p:spTree>
    <p:extLst>
      <p:ext uri="{BB962C8B-B14F-4D97-AF65-F5344CB8AC3E}">
        <p14:creationId xmlns:p14="http://schemas.microsoft.com/office/powerpoint/2010/main" val="608325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09442" y="1807361"/>
            <a:ext cx="7448757" cy="4051437"/>
          </a:xfrm>
        </p:spPr>
        <p:txBody>
          <a:bodyPr>
            <a:noAutofit/>
          </a:bodyPr>
          <a:lstStyle/>
          <a:p>
            <a:r>
              <a:rPr lang="en-US" sz="2800" dirty="0">
                <a:solidFill>
                  <a:schemeClr val="bg1"/>
                </a:solidFill>
              </a:rPr>
              <a:t>At about the </a:t>
            </a:r>
            <a:r>
              <a:rPr lang="en-US" sz="2800" b="1" u="sng" dirty="0">
                <a:solidFill>
                  <a:schemeClr val="bg1"/>
                </a:solidFill>
              </a:rPr>
              <a:t>ninth gestational week</a:t>
            </a:r>
            <a:r>
              <a:rPr lang="en-US" sz="2800" dirty="0">
                <a:solidFill>
                  <a:schemeClr val="bg1"/>
                </a:solidFill>
              </a:rPr>
              <a:t>; the shelves elevate, make contact, and fuse with each other above the tongue. </a:t>
            </a:r>
            <a:endParaRPr lang="en-US" sz="2800" dirty="0" smtClean="0">
              <a:solidFill>
                <a:schemeClr val="bg1"/>
              </a:solidFill>
            </a:endParaRPr>
          </a:p>
          <a:p>
            <a:r>
              <a:rPr lang="en-US" sz="2800" dirty="0" smtClean="0">
                <a:solidFill>
                  <a:schemeClr val="bg1"/>
                </a:solidFill>
              </a:rPr>
              <a:t>In </a:t>
            </a:r>
            <a:r>
              <a:rPr lang="en-US" sz="2800" dirty="0">
                <a:solidFill>
                  <a:schemeClr val="bg1"/>
                </a:solidFill>
              </a:rPr>
              <a:t>the anterior region, the shelves are brought to the horizontal position by a rotational (hinge like) movement</a:t>
            </a:r>
            <a:r>
              <a:rPr lang="en-US" sz="2800" dirty="0" smtClean="0">
                <a:solidFill>
                  <a:schemeClr val="bg1"/>
                </a:solidFill>
              </a:rPr>
              <a:t>.</a:t>
            </a:r>
          </a:p>
          <a:p>
            <a:r>
              <a:rPr lang="en-US" sz="2800" dirty="0" smtClean="0">
                <a:solidFill>
                  <a:schemeClr val="bg1"/>
                </a:solidFill>
              </a:rPr>
              <a:t> </a:t>
            </a:r>
            <a:r>
              <a:rPr lang="en-US" sz="2800" dirty="0">
                <a:solidFill>
                  <a:schemeClr val="bg1"/>
                </a:solidFill>
              </a:rPr>
              <a:t>In the more posterior regions, the shelves appear to alter their position by changing shape (remodeling) as well as by rotation.</a:t>
            </a:r>
            <a:r>
              <a:rPr lang="en-US" sz="2800" dirty="0"/>
              <a:t> </a:t>
            </a:r>
          </a:p>
          <a:p>
            <a:endParaRPr lang="en-US" sz="2800" dirty="0"/>
          </a:p>
        </p:txBody>
      </p:sp>
    </p:spTree>
    <p:extLst>
      <p:ext uri="{BB962C8B-B14F-4D97-AF65-F5344CB8AC3E}">
        <p14:creationId xmlns:p14="http://schemas.microsoft.com/office/powerpoint/2010/main" val="1893940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09442" y="914401"/>
            <a:ext cx="7601157" cy="4944398"/>
          </a:xfrm>
        </p:spPr>
        <p:txBody>
          <a:bodyPr anchor="t" anchorCtr="0">
            <a:noAutofit/>
          </a:bodyPr>
          <a:lstStyle/>
          <a:p>
            <a:r>
              <a:rPr lang="en-US" sz="2800" dirty="0">
                <a:solidFill>
                  <a:schemeClr val="bg1"/>
                </a:solidFill>
              </a:rPr>
              <a:t>The shelves are incapable of elevation until the tongue is first withdrawn from between them. Fusion of palatal shelves requires alterations in the epithelium of the medial edges that begin prior to elevation. </a:t>
            </a:r>
            <a:endParaRPr lang="en-US" sz="2800" dirty="0" smtClean="0">
              <a:solidFill>
                <a:schemeClr val="bg1"/>
              </a:solidFill>
            </a:endParaRPr>
          </a:p>
          <a:p>
            <a:r>
              <a:rPr lang="en-US" sz="2800" dirty="0" smtClean="0">
                <a:solidFill>
                  <a:schemeClr val="bg1"/>
                </a:solidFill>
              </a:rPr>
              <a:t>These </a:t>
            </a:r>
            <a:r>
              <a:rPr lang="en-US" sz="2800" dirty="0">
                <a:solidFill>
                  <a:schemeClr val="bg1"/>
                </a:solidFill>
              </a:rPr>
              <a:t>alterations consist of cessation of cell division, which appears to be mediated through distinct underlying biochemical pathways, including a rise in </a:t>
            </a:r>
            <a:r>
              <a:rPr lang="en-US" sz="2800" b="1" u="sng" dirty="0">
                <a:solidFill>
                  <a:schemeClr val="bg1"/>
                </a:solidFill>
              </a:rPr>
              <a:t>cyclic AMP levels.</a:t>
            </a:r>
            <a:r>
              <a:rPr lang="en-US" sz="2800" dirty="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1274567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a:solidFill>
                  <a:schemeClr val="bg1"/>
                </a:solidFill>
              </a:rPr>
              <a:t>There is also loss of some surface epithelial </a:t>
            </a:r>
            <a:r>
              <a:rPr lang="en-US" sz="2800" b="1" u="sng" dirty="0">
                <a:solidFill>
                  <a:schemeClr val="bg1"/>
                </a:solidFill>
              </a:rPr>
              <a:t>(</a:t>
            </a:r>
            <a:r>
              <a:rPr lang="en-US" sz="2800" b="1" u="sng" dirty="0" err="1">
                <a:solidFill>
                  <a:schemeClr val="bg1"/>
                </a:solidFill>
              </a:rPr>
              <a:t>peridermal</a:t>
            </a:r>
            <a:r>
              <a:rPr lang="en-US" sz="2800" b="1" u="sng" dirty="0">
                <a:solidFill>
                  <a:schemeClr val="bg1"/>
                </a:solidFill>
              </a:rPr>
              <a:t>)</a:t>
            </a:r>
            <a:r>
              <a:rPr lang="en-US" sz="2800" dirty="0">
                <a:solidFill>
                  <a:schemeClr val="bg1"/>
                </a:solidFill>
              </a:rPr>
              <a:t> cells and production of extracellular surface substances, particularly glycoproteins, that appear to enhance adhesion between the shelf edges as well as between the shelves and inferior margin of the </a:t>
            </a:r>
            <a:r>
              <a:rPr lang="en-US" sz="2800" b="1" u="sng" dirty="0">
                <a:solidFill>
                  <a:schemeClr val="bg1"/>
                </a:solidFill>
              </a:rPr>
              <a:t>nasal septum</a:t>
            </a:r>
            <a:r>
              <a:rPr lang="en-US" sz="2800" dirty="0">
                <a:solidFill>
                  <a:schemeClr val="bg1"/>
                </a:solidFill>
              </a:rPr>
              <a:t>.</a:t>
            </a:r>
          </a:p>
          <a:p>
            <a:endParaRPr lang="en-US" dirty="0">
              <a:solidFill>
                <a:schemeClr val="bg1"/>
              </a:solidFill>
            </a:endParaRPr>
          </a:p>
          <a:p>
            <a:endParaRPr lang="en-US" dirty="0"/>
          </a:p>
        </p:txBody>
      </p:sp>
    </p:spTree>
    <p:extLst>
      <p:ext uri="{BB962C8B-B14F-4D97-AF65-F5344CB8AC3E}">
        <p14:creationId xmlns:p14="http://schemas.microsoft.com/office/powerpoint/2010/main" val="33921805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09443" y="990601"/>
            <a:ext cx="7125112" cy="4868198"/>
          </a:xfrm>
        </p:spPr>
        <p:txBody>
          <a:bodyPr>
            <a:normAutofit lnSpcReduction="10000"/>
          </a:bodyPr>
          <a:lstStyle/>
          <a:p>
            <a:r>
              <a:rPr lang="en-US" sz="2400" dirty="0">
                <a:solidFill>
                  <a:schemeClr val="bg1"/>
                </a:solidFill>
              </a:rPr>
              <a:t>The final fate of these remaining epithelial cells is controversial. </a:t>
            </a:r>
            <a:endParaRPr lang="en-US" sz="2400" dirty="0" smtClean="0">
              <a:solidFill>
                <a:schemeClr val="bg1"/>
              </a:solidFill>
            </a:endParaRPr>
          </a:p>
          <a:p>
            <a:r>
              <a:rPr lang="en-US" sz="2400" dirty="0" smtClean="0">
                <a:solidFill>
                  <a:schemeClr val="bg1"/>
                </a:solidFill>
              </a:rPr>
              <a:t>Some </a:t>
            </a:r>
            <a:r>
              <a:rPr lang="en-US" sz="2400" dirty="0">
                <a:solidFill>
                  <a:schemeClr val="bg1"/>
                </a:solidFill>
              </a:rPr>
              <a:t>of them appear to undergo cell death and eventually are phagocytized, but many undergo direct transformation in </a:t>
            </a:r>
            <a:r>
              <a:rPr lang="en-US" sz="2400" dirty="0" err="1">
                <a:solidFill>
                  <a:schemeClr val="bg1"/>
                </a:solidFill>
              </a:rPr>
              <a:t>mesenchymal</a:t>
            </a:r>
            <a:r>
              <a:rPr lang="en-US" sz="2400" dirty="0">
                <a:solidFill>
                  <a:schemeClr val="bg1"/>
                </a:solidFill>
              </a:rPr>
              <a:t> cells. </a:t>
            </a:r>
            <a:endParaRPr lang="en-US" sz="2400" dirty="0" smtClean="0">
              <a:solidFill>
                <a:schemeClr val="bg1"/>
              </a:solidFill>
            </a:endParaRPr>
          </a:p>
          <a:p>
            <a:r>
              <a:rPr lang="en-US" sz="2400" dirty="0" smtClean="0">
                <a:solidFill>
                  <a:schemeClr val="bg1"/>
                </a:solidFill>
              </a:rPr>
              <a:t>Some </a:t>
            </a:r>
            <a:r>
              <a:rPr lang="en-US" sz="2400" dirty="0">
                <a:solidFill>
                  <a:schemeClr val="bg1"/>
                </a:solidFill>
              </a:rPr>
              <a:t>of the epithelial cells remain indefinitely in clusters (cell rests) along the fusion line. </a:t>
            </a:r>
            <a:endParaRPr lang="en-US" sz="2400" dirty="0" smtClean="0">
              <a:solidFill>
                <a:schemeClr val="bg1"/>
              </a:solidFill>
            </a:endParaRPr>
          </a:p>
          <a:p>
            <a:r>
              <a:rPr lang="en-US" sz="2400" dirty="0" smtClean="0">
                <a:solidFill>
                  <a:schemeClr val="bg1"/>
                </a:solidFill>
              </a:rPr>
              <a:t>Eventually</a:t>
            </a:r>
            <a:r>
              <a:rPr lang="en-US" sz="2400" dirty="0">
                <a:solidFill>
                  <a:schemeClr val="bg1"/>
                </a:solidFill>
              </a:rPr>
              <a:t>, most of the hard palate and all of the soft palate form from the secondary palate.</a:t>
            </a:r>
          </a:p>
          <a:p>
            <a:endParaRPr lang="en-US" sz="2400" dirty="0">
              <a:solidFill>
                <a:schemeClr val="bg1"/>
              </a:solidFill>
            </a:endParaRPr>
          </a:p>
        </p:txBody>
      </p:sp>
    </p:spTree>
    <p:extLst>
      <p:ext uri="{BB962C8B-B14F-4D97-AF65-F5344CB8AC3E}">
        <p14:creationId xmlns:p14="http://schemas.microsoft.com/office/powerpoint/2010/main" val="4256747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2.jpg"/>
          <p:cNvPicPr>
            <a:picLocks noGrp="1" noChangeAspect="1"/>
          </p:cNvPicPr>
          <p:nvPr>
            <p:ph idx="1"/>
          </p:nvPr>
        </p:nvPicPr>
        <p:blipFill>
          <a:blip r:embed="rId2" cstate="print"/>
          <a:stretch>
            <a:fillRect/>
          </a:stretch>
        </p:blipFill>
        <p:spPr>
          <a:xfrm>
            <a:off x="2014820" y="1806575"/>
            <a:ext cx="5114359" cy="4052888"/>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Tongue Development:</a:t>
            </a:r>
            <a:r>
              <a:rPr lang="en-GB" dirty="0"/>
              <a:t> </a:t>
            </a:r>
            <a:r>
              <a:rPr lang="en-US" sz="2400" dirty="0"/>
              <a:t/>
            </a:r>
            <a:br>
              <a:rPr lang="en-US" sz="2400" dirty="0"/>
            </a:br>
            <a:endParaRPr lang="en-US" dirty="0"/>
          </a:p>
        </p:txBody>
      </p:sp>
      <p:sp>
        <p:nvSpPr>
          <p:cNvPr id="3" name="Content Placeholder 2"/>
          <p:cNvSpPr>
            <a:spLocks noGrp="1"/>
          </p:cNvSpPr>
          <p:nvPr>
            <p:ph idx="1"/>
          </p:nvPr>
        </p:nvSpPr>
        <p:spPr>
          <a:xfrm>
            <a:off x="1009443" y="1219201"/>
            <a:ext cx="7125112" cy="4639598"/>
          </a:xfrm>
        </p:spPr>
        <p:txBody>
          <a:bodyPr>
            <a:noAutofit/>
          </a:bodyPr>
          <a:lstStyle/>
          <a:p>
            <a:pPr lvl="0"/>
            <a:r>
              <a:rPr lang="en-GB" sz="2800" dirty="0" smtClean="0">
                <a:solidFill>
                  <a:schemeClr val="bg1"/>
                </a:solidFill>
              </a:rPr>
              <a:t>Ectoderm </a:t>
            </a:r>
            <a:r>
              <a:rPr lang="en-GB" sz="2800" dirty="0">
                <a:solidFill>
                  <a:schemeClr val="bg1"/>
                </a:solidFill>
              </a:rPr>
              <a:t>of the first arch surrounding the </a:t>
            </a:r>
            <a:r>
              <a:rPr lang="en-GB" sz="2800" dirty="0" err="1">
                <a:solidFill>
                  <a:schemeClr val="bg1"/>
                </a:solidFill>
              </a:rPr>
              <a:t>stomodeum</a:t>
            </a:r>
            <a:r>
              <a:rPr lang="en-GB" sz="2800" dirty="0">
                <a:solidFill>
                  <a:schemeClr val="bg1"/>
                </a:solidFill>
              </a:rPr>
              <a:t> forms the epithelium lining the </a:t>
            </a:r>
            <a:r>
              <a:rPr lang="en-GB" sz="2800" dirty="0" err="1">
                <a:solidFill>
                  <a:schemeClr val="bg1"/>
                </a:solidFill>
              </a:rPr>
              <a:t>buccal</a:t>
            </a:r>
            <a:r>
              <a:rPr lang="en-GB" sz="2800" dirty="0">
                <a:solidFill>
                  <a:schemeClr val="bg1"/>
                </a:solidFill>
              </a:rPr>
              <a:t> cavity. Also the salivary glands, enamel of the teeth, epithelium of the body of the tongue.</a:t>
            </a:r>
            <a:endParaRPr lang="en-US" sz="2800" dirty="0">
              <a:solidFill>
                <a:schemeClr val="bg1"/>
              </a:solidFill>
            </a:endParaRPr>
          </a:p>
          <a:p>
            <a:r>
              <a:rPr lang="en-GB" sz="3000" dirty="0">
                <a:solidFill>
                  <a:schemeClr val="bg1"/>
                </a:solidFill>
              </a:rPr>
              <a:t>As the tongue develops "inside" the floor of the oral cavity, it is not readily visible in the external views of the embryonic stages of development.</a:t>
            </a:r>
            <a:endParaRPr lang="en-US" sz="3000" dirty="0">
              <a:solidFill>
                <a:schemeClr val="bg1"/>
              </a:solidFill>
            </a:endParaRPr>
          </a:p>
          <a:p>
            <a:endParaRPr lang="en-US" sz="2800" dirty="0"/>
          </a:p>
        </p:txBody>
      </p:sp>
    </p:spTree>
    <p:extLst>
      <p:ext uri="{BB962C8B-B14F-4D97-AF65-F5344CB8AC3E}">
        <p14:creationId xmlns:p14="http://schemas.microsoft.com/office/powerpoint/2010/main" val="1616831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09443" y="1807360"/>
            <a:ext cx="7125112" cy="4212439"/>
          </a:xfrm>
        </p:spPr>
        <p:txBody>
          <a:bodyPr anchor="t" anchorCtr="0">
            <a:noAutofit/>
          </a:bodyPr>
          <a:lstStyle/>
          <a:p>
            <a:pPr lvl="1"/>
            <a:r>
              <a:rPr lang="en-US" sz="2800" dirty="0">
                <a:solidFill>
                  <a:schemeClr val="bg1"/>
                </a:solidFill>
              </a:rPr>
              <a:t>It is known that the anterior two thirds of the tongue are covered by ectoderm whereas endoderm covers the posterior one third. </a:t>
            </a:r>
            <a:endParaRPr lang="en-US" sz="2000" dirty="0">
              <a:solidFill>
                <a:schemeClr val="bg1"/>
              </a:solidFill>
            </a:endParaRPr>
          </a:p>
          <a:p>
            <a:pPr lvl="1"/>
            <a:r>
              <a:rPr lang="en-GB" sz="2800" dirty="0">
                <a:solidFill>
                  <a:schemeClr val="bg1"/>
                </a:solidFill>
              </a:rPr>
              <a:t>Contributions from all arches, which changes with time</a:t>
            </a:r>
            <a:endParaRPr lang="en-US" sz="2000" dirty="0">
              <a:solidFill>
                <a:schemeClr val="bg1"/>
              </a:solidFill>
            </a:endParaRPr>
          </a:p>
          <a:p>
            <a:pPr lvl="1"/>
            <a:r>
              <a:rPr lang="en-GB" sz="2800" dirty="0">
                <a:solidFill>
                  <a:schemeClr val="bg1"/>
                </a:solidFill>
              </a:rPr>
              <a:t>Begins as swelling rostral to foramen cecum, </a:t>
            </a:r>
            <a:r>
              <a:rPr lang="en-GB" sz="2800" b="1" dirty="0">
                <a:solidFill>
                  <a:schemeClr val="bg1"/>
                </a:solidFill>
              </a:rPr>
              <a:t>median tongue bud</a:t>
            </a:r>
            <a:r>
              <a:rPr lang="en-GB" sz="2800" dirty="0">
                <a:solidFill>
                  <a:schemeClr val="bg1"/>
                </a:solidFill>
              </a:rPr>
              <a:t>.</a:t>
            </a:r>
            <a:endParaRPr lang="en-US" sz="2000" dirty="0">
              <a:solidFill>
                <a:schemeClr val="bg1"/>
              </a:solidFill>
            </a:endParaRPr>
          </a:p>
          <a:p>
            <a:endParaRPr lang="en-US" sz="2800" dirty="0"/>
          </a:p>
        </p:txBody>
      </p:sp>
    </p:spTree>
    <p:extLst>
      <p:ext uri="{BB962C8B-B14F-4D97-AF65-F5344CB8AC3E}">
        <p14:creationId xmlns:p14="http://schemas.microsoft.com/office/powerpoint/2010/main" val="32978931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tounge.jpg"/>
          <p:cNvPicPr>
            <a:picLocks noGrp="1" noChangeAspect="1"/>
          </p:cNvPicPr>
          <p:nvPr>
            <p:ph idx="1"/>
          </p:nvPr>
        </p:nvPicPr>
        <p:blipFill>
          <a:blip r:embed="rId2" cstate="print"/>
          <a:stretch>
            <a:fillRect/>
          </a:stretch>
        </p:blipFill>
        <p:spPr>
          <a:xfrm>
            <a:off x="1870074" y="1806575"/>
            <a:ext cx="5403851" cy="4052888"/>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lvl="1"/>
            <a:r>
              <a:rPr lang="en-GB" sz="3200" dirty="0">
                <a:solidFill>
                  <a:schemeClr val="bg1"/>
                </a:solidFill>
              </a:rPr>
              <a:t>Arch 1 - oral part of tongue (ant 3/2)</a:t>
            </a:r>
            <a:endParaRPr lang="en-US" sz="2400" dirty="0">
              <a:solidFill>
                <a:schemeClr val="bg1"/>
              </a:solidFill>
            </a:endParaRPr>
          </a:p>
          <a:p>
            <a:pPr lvl="1"/>
            <a:r>
              <a:rPr lang="en-GB" sz="3200" dirty="0">
                <a:solidFill>
                  <a:schemeClr val="bg1"/>
                </a:solidFill>
              </a:rPr>
              <a:t>Arch 2 - initial contribution to surface is lost</a:t>
            </a:r>
            <a:endParaRPr lang="en-US" sz="2400" dirty="0">
              <a:solidFill>
                <a:schemeClr val="bg1"/>
              </a:solidFill>
            </a:endParaRPr>
          </a:p>
          <a:p>
            <a:pPr lvl="1"/>
            <a:r>
              <a:rPr lang="en-GB" sz="3200" dirty="0">
                <a:solidFill>
                  <a:schemeClr val="bg1"/>
                </a:solidFill>
              </a:rPr>
              <a:t>Arch 3 - pharyngeal part of tongue (post 1/3)</a:t>
            </a:r>
            <a:endParaRPr lang="en-US" sz="2400" dirty="0">
              <a:solidFill>
                <a:schemeClr val="bg1"/>
              </a:solidFill>
            </a:endParaRPr>
          </a:p>
          <a:p>
            <a:pPr lvl="1"/>
            <a:r>
              <a:rPr lang="en-GB" sz="3200" dirty="0">
                <a:solidFill>
                  <a:schemeClr val="bg1"/>
                </a:solidFill>
              </a:rPr>
              <a:t>Arch 4 - epiglottis and adjacent regions</a:t>
            </a:r>
            <a:endParaRPr lang="en-US" sz="2400" dirty="0">
              <a:solidFill>
                <a:schemeClr val="bg1"/>
              </a:solidFill>
            </a:endParaRPr>
          </a:p>
          <a:p>
            <a:endParaRPr lang="en-US" sz="3600" dirty="0"/>
          </a:p>
        </p:txBody>
      </p:sp>
    </p:spTree>
    <p:extLst>
      <p:ext uri="{BB962C8B-B14F-4D97-AF65-F5344CB8AC3E}">
        <p14:creationId xmlns:p14="http://schemas.microsoft.com/office/powerpoint/2010/main" val="2325743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solidFill>
                  <a:schemeClr val="bg1"/>
                </a:solidFill>
              </a:rPr>
              <a:t>1-Otic placodes</a:t>
            </a:r>
            <a:r>
              <a:rPr lang="en-US" b="1" dirty="0"/>
              <a:t>:</a:t>
            </a:r>
            <a:r>
              <a:rPr lang="en-US" dirty="0"/>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sz="3200" dirty="0" smtClean="0">
                <a:solidFill>
                  <a:schemeClr val="bg1"/>
                </a:solidFill>
              </a:rPr>
              <a:t>The </a:t>
            </a:r>
            <a:r>
              <a:rPr lang="en-US" sz="3200" dirty="0">
                <a:solidFill>
                  <a:schemeClr val="bg1"/>
                </a:solidFill>
              </a:rPr>
              <a:t>first structures to become evident in the face. </a:t>
            </a:r>
            <a:endParaRPr lang="en-US" sz="3200" dirty="0" smtClean="0">
              <a:solidFill>
                <a:schemeClr val="bg1"/>
              </a:solidFill>
            </a:endParaRPr>
          </a:p>
          <a:p>
            <a:r>
              <a:rPr lang="en-US" sz="3200" dirty="0" smtClean="0">
                <a:solidFill>
                  <a:schemeClr val="bg1"/>
                </a:solidFill>
              </a:rPr>
              <a:t>These </a:t>
            </a:r>
            <a:r>
              <a:rPr lang="en-US" sz="3200" dirty="0">
                <a:solidFill>
                  <a:schemeClr val="bg1"/>
                </a:solidFill>
              </a:rPr>
              <a:t>are thickenings of the ectoderm  on the outer surface of developing embryo from which the ear develops that appear to be derived at least partly from the anterior rim of the neural plate. The ear including both the vestibular system and the auditory system , develops from the </a:t>
            </a:r>
            <a:r>
              <a:rPr lang="en-US" sz="3200" dirty="0" err="1">
                <a:solidFill>
                  <a:schemeClr val="bg1"/>
                </a:solidFill>
              </a:rPr>
              <a:t>otic</a:t>
            </a:r>
            <a:r>
              <a:rPr lang="en-US" sz="3200" dirty="0">
                <a:solidFill>
                  <a:schemeClr val="bg1"/>
                </a:solidFill>
              </a:rPr>
              <a:t> </a:t>
            </a:r>
            <a:r>
              <a:rPr lang="en-US" sz="3200" dirty="0" err="1">
                <a:solidFill>
                  <a:schemeClr val="bg1"/>
                </a:solidFill>
              </a:rPr>
              <a:t>placode</a:t>
            </a:r>
            <a:r>
              <a:rPr lang="en-US" sz="3200" dirty="0">
                <a:solidFill>
                  <a:schemeClr val="bg1"/>
                </a:solidFill>
              </a:rPr>
              <a:t> beginning the third week of development.</a:t>
            </a:r>
          </a:p>
          <a:p>
            <a:endParaRPr lang="en-US" sz="2800" dirty="0">
              <a:solidFill>
                <a:schemeClr val="bg1"/>
              </a:solidFill>
            </a:endParaRPr>
          </a:p>
        </p:txBody>
      </p:sp>
    </p:spTree>
    <p:extLst>
      <p:ext uri="{BB962C8B-B14F-4D97-AF65-F5344CB8AC3E}">
        <p14:creationId xmlns:p14="http://schemas.microsoft.com/office/powerpoint/2010/main" val="10256711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eadEmbryoImage2.jpg"/>
          <p:cNvPicPr>
            <a:picLocks noGrp="1" noChangeAspect="1"/>
          </p:cNvPicPr>
          <p:nvPr>
            <p:ph idx="1"/>
          </p:nvPr>
        </p:nvPicPr>
        <p:blipFill>
          <a:blip r:embed="rId2" cstate="print"/>
          <a:stretch>
            <a:fillRect/>
          </a:stretch>
        </p:blipFill>
        <p:spPr>
          <a:xfrm>
            <a:off x="990600" y="914400"/>
            <a:ext cx="6858000" cy="52578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Tongue muscle:</a:t>
            </a:r>
            <a:r>
              <a:rPr lang="en-US" dirty="0"/>
              <a:t/>
            </a:r>
            <a:br>
              <a:rPr lang="en-US" dirty="0"/>
            </a:br>
            <a:endParaRPr lang="en-US" dirty="0"/>
          </a:p>
        </p:txBody>
      </p:sp>
      <p:sp>
        <p:nvSpPr>
          <p:cNvPr id="3" name="Content Placeholder 2"/>
          <p:cNvSpPr>
            <a:spLocks noGrp="1"/>
          </p:cNvSpPr>
          <p:nvPr>
            <p:ph idx="1"/>
          </p:nvPr>
        </p:nvSpPr>
        <p:spPr>
          <a:xfrm>
            <a:off x="1009443" y="1143000"/>
            <a:ext cx="7125112" cy="4952999"/>
          </a:xfrm>
        </p:spPr>
        <p:txBody>
          <a:bodyPr>
            <a:normAutofit fontScale="85000" lnSpcReduction="20000"/>
          </a:bodyPr>
          <a:lstStyle/>
          <a:p>
            <a:r>
              <a:rPr lang="en-GB" sz="2800" dirty="0" smtClean="0">
                <a:solidFill>
                  <a:schemeClr val="bg1"/>
                </a:solidFill>
              </a:rPr>
              <a:t>Tongue </a:t>
            </a:r>
            <a:r>
              <a:rPr lang="en-GB" sz="2800" dirty="0">
                <a:solidFill>
                  <a:schemeClr val="bg1"/>
                </a:solidFill>
              </a:rPr>
              <a:t>muscles originate from the </a:t>
            </a:r>
            <a:r>
              <a:rPr lang="en-GB" sz="2800" dirty="0" err="1">
                <a:solidFill>
                  <a:schemeClr val="bg1"/>
                </a:solidFill>
              </a:rPr>
              <a:t>somites</a:t>
            </a:r>
            <a:r>
              <a:rPr lang="en-GB" sz="2800" dirty="0">
                <a:solidFill>
                  <a:schemeClr val="bg1"/>
                </a:solidFill>
              </a:rPr>
              <a:t>. </a:t>
            </a:r>
            <a:endParaRPr lang="en-GB" sz="2800" dirty="0" smtClean="0">
              <a:solidFill>
                <a:schemeClr val="bg1"/>
              </a:solidFill>
            </a:endParaRPr>
          </a:p>
          <a:p>
            <a:r>
              <a:rPr lang="en-US" sz="2800" dirty="0" smtClean="0">
                <a:solidFill>
                  <a:schemeClr val="bg1"/>
                </a:solidFill>
              </a:rPr>
              <a:t>The </a:t>
            </a:r>
            <a:r>
              <a:rPr lang="en-US" sz="2800" dirty="0">
                <a:solidFill>
                  <a:schemeClr val="bg1"/>
                </a:solidFill>
              </a:rPr>
              <a:t>tongue forms in the ventral floor of the pharynx after arrival of the hypoglossal muscle cells. </a:t>
            </a:r>
            <a:endParaRPr lang="en-US" sz="2800" dirty="0" smtClean="0">
              <a:solidFill>
                <a:schemeClr val="bg1"/>
              </a:solidFill>
            </a:endParaRPr>
          </a:p>
          <a:p>
            <a:r>
              <a:rPr lang="en-US" sz="2800" dirty="0" smtClean="0">
                <a:solidFill>
                  <a:schemeClr val="bg1"/>
                </a:solidFill>
              </a:rPr>
              <a:t>The </a:t>
            </a:r>
            <a:r>
              <a:rPr lang="en-US" sz="2800" dirty="0">
                <a:solidFill>
                  <a:schemeClr val="bg1"/>
                </a:solidFill>
              </a:rPr>
              <a:t>lateral lingual tubercles or swellings with  </a:t>
            </a:r>
            <a:r>
              <a:rPr lang="en-US" sz="2800" b="1" dirty="0" err="1">
                <a:solidFill>
                  <a:schemeClr val="bg1"/>
                </a:solidFill>
              </a:rPr>
              <a:t>tuberculum</a:t>
            </a:r>
            <a:r>
              <a:rPr lang="en-US" sz="2800" b="1" dirty="0">
                <a:solidFill>
                  <a:schemeClr val="bg1"/>
                </a:solidFill>
              </a:rPr>
              <a:t> </a:t>
            </a:r>
            <a:r>
              <a:rPr lang="en-US" sz="2800" b="1" dirty="0" err="1">
                <a:solidFill>
                  <a:schemeClr val="bg1"/>
                </a:solidFill>
              </a:rPr>
              <a:t>impar</a:t>
            </a:r>
            <a:r>
              <a:rPr lang="en-US" sz="2800" dirty="0">
                <a:solidFill>
                  <a:schemeClr val="bg1"/>
                </a:solidFill>
              </a:rPr>
              <a:t> form the tongue</a:t>
            </a:r>
            <a:r>
              <a:rPr lang="en-US" sz="2800" dirty="0" smtClean="0">
                <a:solidFill>
                  <a:schemeClr val="bg1"/>
                </a:solidFill>
              </a:rPr>
              <a:t>.</a:t>
            </a:r>
          </a:p>
          <a:p>
            <a:r>
              <a:rPr lang="en-GB" sz="2800" dirty="0" smtClean="0">
                <a:solidFill>
                  <a:schemeClr val="bg1"/>
                </a:solidFill>
              </a:rPr>
              <a:t>Tongue </a:t>
            </a:r>
            <a:r>
              <a:rPr lang="en-GB" sz="2800" dirty="0">
                <a:solidFill>
                  <a:schemeClr val="bg1"/>
                </a:solidFill>
              </a:rPr>
              <a:t>muscles develop before masticatory muscles and is completed by birth</a:t>
            </a:r>
            <a:r>
              <a:rPr lang="en-GB" sz="2800" dirty="0" smtClean="0">
                <a:solidFill>
                  <a:schemeClr val="bg1"/>
                </a:solidFill>
              </a:rPr>
              <a:t>.</a:t>
            </a:r>
          </a:p>
          <a:p>
            <a:r>
              <a:rPr lang="en-GB" sz="2800" dirty="0" smtClean="0">
                <a:solidFill>
                  <a:schemeClr val="bg1"/>
                </a:solidFill>
              </a:rPr>
              <a:t> </a:t>
            </a:r>
            <a:r>
              <a:rPr lang="en-GB" sz="2800" dirty="0">
                <a:solidFill>
                  <a:schemeClr val="bg1"/>
                </a:solidFill>
              </a:rPr>
              <a:t>While the Masticatory muscles originate from the </a:t>
            </a:r>
            <a:r>
              <a:rPr lang="en-GB" sz="2800" dirty="0" err="1">
                <a:solidFill>
                  <a:schemeClr val="bg1"/>
                </a:solidFill>
              </a:rPr>
              <a:t>somitomeres</a:t>
            </a:r>
            <a:r>
              <a:rPr lang="en-GB" sz="2800" dirty="0">
                <a:solidFill>
                  <a:schemeClr val="bg1"/>
                </a:solidFill>
              </a:rPr>
              <a:t>; develop late and are not complete even at birth</a:t>
            </a:r>
            <a:r>
              <a:rPr lang="en-GB" sz="2400" dirty="0"/>
              <a:t>.</a:t>
            </a:r>
            <a:endParaRPr lang="en-US" sz="2400" dirty="0"/>
          </a:p>
          <a:p>
            <a:endParaRPr lang="en-US" dirty="0"/>
          </a:p>
        </p:txBody>
      </p:sp>
    </p:spTree>
    <p:extLst>
      <p:ext uri="{BB962C8B-B14F-4D97-AF65-F5344CB8AC3E}">
        <p14:creationId xmlns:p14="http://schemas.microsoft.com/office/powerpoint/2010/main" val="37992345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5.jpg"/>
          <p:cNvPicPr>
            <a:picLocks noGrp="1" noChangeAspect="1"/>
          </p:cNvPicPr>
          <p:nvPr>
            <p:ph idx="1"/>
          </p:nvPr>
        </p:nvPicPr>
        <p:blipFill>
          <a:blip r:embed="rId2" cstate="print"/>
          <a:stretch>
            <a:fillRect/>
          </a:stretch>
        </p:blipFill>
        <p:spPr>
          <a:xfrm>
            <a:off x="1371600" y="762000"/>
            <a:ext cx="6553200" cy="5097463"/>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Salivary Glands:</a:t>
            </a:r>
            <a:endParaRPr lang="en-US" dirty="0"/>
          </a:p>
        </p:txBody>
      </p:sp>
      <p:sp>
        <p:nvSpPr>
          <p:cNvPr id="3" name="Content Placeholder 2"/>
          <p:cNvSpPr>
            <a:spLocks noGrp="1"/>
          </p:cNvSpPr>
          <p:nvPr>
            <p:ph idx="1"/>
          </p:nvPr>
        </p:nvSpPr>
        <p:spPr/>
        <p:txBody>
          <a:bodyPr/>
          <a:lstStyle/>
          <a:p>
            <a:r>
              <a:rPr lang="en-GB" sz="2800" dirty="0" smtClean="0">
                <a:solidFill>
                  <a:schemeClr val="bg1"/>
                </a:solidFill>
              </a:rPr>
              <a:t>epithelial </a:t>
            </a:r>
            <a:r>
              <a:rPr lang="en-GB" sz="2800" dirty="0">
                <a:solidFill>
                  <a:schemeClr val="bg1"/>
                </a:solidFill>
              </a:rPr>
              <a:t>buds in oral cavity (week 6 to 7) extend into mesenchyme. They include major glands parotid, submandibular, sublingual. </a:t>
            </a:r>
            <a:r>
              <a:rPr lang="en-US" sz="2800" dirty="0">
                <a:solidFill>
                  <a:schemeClr val="bg1"/>
                </a:solidFill>
              </a:rPr>
              <a:t>The epithelial components of a number of glands are derived from the endodermal lining of the pharynx. salivary glands are derived from oral ectoderm.</a:t>
            </a:r>
          </a:p>
          <a:p>
            <a:endParaRPr lang="en-US" dirty="0"/>
          </a:p>
        </p:txBody>
      </p:sp>
    </p:spTree>
    <p:extLst>
      <p:ext uri="{BB962C8B-B14F-4D97-AF65-F5344CB8AC3E}">
        <p14:creationId xmlns:p14="http://schemas.microsoft.com/office/powerpoint/2010/main" val="24956266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Development of the nose and nasal cavity:</a:t>
            </a:r>
            <a:r>
              <a:rPr lang="en-US" dirty="0"/>
              <a:t/>
            </a:r>
            <a:br>
              <a:rPr lang="en-US" dirty="0"/>
            </a:br>
            <a:endParaRPr lang="en-US" dirty="0"/>
          </a:p>
        </p:txBody>
      </p:sp>
      <p:sp>
        <p:nvSpPr>
          <p:cNvPr id="3" name="Content Placeholder 2"/>
          <p:cNvSpPr>
            <a:spLocks noGrp="1"/>
          </p:cNvSpPr>
          <p:nvPr>
            <p:ph idx="1"/>
          </p:nvPr>
        </p:nvSpPr>
        <p:spPr>
          <a:xfrm>
            <a:off x="990600" y="1371600"/>
            <a:ext cx="7125112" cy="4868198"/>
          </a:xfrm>
        </p:spPr>
        <p:txBody>
          <a:bodyPr>
            <a:normAutofit/>
          </a:bodyPr>
          <a:lstStyle/>
          <a:p>
            <a:r>
              <a:rPr lang="en-GB" sz="2400" dirty="0" smtClean="0">
                <a:solidFill>
                  <a:schemeClr val="bg1"/>
                </a:solidFill>
              </a:rPr>
              <a:t>I-</a:t>
            </a:r>
            <a:r>
              <a:rPr lang="en-US" sz="2400" dirty="0">
                <a:solidFill>
                  <a:schemeClr val="bg1"/>
                </a:solidFill>
              </a:rPr>
              <a:t>The nasal pits deepen during week 6 due to the growth of the surrounding nasal swellings, also their penetration into the underlying mesenchyme. Thus, the primitive nasal cavities or nasal sacs (pits) each grow </a:t>
            </a:r>
            <a:r>
              <a:rPr lang="en-US" sz="2400" dirty="0" err="1">
                <a:solidFill>
                  <a:schemeClr val="bg1"/>
                </a:solidFill>
              </a:rPr>
              <a:t>dorsocaudally</a:t>
            </a:r>
            <a:r>
              <a:rPr lang="en-US" sz="2400" dirty="0">
                <a:solidFill>
                  <a:schemeClr val="bg1"/>
                </a:solidFill>
              </a:rPr>
              <a:t> in a position which is ventral to the developing brain.</a:t>
            </a:r>
          </a:p>
          <a:p>
            <a:endParaRPr lang="en-US" sz="2400" dirty="0">
              <a:solidFill>
                <a:schemeClr val="bg1"/>
              </a:solidFill>
            </a:endParaRPr>
          </a:p>
        </p:txBody>
      </p:sp>
    </p:spTree>
    <p:extLst>
      <p:ext uri="{BB962C8B-B14F-4D97-AF65-F5344CB8AC3E}">
        <p14:creationId xmlns:p14="http://schemas.microsoft.com/office/powerpoint/2010/main" val="31353351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evelopment-of-face-nose-palate-by-dr-noura-2014-5-638.jpg"/>
          <p:cNvPicPr>
            <a:picLocks noGrp="1" noChangeAspect="1"/>
          </p:cNvPicPr>
          <p:nvPr>
            <p:ph idx="1"/>
          </p:nvPr>
        </p:nvPicPr>
        <p:blipFill>
          <a:blip r:embed="rId2" cstate="print"/>
          <a:stretch>
            <a:fillRect/>
          </a:stretch>
        </p:blipFill>
        <p:spPr>
          <a:xfrm>
            <a:off x="1872895" y="1806575"/>
            <a:ext cx="5398210" cy="4052888"/>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342900" lvl="1" indent="-342900"/>
            <a:r>
              <a:rPr lang="en-US" sz="3200" dirty="0" smtClean="0">
                <a:solidFill>
                  <a:schemeClr val="bg1"/>
                </a:solidFill>
              </a:rPr>
              <a:t>Each sac (Pit), at first, is separated from the primitive oral cavity by the so-called </a:t>
            </a:r>
            <a:r>
              <a:rPr lang="en-US" sz="3200" b="1" dirty="0" err="1" smtClean="0">
                <a:solidFill>
                  <a:schemeClr val="bg1"/>
                </a:solidFill>
              </a:rPr>
              <a:t>oronasal</a:t>
            </a:r>
            <a:r>
              <a:rPr lang="en-US" sz="3200" b="1" dirty="0" smtClean="0">
                <a:solidFill>
                  <a:schemeClr val="bg1"/>
                </a:solidFill>
              </a:rPr>
              <a:t> membrane</a:t>
            </a:r>
            <a:r>
              <a:rPr lang="en-US" sz="3200" i="1" dirty="0" smtClean="0">
                <a:solidFill>
                  <a:schemeClr val="bg1"/>
                </a:solidFill>
              </a:rPr>
              <a:t> </a:t>
            </a:r>
            <a:r>
              <a:rPr lang="en-US" sz="3200" dirty="0" smtClean="0">
                <a:solidFill>
                  <a:schemeClr val="bg1"/>
                </a:solidFill>
              </a:rPr>
              <a:t>which soon breaks down and allows the nasal and oral cavities to communicate with each other via the </a:t>
            </a:r>
            <a:r>
              <a:rPr lang="en-US" sz="3200" b="1" dirty="0" smtClean="0">
                <a:solidFill>
                  <a:schemeClr val="bg1"/>
                </a:solidFill>
              </a:rPr>
              <a:t>primitive </a:t>
            </a:r>
            <a:r>
              <a:rPr lang="en-US" sz="3200" b="1" dirty="0" err="1" smtClean="0">
                <a:solidFill>
                  <a:schemeClr val="bg1"/>
                </a:solidFill>
              </a:rPr>
              <a:t>choanae</a:t>
            </a:r>
            <a:r>
              <a:rPr lang="en-US" sz="3200" b="1" dirty="0" smtClean="0">
                <a:solidFill>
                  <a:schemeClr val="bg1"/>
                </a:solidFill>
              </a:rPr>
              <a:t>,</a:t>
            </a:r>
            <a:r>
              <a:rPr lang="en-US" sz="3200" dirty="0" smtClean="0">
                <a:solidFill>
                  <a:schemeClr val="bg1"/>
                </a:solidFill>
              </a:rPr>
              <a:t> which lie posterior to the primary palate. </a:t>
            </a:r>
            <a:endParaRPr lang="en-US" sz="2400" dirty="0" smtClean="0">
              <a:solidFill>
                <a:schemeClr val="bg1"/>
              </a:solidFill>
            </a:endParaRP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hoanal-atresia-5-638.jpg"/>
          <p:cNvPicPr>
            <a:picLocks noGrp="1" noChangeAspect="1"/>
          </p:cNvPicPr>
          <p:nvPr>
            <p:ph idx="1"/>
          </p:nvPr>
        </p:nvPicPr>
        <p:blipFill>
          <a:blip r:embed="rId2" cstate="print"/>
          <a:stretch>
            <a:fillRect/>
          </a:stretch>
        </p:blipFill>
        <p:spPr>
          <a:xfrm>
            <a:off x="1143000" y="762000"/>
            <a:ext cx="6781800" cy="60198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1143001"/>
            <a:ext cx="7448755" cy="4715798"/>
          </a:xfrm>
        </p:spPr>
        <p:txBody>
          <a:bodyPr>
            <a:noAutofit/>
          </a:bodyPr>
          <a:lstStyle/>
          <a:p>
            <a:pPr fontAlgn="t"/>
            <a:r>
              <a:rPr lang="en-US" sz="2400" dirty="0">
                <a:solidFill>
                  <a:schemeClr val="bg1"/>
                </a:solidFill>
              </a:rPr>
              <a:t>1-After the secondary palate develops, the </a:t>
            </a:r>
            <a:r>
              <a:rPr lang="en-US" sz="2400" dirty="0" err="1">
                <a:solidFill>
                  <a:schemeClr val="bg1"/>
                </a:solidFill>
              </a:rPr>
              <a:t>choanae</a:t>
            </a:r>
            <a:r>
              <a:rPr lang="en-US" sz="2400" dirty="0">
                <a:solidFill>
                  <a:schemeClr val="bg1"/>
                </a:solidFill>
              </a:rPr>
              <a:t> are at the junction of the nasal cavities and the pharynx</a:t>
            </a:r>
          </a:p>
          <a:p>
            <a:pPr fontAlgn="t"/>
            <a:r>
              <a:rPr lang="en-US" sz="2400" dirty="0">
                <a:solidFill>
                  <a:schemeClr val="bg1"/>
                </a:solidFill>
              </a:rPr>
              <a:t>2-Lateral palatine processes: when the lateral palatine processes fuse with each other and the nasal septum, the oral and nasal cavities are again separated. This results in a separation of the nasal cavities from each other</a:t>
            </a:r>
          </a:p>
          <a:p>
            <a:pPr fontAlgn="t"/>
            <a:r>
              <a:rPr lang="en-US" sz="2400" dirty="0">
                <a:solidFill>
                  <a:schemeClr val="bg1"/>
                </a:solidFill>
              </a:rPr>
              <a:t>3-The superior, middle, and inferior conchae or </a:t>
            </a:r>
            <a:r>
              <a:rPr lang="en-US" sz="2400" dirty="0" err="1">
                <a:solidFill>
                  <a:schemeClr val="bg1"/>
                </a:solidFill>
              </a:rPr>
              <a:t>turbinates</a:t>
            </a:r>
            <a:r>
              <a:rPr lang="en-US" sz="2400" dirty="0">
                <a:solidFill>
                  <a:schemeClr val="bg1"/>
                </a:solidFill>
              </a:rPr>
              <a:t> develop as elevations on the lateral nasal wall of each nasal cavity</a:t>
            </a:r>
          </a:p>
          <a:p>
            <a:endParaRPr lang="en-US" dirty="0">
              <a:solidFill>
                <a:schemeClr val="bg1"/>
              </a:solidFill>
            </a:endParaRPr>
          </a:p>
        </p:txBody>
      </p:sp>
    </p:spTree>
    <p:extLst>
      <p:ext uri="{BB962C8B-B14F-4D97-AF65-F5344CB8AC3E}">
        <p14:creationId xmlns:p14="http://schemas.microsoft.com/office/powerpoint/2010/main" val="42555723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7.jpg"/>
          <p:cNvPicPr>
            <a:picLocks noGrp="1" noChangeAspect="1"/>
          </p:cNvPicPr>
          <p:nvPr>
            <p:ph idx="1"/>
          </p:nvPr>
        </p:nvPicPr>
        <p:blipFill>
          <a:blip r:embed="rId2" cstate="print"/>
          <a:stretch>
            <a:fillRect/>
          </a:stretch>
        </p:blipFill>
        <p:spPr>
          <a:xfrm>
            <a:off x="1206500" y="1972469"/>
            <a:ext cx="6731000" cy="37211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lacode.jpg"/>
          <p:cNvPicPr>
            <a:picLocks noGrp="1" noChangeAspect="1"/>
          </p:cNvPicPr>
          <p:nvPr>
            <p:ph idx="1"/>
          </p:nvPr>
        </p:nvPicPr>
        <p:blipFill>
          <a:blip r:embed="rId2" cstate="print"/>
          <a:stretch>
            <a:fillRect/>
          </a:stretch>
        </p:blipFill>
        <p:spPr>
          <a:xfrm>
            <a:off x="838200" y="762000"/>
            <a:ext cx="7162799" cy="5486399"/>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09443" y="533401"/>
            <a:ext cx="7125112" cy="5325398"/>
          </a:xfrm>
        </p:spPr>
        <p:txBody>
          <a:bodyPr>
            <a:normAutofit/>
          </a:bodyPr>
          <a:lstStyle/>
          <a:p>
            <a:pPr lvl="1" fontAlgn="t"/>
            <a:r>
              <a:rPr lang="en-US" sz="2400" dirty="0">
                <a:solidFill>
                  <a:schemeClr val="bg1"/>
                </a:solidFill>
              </a:rPr>
              <a:t>The ectodermal epithelium:  in the roof of the nasal cavities becomes specialized for </a:t>
            </a:r>
            <a:r>
              <a:rPr lang="en-US" sz="2400" i="1" dirty="0">
                <a:solidFill>
                  <a:schemeClr val="bg1"/>
                </a:solidFill>
              </a:rPr>
              <a:t>olfaction</a:t>
            </a:r>
            <a:endParaRPr lang="en-US" sz="1800" dirty="0">
              <a:solidFill>
                <a:schemeClr val="bg1"/>
              </a:solidFill>
            </a:endParaRPr>
          </a:p>
          <a:p>
            <a:pPr lvl="0" fontAlgn="t"/>
            <a:r>
              <a:rPr lang="en-US" sz="2400" dirty="0">
                <a:solidFill>
                  <a:schemeClr val="bg1"/>
                </a:solidFill>
              </a:rPr>
              <a:t>The </a:t>
            </a:r>
            <a:r>
              <a:rPr lang="en-US" sz="2400" dirty="0" err="1">
                <a:solidFill>
                  <a:schemeClr val="bg1"/>
                </a:solidFill>
              </a:rPr>
              <a:t>paranasal</a:t>
            </a:r>
            <a:r>
              <a:rPr lang="en-US" sz="2400" dirty="0">
                <a:solidFill>
                  <a:schemeClr val="bg1"/>
                </a:solidFill>
              </a:rPr>
              <a:t> sinuses develop during late fetal life and in infancy as diverticula of the lateral nasal walls</a:t>
            </a:r>
            <a:endParaRPr lang="en-US" dirty="0">
              <a:solidFill>
                <a:schemeClr val="bg1"/>
              </a:solidFill>
            </a:endParaRPr>
          </a:p>
          <a:p>
            <a:pPr fontAlgn="t"/>
            <a:r>
              <a:rPr lang="en-US" sz="2200" dirty="0">
                <a:solidFill>
                  <a:schemeClr val="bg1"/>
                </a:solidFill>
              </a:rPr>
              <a:t>The sinuses : extend into the maxilla, the </a:t>
            </a:r>
            <a:r>
              <a:rPr lang="en-US" sz="2200" dirty="0" err="1">
                <a:solidFill>
                  <a:schemeClr val="bg1"/>
                </a:solidFill>
              </a:rPr>
              <a:t>ethmoid</a:t>
            </a:r>
            <a:r>
              <a:rPr lang="en-US" sz="2200" dirty="0">
                <a:solidFill>
                  <a:schemeClr val="bg1"/>
                </a:solidFill>
              </a:rPr>
              <a:t>, and the frontal and the sphenoid bones during childhood and reach their mature size in the early twenties, whereupon they enlarge very slowly until </a:t>
            </a:r>
            <a:r>
              <a:rPr lang="en-US" sz="2200" dirty="0"/>
              <a:t>death</a:t>
            </a:r>
            <a:r>
              <a:rPr lang="en-US" sz="2200" dirty="0" smtClean="0"/>
              <a:t>.</a:t>
            </a:r>
            <a:endParaRPr lang="en-US" dirty="0"/>
          </a:p>
        </p:txBody>
      </p:sp>
    </p:spTree>
    <p:extLst>
      <p:ext uri="{BB962C8B-B14F-4D97-AF65-F5344CB8AC3E}">
        <p14:creationId xmlns:p14="http://schemas.microsoft.com/office/powerpoint/2010/main" val="25076018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aranasal-sinuses-anterior-lateral-frontal-ethmoidal-sphenoidal-maxillary-view-isolated-vector-illustration-71146802.jpg"/>
          <p:cNvPicPr>
            <a:picLocks noGrp="1" noChangeAspect="1"/>
          </p:cNvPicPr>
          <p:nvPr>
            <p:ph idx="1"/>
          </p:nvPr>
        </p:nvPicPr>
        <p:blipFill>
          <a:blip r:embed="rId2" cstate="print"/>
          <a:stretch>
            <a:fillRect/>
          </a:stretch>
        </p:blipFill>
        <p:spPr>
          <a:xfrm>
            <a:off x="990600" y="1219200"/>
            <a:ext cx="7239000" cy="518160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Developmental malformations of nasal cavities and nose</a:t>
            </a:r>
            <a:r>
              <a:rPr lang="en-US" sz="2400" dirty="0"/>
              <a:t/>
            </a:r>
            <a:br>
              <a:rPr lang="en-US" sz="2400" dirty="0"/>
            </a:br>
            <a:endParaRPr lang="en-US" dirty="0"/>
          </a:p>
        </p:txBody>
      </p:sp>
      <p:sp>
        <p:nvSpPr>
          <p:cNvPr id="3" name="Content Placeholder 2"/>
          <p:cNvSpPr>
            <a:spLocks noGrp="1"/>
          </p:cNvSpPr>
          <p:nvPr>
            <p:ph idx="1"/>
          </p:nvPr>
        </p:nvSpPr>
        <p:spPr>
          <a:xfrm>
            <a:off x="533400" y="1807361"/>
            <a:ext cx="7924800" cy="4051437"/>
          </a:xfrm>
        </p:spPr>
        <p:txBody>
          <a:bodyPr>
            <a:normAutofit/>
          </a:bodyPr>
          <a:lstStyle/>
          <a:p>
            <a:pPr lvl="1" fontAlgn="t"/>
            <a:r>
              <a:rPr lang="en-US" sz="2800" dirty="0" smtClean="0">
                <a:solidFill>
                  <a:schemeClr val="bg1"/>
                </a:solidFill>
              </a:rPr>
              <a:t>ABSENCE </a:t>
            </a:r>
            <a:r>
              <a:rPr lang="en-US" sz="2800" dirty="0">
                <a:solidFill>
                  <a:schemeClr val="bg1"/>
                </a:solidFill>
              </a:rPr>
              <a:t>OF NOSE: no nasal </a:t>
            </a:r>
            <a:r>
              <a:rPr lang="en-US" sz="2800" dirty="0" err="1">
                <a:solidFill>
                  <a:schemeClr val="bg1"/>
                </a:solidFill>
              </a:rPr>
              <a:t>placodes</a:t>
            </a:r>
            <a:r>
              <a:rPr lang="en-US" sz="2800" dirty="0">
                <a:solidFill>
                  <a:schemeClr val="bg1"/>
                </a:solidFill>
              </a:rPr>
              <a:t> form</a:t>
            </a:r>
            <a:endParaRPr lang="en-US" sz="2000" dirty="0">
              <a:solidFill>
                <a:schemeClr val="bg1"/>
              </a:solidFill>
            </a:endParaRPr>
          </a:p>
          <a:p>
            <a:pPr lvl="1" fontAlgn="t"/>
            <a:r>
              <a:rPr lang="en-US" sz="2800" dirty="0">
                <a:solidFill>
                  <a:schemeClr val="bg1"/>
                </a:solidFill>
              </a:rPr>
              <a:t>A SINGLE NOSTRIL: only one nasal </a:t>
            </a:r>
            <a:r>
              <a:rPr lang="en-US" sz="2800" dirty="0" err="1">
                <a:solidFill>
                  <a:schemeClr val="bg1"/>
                </a:solidFill>
              </a:rPr>
              <a:t>placode</a:t>
            </a:r>
            <a:r>
              <a:rPr lang="en-US" sz="2800" dirty="0">
                <a:solidFill>
                  <a:schemeClr val="bg1"/>
                </a:solidFill>
              </a:rPr>
              <a:t> forms</a:t>
            </a:r>
            <a:endParaRPr lang="en-US" sz="2000" dirty="0">
              <a:solidFill>
                <a:schemeClr val="bg1"/>
              </a:solidFill>
            </a:endParaRPr>
          </a:p>
          <a:p>
            <a:pPr lvl="1" fontAlgn="t"/>
            <a:r>
              <a:rPr lang="en-US" sz="2800" dirty="0">
                <a:solidFill>
                  <a:schemeClr val="bg1"/>
                </a:solidFill>
              </a:rPr>
              <a:t>BIFID NOSE: the medial nasal prominences do not merge completely. The nostrils are widely separated and the nasal bridge is bifid.</a:t>
            </a:r>
            <a:endParaRPr lang="en-US" sz="2000" dirty="0">
              <a:solidFill>
                <a:schemeClr val="bg1"/>
              </a:solidFill>
            </a:endParaRPr>
          </a:p>
          <a:p>
            <a:endParaRPr lang="en-US" dirty="0"/>
          </a:p>
          <a:p>
            <a:endParaRPr lang="en-US" dirty="0"/>
          </a:p>
        </p:txBody>
      </p:sp>
    </p:spTree>
    <p:extLst>
      <p:ext uri="{BB962C8B-B14F-4D97-AF65-F5344CB8AC3E}">
        <p14:creationId xmlns:p14="http://schemas.microsoft.com/office/powerpoint/2010/main" val="37425646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jpg"/>
          <p:cNvPicPr>
            <a:picLocks noGrp="1" noChangeAspect="1"/>
          </p:cNvPicPr>
          <p:nvPr>
            <p:ph idx="1"/>
          </p:nvPr>
        </p:nvPicPr>
        <p:blipFill>
          <a:blip r:embed="rId2" cstate="print"/>
          <a:stretch>
            <a:fillRect/>
          </a:stretch>
        </p:blipFill>
        <p:spPr>
          <a:xfrm>
            <a:off x="228600" y="381000"/>
            <a:ext cx="3429000" cy="4267200"/>
          </a:xfrm>
        </p:spPr>
      </p:pic>
      <p:pic>
        <p:nvPicPr>
          <p:cNvPr id="5" name="Picture 4" descr="Single-nostril-and-ethmocephaly.png"/>
          <p:cNvPicPr>
            <a:picLocks noChangeAspect="1"/>
          </p:cNvPicPr>
          <p:nvPr/>
        </p:nvPicPr>
        <p:blipFill>
          <a:blip r:embed="rId3" cstate="print"/>
          <a:stretch>
            <a:fillRect/>
          </a:stretch>
        </p:blipFill>
        <p:spPr>
          <a:xfrm>
            <a:off x="5943600" y="533400"/>
            <a:ext cx="2810899" cy="4038600"/>
          </a:xfrm>
          <a:prstGeom prst="rect">
            <a:avLst/>
          </a:prstGeom>
        </p:spPr>
      </p:pic>
      <p:pic>
        <p:nvPicPr>
          <p:cNvPr id="6" name="Picture 5" descr="1-s2.0-S0165587616300477-pedot8039-fig-0001.jpg"/>
          <p:cNvPicPr>
            <a:picLocks noChangeAspect="1"/>
          </p:cNvPicPr>
          <p:nvPr/>
        </p:nvPicPr>
        <p:blipFill>
          <a:blip r:embed="rId4" cstate="print"/>
          <a:stretch>
            <a:fillRect/>
          </a:stretch>
        </p:blipFill>
        <p:spPr>
          <a:xfrm>
            <a:off x="3581400" y="4343400"/>
            <a:ext cx="2281954" cy="2192942"/>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CLINICAL CONSIDERATIONS</a:t>
            </a:r>
            <a:r>
              <a:rPr lang="en-US" dirty="0"/>
              <a:t/>
            </a:r>
            <a:br>
              <a:rPr lang="en-US" dirty="0"/>
            </a:br>
            <a:endParaRPr lang="en-US" dirty="0"/>
          </a:p>
        </p:txBody>
      </p:sp>
      <p:sp>
        <p:nvSpPr>
          <p:cNvPr id="3" name="Content Placeholder 2"/>
          <p:cNvSpPr>
            <a:spLocks noGrp="1"/>
          </p:cNvSpPr>
          <p:nvPr>
            <p:ph idx="1"/>
          </p:nvPr>
        </p:nvSpPr>
        <p:spPr>
          <a:xfrm>
            <a:off x="1009442" y="1807361"/>
            <a:ext cx="7601157" cy="4051437"/>
          </a:xfrm>
        </p:spPr>
        <p:txBody>
          <a:bodyPr>
            <a:noAutofit/>
          </a:bodyPr>
          <a:lstStyle/>
          <a:p>
            <a:r>
              <a:rPr lang="en-US" sz="2400" dirty="0" smtClean="0">
                <a:solidFill>
                  <a:schemeClr val="bg1"/>
                </a:solidFill>
              </a:rPr>
              <a:t>Aberrations </a:t>
            </a:r>
            <a:r>
              <a:rPr lang="en-US" sz="2400" dirty="0">
                <a:solidFill>
                  <a:schemeClr val="bg1"/>
                </a:solidFill>
              </a:rPr>
              <a:t>in embryonic facial development lead to a wide variety of defects</a:t>
            </a:r>
            <a:r>
              <a:rPr lang="en-US" sz="2400" dirty="0" smtClean="0">
                <a:solidFill>
                  <a:schemeClr val="bg1"/>
                </a:solidFill>
              </a:rPr>
              <a:t>.</a:t>
            </a:r>
          </a:p>
          <a:p>
            <a:r>
              <a:rPr lang="en-US" sz="2400" dirty="0" smtClean="0">
                <a:solidFill>
                  <a:schemeClr val="bg1"/>
                </a:solidFill>
              </a:rPr>
              <a:t> </a:t>
            </a:r>
            <a:r>
              <a:rPr lang="en-US" sz="2400" b="1" u="sng" dirty="0">
                <a:solidFill>
                  <a:schemeClr val="bg1"/>
                </a:solidFill>
              </a:rPr>
              <a:t>Facial clefts:</a:t>
            </a:r>
            <a:endParaRPr lang="en-US" sz="2400" dirty="0">
              <a:solidFill>
                <a:schemeClr val="bg1"/>
              </a:solidFill>
            </a:endParaRPr>
          </a:p>
          <a:p>
            <a:pPr lvl="0"/>
            <a:r>
              <a:rPr lang="en-US" sz="2400" dirty="0">
                <a:solidFill>
                  <a:schemeClr val="bg1"/>
                </a:solidFill>
              </a:rPr>
              <a:t>clefts of the upper lip with or without associated cleft primary palate</a:t>
            </a:r>
          </a:p>
          <a:p>
            <a:r>
              <a:rPr lang="en-US" sz="2400" b="1" dirty="0">
                <a:solidFill>
                  <a:schemeClr val="bg1"/>
                </a:solidFill>
              </a:rPr>
              <a:t>Etiology</a:t>
            </a:r>
            <a:r>
              <a:rPr lang="en-US" sz="2400" dirty="0">
                <a:solidFill>
                  <a:schemeClr val="bg1"/>
                </a:solidFill>
              </a:rPr>
              <a:t> : heredity, environmental (</a:t>
            </a:r>
            <a:r>
              <a:rPr lang="en-US" sz="2400" b="1" u="sng" dirty="0">
                <a:solidFill>
                  <a:schemeClr val="bg1"/>
                </a:solidFill>
              </a:rPr>
              <a:t>epileptic</a:t>
            </a:r>
            <a:r>
              <a:rPr lang="en-US" sz="2400" dirty="0">
                <a:solidFill>
                  <a:schemeClr val="bg1"/>
                </a:solidFill>
              </a:rPr>
              <a:t> mothers undergoing </a:t>
            </a:r>
            <a:r>
              <a:rPr lang="en-US" sz="2400" b="1" u="sng" dirty="0">
                <a:solidFill>
                  <a:schemeClr val="bg1"/>
                </a:solidFill>
              </a:rPr>
              <a:t>phenytoin (Dilantin)</a:t>
            </a:r>
            <a:r>
              <a:rPr lang="en-US" sz="2400" dirty="0">
                <a:solidFill>
                  <a:schemeClr val="bg1"/>
                </a:solidFill>
              </a:rPr>
              <a:t> therapy and to mothers who smoke cigarettes; in the latter case the embryonic effects are thought to result from </a:t>
            </a:r>
            <a:r>
              <a:rPr lang="en-US" sz="2400" b="1" u="sng" dirty="0">
                <a:solidFill>
                  <a:schemeClr val="bg1"/>
                </a:solidFill>
              </a:rPr>
              <a:t>hypoxia</a:t>
            </a:r>
            <a:r>
              <a:rPr lang="en-US" sz="2400" dirty="0">
                <a:solidFill>
                  <a:schemeClr val="bg1"/>
                </a:solidFill>
              </a:rPr>
              <a:t>)</a:t>
            </a:r>
          </a:p>
          <a:p>
            <a:endParaRPr lang="en-US" sz="2400" dirty="0">
              <a:solidFill>
                <a:schemeClr val="bg1"/>
              </a:solidFill>
            </a:endParaRPr>
          </a:p>
        </p:txBody>
      </p:sp>
    </p:spTree>
    <p:extLst>
      <p:ext uri="{BB962C8B-B14F-4D97-AF65-F5344CB8AC3E}">
        <p14:creationId xmlns:p14="http://schemas.microsoft.com/office/powerpoint/2010/main" val="18741238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Causes:</a:t>
            </a:r>
            <a:r>
              <a:rPr lang="en-US" dirty="0">
                <a:solidFill>
                  <a:schemeClr val="bg1"/>
                </a:solidFill>
              </a:rPr>
              <a:t> </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a:xfrm>
            <a:off x="1009442" y="1371600"/>
            <a:ext cx="7524957" cy="4800599"/>
          </a:xfrm>
        </p:spPr>
        <p:txBody>
          <a:bodyPr>
            <a:normAutofit lnSpcReduction="10000"/>
          </a:bodyPr>
          <a:lstStyle/>
          <a:p>
            <a:r>
              <a:rPr lang="en-US" sz="2400" dirty="0" smtClean="0">
                <a:solidFill>
                  <a:schemeClr val="bg1"/>
                </a:solidFill>
              </a:rPr>
              <a:t>1-In </a:t>
            </a:r>
            <a:r>
              <a:rPr lang="en-US" sz="2400" dirty="0">
                <a:solidFill>
                  <a:schemeClr val="bg1"/>
                </a:solidFill>
              </a:rPr>
              <a:t>the larger group of cleft lip, deficient medial nasal prominences appear to be the major developmental alteration.</a:t>
            </a:r>
          </a:p>
          <a:p>
            <a:r>
              <a:rPr lang="en-US" sz="2400" dirty="0">
                <a:solidFill>
                  <a:schemeClr val="bg1"/>
                </a:solidFill>
              </a:rPr>
              <a:t> Whereas in the smaller group of cleft the major developmental alteration appears to be underdevelopment of the maxillary prominence.</a:t>
            </a:r>
          </a:p>
          <a:p>
            <a:r>
              <a:rPr lang="en-US" sz="2400" dirty="0">
                <a:solidFill>
                  <a:schemeClr val="bg1"/>
                </a:solidFill>
              </a:rPr>
              <a:t>  Combination of developmental alterations (e.g., </a:t>
            </a:r>
            <a:r>
              <a:rPr lang="en-US" sz="2400" dirty="0" err="1">
                <a:solidFill>
                  <a:schemeClr val="bg1"/>
                </a:solidFill>
              </a:rPr>
              <a:t>placodal</a:t>
            </a:r>
            <a:r>
              <a:rPr lang="en-US" sz="2400" dirty="0">
                <a:solidFill>
                  <a:schemeClr val="bg1"/>
                </a:solidFill>
              </a:rPr>
              <a:t> breakdown associated with medial nasal prominence deficiency) may relate to the multifactorial etiology thought to be responsible for many human cleft cases.</a:t>
            </a:r>
          </a:p>
          <a:p>
            <a:endParaRPr lang="en-US" dirty="0">
              <a:solidFill>
                <a:schemeClr val="bg1"/>
              </a:solidFill>
            </a:endParaRPr>
          </a:p>
        </p:txBody>
      </p:sp>
    </p:spTree>
    <p:extLst>
      <p:ext uri="{BB962C8B-B14F-4D97-AF65-F5344CB8AC3E}">
        <p14:creationId xmlns:p14="http://schemas.microsoft.com/office/powerpoint/2010/main" val="3479721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2-</a:t>
            </a:r>
            <a:r>
              <a:rPr lang="en-US" b="1" dirty="0">
                <a:solidFill>
                  <a:schemeClr val="bg1"/>
                </a:solidFill>
              </a:rPr>
              <a:t>Primary palate also have clefts of the secondary palate</a:t>
            </a:r>
            <a:r>
              <a:rPr lang="en-US" dirty="0">
                <a:solidFill>
                  <a:schemeClr val="bg1"/>
                </a:solidFill>
              </a:rPr>
              <a:t> </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a:xfrm>
            <a:off x="609600" y="1807361"/>
            <a:ext cx="7524955" cy="4051437"/>
          </a:xfrm>
        </p:spPr>
        <p:txBody>
          <a:bodyPr>
            <a:normAutofit lnSpcReduction="10000"/>
          </a:bodyPr>
          <a:lstStyle/>
          <a:p>
            <a:r>
              <a:rPr lang="en-US" sz="2400" b="1" dirty="0" smtClean="0">
                <a:solidFill>
                  <a:schemeClr val="bg1"/>
                </a:solidFill>
              </a:rPr>
              <a:t>causes</a:t>
            </a:r>
            <a:r>
              <a:rPr lang="en-US" sz="2400" b="1" dirty="0">
                <a:solidFill>
                  <a:schemeClr val="bg1"/>
                </a:solidFill>
              </a:rPr>
              <a:t>:</a:t>
            </a:r>
            <a:r>
              <a:rPr lang="en-US" sz="2400" dirty="0">
                <a:solidFill>
                  <a:schemeClr val="bg1"/>
                </a:solidFill>
              </a:rPr>
              <a:t> About two thirds of patients. Excessive separation of jaw segments as a result of the primary palate cleft prevents the palatal shelves from contacting after elevation. </a:t>
            </a:r>
            <a:endParaRPr lang="en-US" sz="2400" dirty="0" smtClean="0">
              <a:solidFill>
                <a:schemeClr val="bg1"/>
              </a:solidFill>
            </a:endParaRPr>
          </a:p>
          <a:p>
            <a:r>
              <a:rPr lang="en-US" sz="2400" dirty="0" smtClean="0">
                <a:solidFill>
                  <a:schemeClr val="bg1"/>
                </a:solidFill>
              </a:rPr>
              <a:t>The </a:t>
            </a:r>
            <a:r>
              <a:rPr lang="en-US" sz="2400" dirty="0">
                <a:solidFill>
                  <a:schemeClr val="bg1"/>
                </a:solidFill>
              </a:rPr>
              <a:t>degree of clefting is highly variable. Clefts may be either bilateral or unilateral and complete or incomplete. Degrees of mesenchyme in the facial prominences. Some of the variations may represent different initiating events. </a:t>
            </a:r>
          </a:p>
          <a:p>
            <a:endParaRPr lang="en-US" dirty="0">
              <a:solidFill>
                <a:schemeClr val="bg1"/>
              </a:solidFill>
            </a:endParaRPr>
          </a:p>
        </p:txBody>
      </p:sp>
    </p:spTree>
    <p:extLst>
      <p:ext uri="{BB962C8B-B14F-4D97-AF65-F5344CB8AC3E}">
        <p14:creationId xmlns:p14="http://schemas.microsoft.com/office/powerpoint/2010/main" val="39894622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1"/>
            <a:ext cx="7601155" cy="5477798"/>
          </a:xfrm>
        </p:spPr>
        <p:txBody>
          <a:bodyPr>
            <a:noAutofit/>
          </a:bodyPr>
          <a:lstStyle/>
          <a:p>
            <a:r>
              <a:rPr lang="en-US" sz="2400" dirty="0">
                <a:solidFill>
                  <a:schemeClr val="bg1"/>
                </a:solidFill>
              </a:rPr>
              <a:t>3-</a:t>
            </a:r>
            <a:r>
              <a:rPr lang="en-US" sz="2400" b="1" dirty="0">
                <a:solidFill>
                  <a:schemeClr val="bg1"/>
                </a:solidFill>
              </a:rPr>
              <a:t>Clefts involving only the</a:t>
            </a:r>
            <a:r>
              <a:rPr lang="en-US" sz="2400" dirty="0">
                <a:solidFill>
                  <a:schemeClr val="bg1"/>
                </a:solidFill>
              </a:rPr>
              <a:t> </a:t>
            </a:r>
            <a:r>
              <a:rPr lang="en-US" sz="2400" b="1" dirty="0">
                <a:solidFill>
                  <a:schemeClr val="bg1"/>
                </a:solidFill>
              </a:rPr>
              <a:t>secondary palate</a:t>
            </a:r>
            <a:r>
              <a:rPr lang="en-US" sz="2400" dirty="0">
                <a:solidFill>
                  <a:schemeClr val="bg1"/>
                </a:solidFill>
              </a:rPr>
              <a:t> (cleft palate, constitute, after clefts involving the primary palate) </a:t>
            </a:r>
            <a:r>
              <a:rPr lang="en-US" sz="2400" b="1" u="sng" dirty="0">
                <a:solidFill>
                  <a:schemeClr val="bg1"/>
                </a:solidFill>
              </a:rPr>
              <a:t>the second</a:t>
            </a:r>
            <a:r>
              <a:rPr lang="en-US" sz="2400" dirty="0">
                <a:solidFill>
                  <a:schemeClr val="bg1"/>
                </a:solidFill>
              </a:rPr>
              <a:t> most frequent facial malformation in humans. </a:t>
            </a:r>
          </a:p>
          <a:p>
            <a:r>
              <a:rPr lang="en-US" sz="2400" b="1" dirty="0">
                <a:solidFill>
                  <a:schemeClr val="bg1"/>
                </a:solidFill>
              </a:rPr>
              <a:t>causes:</a:t>
            </a:r>
            <a:r>
              <a:rPr lang="en-US" sz="2400" dirty="0">
                <a:solidFill>
                  <a:schemeClr val="bg1"/>
                </a:solidFill>
              </a:rPr>
              <a:t> </a:t>
            </a:r>
          </a:p>
          <a:p>
            <a:r>
              <a:rPr lang="en-US" sz="2400" dirty="0">
                <a:solidFill>
                  <a:schemeClr val="bg1"/>
                </a:solidFill>
              </a:rPr>
              <a:t>1- Usually some chemical agents retard or prevent shelf elevation.</a:t>
            </a:r>
          </a:p>
          <a:p>
            <a:r>
              <a:rPr lang="en-US" sz="2400" dirty="0">
                <a:solidFill>
                  <a:schemeClr val="bg1"/>
                </a:solidFill>
              </a:rPr>
              <a:t>2-shelf growth that is retarded so that, although elevation occurs, the shelves are too small to make contact. </a:t>
            </a:r>
          </a:p>
          <a:p>
            <a:r>
              <a:rPr lang="en-US" sz="2400" dirty="0">
                <a:solidFill>
                  <a:schemeClr val="bg1"/>
                </a:solidFill>
              </a:rPr>
              <a:t>3</a:t>
            </a:r>
            <a:r>
              <a:rPr lang="en-US" sz="2400" dirty="0" smtClean="0">
                <a:solidFill>
                  <a:schemeClr val="bg1"/>
                </a:solidFill>
              </a:rPr>
              <a:t>-There </a:t>
            </a:r>
            <a:r>
              <a:rPr lang="en-US" sz="2400" dirty="0">
                <a:solidFill>
                  <a:schemeClr val="bg1"/>
                </a:solidFill>
              </a:rPr>
              <a:t>is also the failure of the epithelial seam or failure of it to be replaced by mesenchyme occurs after the application of some environmental agents.</a:t>
            </a:r>
          </a:p>
          <a:p>
            <a:endParaRPr lang="en-US" sz="2000" dirty="0"/>
          </a:p>
        </p:txBody>
      </p:sp>
    </p:spTree>
    <p:extLst>
      <p:ext uri="{BB962C8B-B14F-4D97-AF65-F5344CB8AC3E}">
        <p14:creationId xmlns:p14="http://schemas.microsoft.com/office/powerpoint/2010/main" val="30525179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2.jpg"/>
          <p:cNvPicPr>
            <a:picLocks noGrp="1" noChangeAspect="1"/>
          </p:cNvPicPr>
          <p:nvPr>
            <p:ph idx="1"/>
          </p:nvPr>
        </p:nvPicPr>
        <p:blipFill>
          <a:blip r:embed="rId2" cstate="print"/>
          <a:stretch>
            <a:fillRect/>
          </a:stretch>
        </p:blipFill>
        <p:spPr>
          <a:xfrm>
            <a:off x="1143000" y="922337"/>
            <a:ext cx="6074233" cy="5021263"/>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1807361"/>
            <a:ext cx="7601155" cy="4051437"/>
          </a:xfrm>
        </p:spPr>
        <p:txBody>
          <a:bodyPr anchor="t" anchorCtr="0">
            <a:noAutofit/>
          </a:bodyPr>
          <a:lstStyle/>
          <a:p>
            <a:r>
              <a:rPr lang="en-US" sz="2800" b="1" dirty="0">
                <a:solidFill>
                  <a:schemeClr val="bg1"/>
                </a:solidFill>
              </a:rPr>
              <a:t>4-Oblique facial clefts: </a:t>
            </a:r>
            <a:r>
              <a:rPr lang="en-US" sz="2800" dirty="0">
                <a:solidFill>
                  <a:schemeClr val="bg1"/>
                </a:solidFill>
              </a:rPr>
              <a:t>Less frequently types of facial clefting. The failure of merging and fusion between the </a:t>
            </a:r>
            <a:r>
              <a:rPr lang="en-US" sz="2800" b="1" u="sng" dirty="0">
                <a:solidFill>
                  <a:schemeClr val="bg1"/>
                </a:solidFill>
              </a:rPr>
              <a:t>maxillary prominence and the lateral nasal prominence</a:t>
            </a:r>
            <a:endParaRPr lang="en-US" sz="2800" dirty="0">
              <a:solidFill>
                <a:schemeClr val="bg1"/>
              </a:solidFill>
            </a:endParaRPr>
          </a:p>
          <a:p>
            <a:r>
              <a:rPr lang="en-US" sz="2800" b="1" dirty="0">
                <a:solidFill>
                  <a:schemeClr val="bg1"/>
                </a:solidFill>
              </a:rPr>
              <a:t>5-Lateral facial clefts (</a:t>
            </a:r>
            <a:r>
              <a:rPr lang="en-US" sz="2800" b="1" dirty="0" err="1">
                <a:solidFill>
                  <a:schemeClr val="bg1"/>
                </a:solidFill>
              </a:rPr>
              <a:t>macrostomia</a:t>
            </a:r>
            <a:r>
              <a:rPr lang="en-US" sz="2800" b="1" dirty="0">
                <a:solidFill>
                  <a:schemeClr val="bg1"/>
                </a:solidFill>
              </a:rPr>
              <a:t>) :</a:t>
            </a:r>
            <a:r>
              <a:rPr lang="en-US" sz="2800" dirty="0">
                <a:solidFill>
                  <a:schemeClr val="bg1"/>
                </a:solidFill>
              </a:rPr>
              <a:t> due to failure of merging of </a:t>
            </a:r>
            <a:r>
              <a:rPr lang="en-US" sz="2800" b="1" u="sng" dirty="0">
                <a:solidFill>
                  <a:schemeClr val="bg1"/>
                </a:solidFill>
              </a:rPr>
              <a:t>the maxillary prominence and mandibular arch.</a:t>
            </a:r>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879062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t>2-Single </a:t>
            </a:r>
            <a:r>
              <a:rPr lang="en-GB" b="1" dirty="0" err="1"/>
              <a:t>frontonasal</a:t>
            </a:r>
            <a:r>
              <a:rPr lang="en-GB" b="1" dirty="0"/>
              <a:t> prominence (FNP</a:t>
            </a:r>
            <a:r>
              <a:rPr lang="en-GB" dirty="0"/>
              <a:t>)</a:t>
            </a:r>
            <a:endParaRPr lang="en-US" dirty="0"/>
          </a:p>
        </p:txBody>
      </p:sp>
      <p:sp>
        <p:nvSpPr>
          <p:cNvPr id="3" name="Content Placeholder 2"/>
          <p:cNvSpPr>
            <a:spLocks noGrp="1"/>
          </p:cNvSpPr>
          <p:nvPr>
            <p:ph idx="1"/>
          </p:nvPr>
        </p:nvSpPr>
        <p:spPr/>
        <p:txBody>
          <a:bodyPr>
            <a:normAutofit/>
          </a:bodyPr>
          <a:lstStyle/>
          <a:p>
            <a:r>
              <a:rPr lang="en-GB" dirty="0" smtClean="0"/>
              <a:t>  </a:t>
            </a:r>
            <a:r>
              <a:rPr lang="en-GB" sz="2800" dirty="0">
                <a:solidFill>
                  <a:schemeClr val="bg1"/>
                </a:solidFill>
              </a:rPr>
              <a:t>(Week 7, 44 - 48 days)</a:t>
            </a:r>
            <a:endParaRPr lang="en-US" sz="2800" dirty="0">
              <a:solidFill>
                <a:schemeClr val="bg1"/>
              </a:solidFill>
            </a:endParaRPr>
          </a:p>
          <a:p>
            <a:r>
              <a:rPr lang="en-GB" sz="2800" dirty="0">
                <a:solidFill>
                  <a:schemeClr val="bg1"/>
                </a:solidFill>
              </a:rPr>
              <a:t> Forms forehead, nose dorsum and apex. </a:t>
            </a:r>
            <a:r>
              <a:rPr lang="en-US" sz="2800" dirty="0">
                <a:solidFill>
                  <a:schemeClr val="bg1"/>
                </a:solidFill>
              </a:rPr>
              <a:t>After the neural crest cells arrive in the future location of the upper face and </a:t>
            </a:r>
            <a:r>
              <a:rPr lang="en-US" sz="2800" dirty="0" err="1">
                <a:solidFill>
                  <a:schemeClr val="bg1"/>
                </a:solidFill>
              </a:rPr>
              <a:t>midface</a:t>
            </a:r>
            <a:r>
              <a:rPr lang="en-US" sz="2800" dirty="0">
                <a:solidFill>
                  <a:schemeClr val="bg1"/>
                </a:solidFill>
              </a:rPr>
              <a:t>, this area often is referred to as the </a:t>
            </a:r>
            <a:r>
              <a:rPr lang="en-US" sz="2800" dirty="0" err="1">
                <a:solidFill>
                  <a:schemeClr val="bg1"/>
                </a:solidFill>
              </a:rPr>
              <a:t>frontonasal</a:t>
            </a:r>
            <a:r>
              <a:rPr lang="en-US" sz="2800" dirty="0">
                <a:solidFill>
                  <a:schemeClr val="bg1"/>
                </a:solidFill>
              </a:rPr>
              <a:t> region. </a:t>
            </a:r>
          </a:p>
          <a:p>
            <a:endParaRPr lang="en-US" dirty="0"/>
          </a:p>
        </p:txBody>
      </p:sp>
    </p:spTree>
    <p:extLst>
      <p:ext uri="{BB962C8B-B14F-4D97-AF65-F5344CB8AC3E}">
        <p14:creationId xmlns:p14="http://schemas.microsoft.com/office/powerpoint/2010/main" val="13185954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09442" y="1807361"/>
            <a:ext cx="7524957" cy="4051437"/>
          </a:xfrm>
        </p:spPr>
        <p:txBody>
          <a:bodyPr>
            <a:noAutofit/>
          </a:bodyPr>
          <a:lstStyle/>
          <a:p>
            <a:r>
              <a:rPr lang="en-US" sz="2800" dirty="0">
                <a:solidFill>
                  <a:schemeClr val="bg1"/>
                </a:solidFill>
              </a:rPr>
              <a:t>Many of the variations in the position or degree of these rare facial clefts may depend on the timing or position of arrest of growth of the maxillary prominence that normally merges and fuses with adjacent structures. Other rare facial malformations (including </a:t>
            </a:r>
            <a:r>
              <a:rPr lang="en-US" sz="2800" b="1" u="sng" dirty="0">
                <a:solidFill>
                  <a:schemeClr val="bg1"/>
                </a:solidFill>
              </a:rPr>
              <a:t>oblique facial clefts)</a:t>
            </a:r>
            <a:r>
              <a:rPr lang="en-US" sz="2800" dirty="0">
                <a:solidFill>
                  <a:schemeClr val="bg1"/>
                </a:solidFill>
              </a:rPr>
              <a:t> may also result from abnormal pressures or fusions with folds in the fetal (e.g., amniotic) membranes. </a:t>
            </a:r>
          </a:p>
        </p:txBody>
      </p:sp>
    </p:spTree>
    <p:extLst>
      <p:ext uri="{BB962C8B-B14F-4D97-AF65-F5344CB8AC3E}">
        <p14:creationId xmlns:p14="http://schemas.microsoft.com/office/powerpoint/2010/main" val="7862642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1.jpg"/>
          <p:cNvPicPr>
            <a:picLocks noGrp="1" noChangeAspect="1"/>
          </p:cNvPicPr>
          <p:nvPr>
            <p:ph idx="1"/>
          </p:nvPr>
        </p:nvPicPr>
        <p:blipFill>
          <a:blip r:embed="rId2" cstate="print"/>
          <a:stretch>
            <a:fillRect/>
          </a:stretch>
        </p:blipFill>
        <p:spPr>
          <a:xfrm>
            <a:off x="685800" y="990600"/>
            <a:ext cx="7086600" cy="4868863"/>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09442" y="1807361"/>
            <a:ext cx="7448757" cy="4051437"/>
          </a:xfrm>
        </p:spPr>
        <p:txBody>
          <a:bodyPr>
            <a:normAutofit fontScale="92500"/>
          </a:bodyPr>
          <a:lstStyle/>
          <a:p>
            <a:r>
              <a:rPr lang="en-US" sz="2800" dirty="0">
                <a:solidFill>
                  <a:schemeClr val="bg1"/>
                </a:solidFill>
              </a:rPr>
              <a:t>The apparent role of epithelial– </a:t>
            </a:r>
            <a:r>
              <a:rPr lang="en-US" sz="2800" dirty="0" err="1">
                <a:solidFill>
                  <a:schemeClr val="bg1"/>
                </a:solidFill>
              </a:rPr>
              <a:t>mesenchymal</a:t>
            </a:r>
            <a:r>
              <a:rPr lang="en-US" sz="2800" dirty="0">
                <a:solidFill>
                  <a:schemeClr val="bg1"/>
                </a:solidFill>
              </a:rPr>
              <a:t> interactions via the </a:t>
            </a:r>
            <a:r>
              <a:rPr lang="en-US" sz="2800" dirty="0" err="1">
                <a:solidFill>
                  <a:schemeClr val="bg1"/>
                </a:solidFill>
              </a:rPr>
              <a:t>mesenchymal</a:t>
            </a:r>
            <a:r>
              <a:rPr lang="en-US" sz="2800" dirty="0">
                <a:solidFill>
                  <a:schemeClr val="bg1"/>
                </a:solidFill>
              </a:rPr>
              <a:t> </a:t>
            </a:r>
            <a:r>
              <a:rPr lang="en-US" sz="2800" b="1" u="sng" dirty="0">
                <a:solidFill>
                  <a:schemeClr val="bg1"/>
                </a:solidFill>
              </a:rPr>
              <a:t>cell process meshwork</a:t>
            </a:r>
            <a:r>
              <a:rPr lang="en-US" sz="2800" dirty="0">
                <a:solidFill>
                  <a:schemeClr val="bg1"/>
                </a:solidFill>
              </a:rPr>
              <a:t> (CPM) may help to explain the frequent association between facial abnormalities, especially clefts, and limb defects. Genetic and/or environmental influences on this interaction might well affect both areas in the same individual</a:t>
            </a:r>
            <a:r>
              <a:rPr lang="en-US" dirty="0">
                <a:solidFill>
                  <a:schemeClr val="bg1"/>
                </a:solidFill>
              </a:rPr>
              <a:t>.</a:t>
            </a:r>
          </a:p>
          <a:p>
            <a:endParaRPr lang="en-US" dirty="0"/>
          </a:p>
        </p:txBody>
      </p:sp>
    </p:spTree>
    <p:extLst>
      <p:ext uri="{BB962C8B-B14F-4D97-AF65-F5344CB8AC3E}">
        <p14:creationId xmlns:p14="http://schemas.microsoft.com/office/powerpoint/2010/main" val="2314820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6-Hemifacial </a:t>
            </a:r>
            <a:r>
              <a:rPr lang="en-US" b="1" u="sng" dirty="0" err="1"/>
              <a:t>microsomia</a:t>
            </a:r>
            <a:r>
              <a:rPr lang="en-US" b="1" u="sng" dirty="0"/>
              <a:t>:</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sz="2400" dirty="0" smtClean="0">
                <a:solidFill>
                  <a:schemeClr val="bg1"/>
                </a:solidFill>
              </a:rPr>
              <a:t>The </a:t>
            </a:r>
            <a:r>
              <a:rPr lang="en-US" sz="2400" dirty="0">
                <a:solidFill>
                  <a:schemeClr val="bg1"/>
                </a:solidFill>
              </a:rPr>
              <a:t>term “</a:t>
            </a:r>
            <a:r>
              <a:rPr lang="en-US" sz="2400" dirty="0" err="1">
                <a:solidFill>
                  <a:schemeClr val="bg1"/>
                </a:solidFill>
              </a:rPr>
              <a:t>hemifacial</a:t>
            </a:r>
            <a:r>
              <a:rPr lang="en-US" sz="2400" dirty="0">
                <a:solidFill>
                  <a:schemeClr val="bg1"/>
                </a:solidFill>
              </a:rPr>
              <a:t> </a:t>
            </a:r>
            <a:r>
              <a:rPr lang="en-US" sz="2400" dirty="0" err="1">
                <a:solidFill>
                  <a:schemeClr val="bg1"/>
                </a:solidFill>
              </a:rPr>
              <a:t>microsomia</a:t>
            </a:r>
            <a:r>
              <a:rPr lang="en-US" sz="2400" dirty="0">
                <a:solidFill>
                  <a:schemeClr val="bg1"/>
                </a:solidFill>
              </a:rPr>
              <a:t>” is used to describe malformations involving underdevelopment and other abnormalities of the </a:t>
            </a:r>
            <a:r>
              <a:rPr lang="en-US" sz="2400" dirty="0" err="1">
                <a:solidFill>
                  <a:schemeClr val="bg1"/>
                </a:solidFill>
              </a:rPr>
              <a:t>temporomandibular</a:t>
            </a:r>
            <a:r>
              <a:rPr lang="en-US" sz="2400" dirty="0">
                <a:solidFill>
                  <a:schemeClr val="bg1"/>
                </a:solidFill>
              </a:rPr>
              <a:t> joint, the external and middle ear, and other structures in this region, such as the parotid gland and muscles of mastication. </a:t>
            </a:r>
          </a:p>
          <a:p>
            <a:r>
              <a:rPr lang="en-US" sz="2400" dirty="0">
                <a:solidFill>
                  <a:schemeClr val="bg1"/>
                </a:solidFill>
              </a:rPr>
              <a:t>The associated malformations of the vertebrae and clefts of the lip and/ or palate. The combination with vertebral anomalies is often considered to denote a distinct etiologic syndrome (</a:t>
            </a:r>
            <a:r>
              <a:rPr lang="en-US" sz="2400" dirty="0" err="1">
                <a:solidFill>
                  <a:schemeClr val="bg1"/>
                </a:solidFill>
              </a:rPr>
              <a:t>oculoau</a:t>
            </a:r>
            <a:r>
              <a:rPr lang="en-US" sz="2400" dirty="0">
                <a:solidFill>
                  <a:schemeClr val="bg1"/>
                </a:solidFill>
              </a:rPr>
              <a:t>- </a:t>
            </a:r>
            <a:r>
              <a:rPr lang="en-US" sz="2400" dirty="0" err="1">
                <a:solidFill>
                  <a:schemeClr val="bg1"/>
                </a:solidFill>
              </a:rPr>
              <a:t>riculovertebral</a:t>
            </a:r>
            <a:r>
              <a:rPr lang="en-US" sz="2400" dirty="0">
                <a:solidFill>
                  <a:schemeClr val="bg1"/>
                </a:solidFill>
              </a:rPr>
              <a:t> syndrome, etc.).</a:t>
            </a:r>
          </a:p>
          <a:p>
            <a:endParaRPr lang="en-US" dirty="0"/>
          </a:p>
        </p:txBody>
      </p:sp>
    </p:spTree>
    <p:extLst>
      <p:ext uri="{BB962C8B-B14F-4D97-AF65-F5344CB8AC3E}">
        <p14:creationId xmlns:p14="http://schemas.microsoft.com/office/powerpoint/2010/main" val="17667408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 (1).jpg"/>
          <p:cNvPicPr>
            <a:picLocks noGrp="1" noChangeAspect="1"/>
          </p:cNvPicPr>
          <p:nvPr>
            <p:ph idx="1"/>
          </p:nvPr>
        </p:nvPicPr>
        <p:blipFill>
          <a:blip r:embed="rId2" cstate="print"/>
          <a:stretch>
            <a:fillRect/>
          </a:stretch>
        </p:blipFill>
        <p:spPr>
          <a:xfrm>
            <a:off x="304800" y="762000"/>
            <a:ext cx="4953000" cy="4114800"/>
          </a:xfrm>
        </p:spPr>
      </p:pic>
      <p:pic>
        <p:nvPicPr>
          <p:cNvPr id="5" name="Picture 4" descr="download (2).jpg"/>
          <p:cNvPicPr>
            <a:picLocks noChangeAspect="1"/>
          </p:cNvPicPr>
          <p:nvPr/>
        </p:nvPicPr>
        <p:blipFill>
          <a:blip r:embed="rId3" cstate="print"/>
          <a:stretch>
            <a:fillRect/>
          </a:stretch>
        </p:blipFill>
        <p:spPr>
          <a:xfrm>
            <a:off x="5410200" y="838200"/>
            <a:ext cx="3352800" cy="40386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a:t>
            </a:r>
            <a:r>
              <a:rPr lang="en-US" b="1" u="sng" dirty="0"/>
              <a:t>Labial pits</a:t>
            </a:r>
            <a:r>
              <a:rPr lang="en-US" dirty="0"/>
              <a:t>:</a:t>
            </a:r>
            <a:br>
              <a:rPr lang="en-US" dirty="0"/>
            </a:br>
            <a:endParaRPr lang="en-US" dirty="0"/>
          </a:p>
        </p:txBody>
      </p:sp>
      <p:sp>
        <p:nvSpPr>
          <p:cNvPr id="3" name="Content Placeholder 2"/>
          <p:cNvSpPr>
            <a:spLocks noGrp="1"/>
          </p:cNvSpPr>
          <p:nvPr>
            <p:ph idx="1"/>
          </p:nvPr>
        </p:nvSpPr>
        <p:spPr/>
        <p:txBody>
          <a:bodyPr>
            <a:noAutofit/>
          </a:bodyPr>
          <a:lstStyle/>
          <a:p>
            <a:r>
              <a:rPr lang="en-US" sz="2000" dirty="0" smtClean="0">
                <a:solidFill>
                  <a:schemeClr val="bg1"/>
                </a:solidFill>
              </a:rPr>
              <a:t>Small </a:t>
            </a:r>
            <a:r>
              <a:rPr lang="en-US" sz="2000" dirty="0">
                <a:solidFill>
                  <a:schemeClr val="bg1"/>
                </a:solidFill>
              </a:rPr>
              <a:t>pits may persist on either side of the midline of the lower lip. They are caused by the failure of the embryonic labial pits to disappear.</a:t>
            </a:r>
          </a:p>
          <a:p>
            <a:r>
              <a:rPr lang="en-US" sz="2000" b="1" u="sng" dirty="0">
                <a:solidFill>
                  <a:schemeClr val="bg1"/>
                </a:solidFill>
              </a:rPr>
              <a:t>Lingual (tongue) anomalies:</a:t>
            </a:r>
            <a:endParaRPr lang="en-US" sz="2000" dirty="0">
              <a:solidFill>
                <a:schemeClr val="bg1"/>
              </a:solidFill>
            </a:endParaRPr>
          </a:p>
          <a:p>
            <a:r>
              <a:rPr lang="en-US" sz="2000" dirty="0">
                <a:solidFill>
                  <a:schemeClr val="bg1"/>
                </a:solidFill>
              </a:rPr>
              <a:t>1-Median rhomboid </a:t>
            </a:r>
            <a:r>
              <a:rPr lang="en-US" sz="2000" dirty="0" err="1">
                <a:solidFill>
                  <a:schemeClr val="bg1"/>
                </a:solidFill>
              </a:rPr>
              <a:t>glossitis</a:t>
            </a:r>
            <a:r>
              <a:rPr lang="en-US" sz="2000" dirty="0">
                <a:solidFill>
                  <a:schemeClr val="bg1"/>
                </a:solidFill>
              </a:rPr>
              <a:t>, an harmless, red, rhomboidal smooth zone of the tongue in the midline in front of the foramen cecum, is considered the result of persistence of the </a:t>
            </a:r>
            <a:r>
              <a:rPr lang="en-US" sz="2000" b="1" u="sng" dirty="0" err="1">
                <a:solidFill>
                  <a:schemeClr val="bg1"/>
                </a:solidFill>
              </a:rPr>
              <a:t>tuberculum</a:t>
            </a:r>
            <a:r>
              <a:rPr lang="en-US" sz="2000" b="1" u="sng" dirty="0">
                <a:solidFill>
                  <a:schemeClr val="bg1"/>
                </a:solidFill>
              </a:rPr>
              <a:t> </a:t>
            </a:r>
            <a:r>
              <a:rPr lang="en-US" sz="2000" b="1" u="sng" dirty="0" err="1">
                <a:solidFill>
                  <a:schemeClr val="bg1"/>
                </a:solidFill>
              </a:rPr>
              <a:t>impar</a:t>
            </a:r>
            <a:r>
              <a:rPr lang="en-US" sz="2000" dirty="0">
                <a:solidFill>
                  <a:schemeClr val="bg1"/>
                </a:solidFill>
              </a:rPr>
              <a:t>.</a:t>
            </a:r>
          </a:p>
          <a:p>
            <a:pPr lvl="0"/>
            <a:r>
              <a:rPr lang="en-US" sz="2000" b="1" u="sng" dirty="0">
                <a:solidFill>
                  <a:schemeClr val="bg1"/>
                </a:solidFill>
              </a:rPr>
              <a:t>bifid tongue</a:t>
            </a:r>
            <a:r>
              <a:rPr lang="en-US" sz="2000" dirty="0">
                <a:solidFill>
                  <a:schemeClr val="bg1"/>
                </a:solidFill>
              </a:rPr>
              <a:t> : due to lack of fusion between the two </a:t>
            </a:r>
            <a:r>
              <a:rPr lang="en-US" sz="2000" b="1" u="sng" dirty="0">
                <a:solidFill>
                  <a:schemeClr val="bg1"/>
                </a:solidFill>
              </a:rPr>
              <a:t>lateral lingual prominences</a:t>
            </a:r>
            <a:r>
              <a:rPr lang="en-US" sz="2000" dirty="0">
                <a:solidFill>
                  <a:schemeClr val="bg1"/>
                </a:solidFill>
              </a:rPr>
              <a:t> may produce a. </a:t>
            </a:r>
          </a:p>
          <a:p>
            <a:pPr lvl="0"/>
            <a:r>
              <a:rPr lang="en-US" sz="2000" dirty="0">
                <a:solidFill>
                  <a:schemeClr val="bg1"/>
                </a:solidFill>
              </a:rPr>
              <a:t>Thyroid tissue may be present in the base of the tongue.</a:t>
            </a:r>
          </a:p>
          <a:p>
            <a:endParaRPr lang="en-US" sz="2000" dirty="0">
              <a:solidFill>
                <a:schemeClr val="bg1"/>
              </a:solidFill>
            </a:endParaRPr>
          </a:p>
        </p:txBody>
      </p:sp>
    </p:spTree>
    <p:extLst>
      <p:ext uri="{BB962C8B-B14F-4D97-AF65-F5344CB8AC3E}">
        <p14:creationId xmlns:p14="http://schemas.microsoft.com/office/powerpoint/2010/main" val="6633726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 (3).jpg"/>
          <p:cNvPicPr>
            <a:picLocks noGrp="1" noChangeAspect="1"/>
          </p:cNvPicPr>
          <p:nvPr>
            <p:ph idx="1"/>
          </p:nvPr>
        </p:nvPicPr>
        <p:blipFill>
          <a:blip r:embed="rId2" cstate="print"/>
          <a:stretch>
            <a:fillRect/>
          </a:stretch>
        </p:blipFill>
        <p:spPr>
          <a:xfrm>
            <a:off x="4038600" y="1600200"/>
            <a:ext cx="4191000" cy="3657600"/>
          </a:xfrm>
        </p:spPr>
      </p:pic>
      <p:pic>
        <p:nvPicPr>
          <p:cNvPr id="5" name="Picture 4" descr="download (4).jpg"/>
          <p:cNvPicPr>
            <a:picLocks noChangeAspect="1"/>
          </p:cNvPicPr>
          <p:nvPr/>
        </p:nvPicPr>
        <p:blipFill>
          <a:blip r:embed="rId3" cstate="print"/>
          <a:stretch>
            <a:fillRect/>
          </a:stretch>
        </p:blipFill>
        <p:spPr>
          <a:xfrm>
            <a:off x="914400" y="1371600"/>
            <a:ext cx="2819400" cy="3962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jpg"/>
          <p:cNvPicPr>
            <a:picLocks noGrp="1" noChangeAspect="1"/>
          </p:cNvPicPr>
          <p:nvPr>
            <p:ph idx="1"/>
          </p:nvPr>
        </p:nvPicPr>
        <p:blipFill>
          <a:blip r:embed="rId2" cstate="print"/>
          <a:stretch>
            <a:fillRect/>
          </a:stretch>
        </p:blipFill>
        <p:spPr>
          <a:xfrm>
            <a:off x="533400" y="533400"/>
            <a:ext cx="3307446" cy="6096000"/>
          </a:xfrm>
        </p:spPr>
      </p:pic>
      <p:pic>
        <p:nvPicPr>
          <p:cNvPr id="5" name="Picture 4" descr="4.jpg"/>
          <p:cNvPicPr>
            <a:picLocks noChangeAspect="1"/>
          </p:cNvPicPr>
          <p:nvPr/>
        </p:nvPicPr>
        <p:blipFill>
          <a:blip r:embed="rId3" cstate="print"/>
          <a:stretch>
            <a:fillRect/>
          </a:stretch>
        </p:blipFill>
        <p:spPr>
          <a:xfrm>
            <a:off x="4343400" y="609600"/>
            <a:ext cx="4335236" cy="6019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GB" sz="2400" dirty="0">
                <a:solidFill>
                  <a:schemeClr val="bg1"/>
                </a:solidFill>
              </a:rPr>
              <a:t>The </a:t>
            </a:r>
            <a:r>
              <a:rPr lang="en-GB" sz="2400" dirty="0" err="1">
                <a:solidFill>
                  <a:schemeClr val="bg1"/>
                </a:solidFill>
              </a:rPr>
              <a:t>frontonasal</a:t>
            </a:r>
            <a:r>
              <a:rPr lang="en-GB" sz="2400" dirty="0">
                <a:solidFill>
                  <a:schemeClr val="bg1"/>
                </a:solidFill>
              </a:rPr>
              <a:t> </a:t>
            </a:r>
            <a:r>
              <a:rPr lang="en-US" sz="2400" dirty="0">
                <a:solidFill>
                  <a:schemeClr val="bg1"/>
                </a:solidFill>
              </a:rPr>
              <a:t>prominences</a:t>
            </a:r>
            <a:r>
              <a:rPr lang="en-GB" sz="2400" dirty="0" smtClean="0">
                <a:solidFill>
                  <a:schemeClr val="bg1"/>
                </a:solidFill>
              </a:rPr>
              <a:t> </a:t>
            </a:r>
            <a:r>
              <a:rPr lang="en-GB" sz="2400" dirty="0">
                <a:solidFill>
                  <a:schemeClr val="bg1"/>
                </a:solidFill>
              </a:rPr>
              <a:t>(FNP) forms the majority of the superior part of the early face </a:t>
            </a:r>
            <a:r>
              <a:rPr lang="en-GB" sz="2400" dirty="0" err="1">
                <a:solidFill>
                  <a:schemeClr val="bg1"/>
                </a:solidFill>
              </a:rPr>
              <a:t>primordia</a:t>
            </a:r>
            <a:r>
              <a:rPr lang="en-GB" sz="2400" dirty="0">
                <a:solidFill>
                  <a:schemeClr val="bg1"/>
                </a:solidFill>
              </a:rPr>
              <a:t>. </a:t>
            </a:r>
            <a:endParaRPr lang="en-GB" sz="2400" dirty="0" smtClean="0">
              <a:solidFill>
                <a:schemeClr val="bg1"/>
              </a:solidFill>
            </a:endParaRPr>
          </a:p>
          <a:p>
            <a:r>
              <a:rPr lang="en-GB" sz="2400" dirty="0" smtClean="0">
                <a:solidFill>
                  <a:schemeClr val="bg1"/>
                </a:solidFill>
              </a:rPr>
              <a:t>It </a:t>
            </a:r>
            <a:r>
              <a:rPr lang="en-GB" sz="2400" dirty="0">
                <a:solidFill>
                  <a:schemeClr val="bg1"/>
                </a:solidFill>
              </a:rPr>
              <a:t>later fuses with the maxillary component of the first pharyngeal arch to form the upper jaw</a:t>
            </a:r>
            <a:r>
              <a:rPr lang="en-GB" sz="2400" dirty="0" smtClean="0">
                <a:solidFill>
                  <a:schemeClr val="bg1"/>
                </a:solidFill>
              </a:rPr>
              <a:t>.</a:t>
            </a:r>
          </a:p>
          <a:p>
            <a:r>
              <a:rPr lang="en-GB" sz="2400" dirty="0" smtClean="0">
                <a:solidFill>
                  <a:schemeClr val="bg1"/>
                </a:solidFill>
              </a:rPr>
              <a:t> </a:t>
            </a:r>
            <a:r>
              <a:rPr lang="en-GB" sz="2400" dirty="0">
                <a:solidFill>
                  <a:schemeClr val="bg1"/>
                </a:solidFill>
              </a:rPr>
              <a:t>Failure of this fusion event during the embryonic period leads to cleft lip. </a:t>
            </a:r>
            <a:endParaRPr lang="en-GB" sz="2400" dirty="0" smtClean="0">
              <a:solidFill>
                <a:schemeClr val="bg1"/>
              </a:solidFill>
            </a:endParaRPr>
          </a:p>
          <a:p>
            <a:r>
              <a:rPr lang="en-GB" sz="2400" dirty="0" smtClean="0">
                <a:solidFill>
                  <a:schemeClr val="bg1"/>
                </a:solidFill>
              </a:rPr>
              <a:t>Under </a:t>
            </a:r>
            <a:r>
              <a:rPr lang="en-GB" sz="2400" dirty="0">
                <a:solidFill>
                  <a:schemeClr val="bg1"/>
                </a:solidFill>
              </a:rPr>
              <a:t>the surface ectoderm the process mesenchyme consists of two cell populations; neural crest cells, forming the connective tissues; and the mesoderm forming the endothelium of the vascular network.</a:t>
            </a:r>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2939017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9442" y="675724"/>
            <a:ext cx="7125113" cy="848275"/>
          </a:xfrm>
        </p:spPr>
        <p:txBody>
          <a:bodyPr/>
          <a:lstStyle/>
          <a:p>
            <a:r>
              <a:rPr lang="en-US" b="1" dirty="0"/>
              <a:t>3-Theolfectory placodes:</a:t>
            </a:r>
            <a:r>
              <a:rPr lang="en-US" dirty="0"/>
              <a:t/>
            </a:r>
            <a:br>
              <a:rPr lang="en-US" dirty="0"/>
            </a:br>
            <a:endParaRPr lang="en-US" dirty="0"/>
          </a:p>
        </p:txBody>
      </p:sp>
      <p:sp>
        <p:nvSpPr>
          <p:cNvPr id="6" name="Content Placeholder 5"/>
          <p:cNvSpPr>
            <a:spLocks noGrp="1"/>
          </p:cNvSpPr>
          <p:nvPr>
            <p:ph idx="1"/>
          </p:nvPr>
        </p:nvSpPr>
        <p:spPr/>
        <p:txBody>
          <a:bodyPr>
            <a:normAutofit fontScale="92500" lnSpcReduction="10000"/>
          </a:bodyPr>
          <a:lstStyle/>
          <a:p>
            <a:r>
              <a:rPr lang="en-US" sz="2400" b="1" u="sng" dirty="0" smtClean="0"/>
              <a:t>a-The</a:t>
            </a:r>
            <a:r>
              <a:rPr lang="en-GB" sz="2400" b="1" u="sng" dirty="0" smtClean="0"/>
              <a:t> </a:t>
            </a:r>
            <a:r>
              <a:rPr lang="en-GB" sz="2400" b="1" u="sng" dirty="0"/>
              <a:t>paired</a:t>
            </a:r>
            <a:r>
              <a:rPr lang="en-US" sz="2400" b="1" u="sng" dirty="0"/>
              <a:t> lateral nasal prominences</a:t>
            </a:r>
            <a:r>
              <a:rPr lang="en-US" sz="2400" dirty="0"/>
              <a:t> </a:t>
            </a:r>
            <a:r>
              <a:rPr lang="en-US" sz="2400" b="1" u="sng" dirty="0" smtClean="0"/>
              <a:t>: </a:t>
            </a:r>
          </a:p>
          <a:p>
            <a:pPr marL="0" indent="0">
              <a:buNone/>
            </a:pPr>
            <a:r>
              <a:rPr lang="en-US" sz="2400" dirty="0" smtClean="0">
                <a:solidFill>
                  <a:schemeClr val="bg1"/>
                </a:solidFill>
              </a:rPr>
              <a:t>The </a:t>
            </a:r>
            <a:r>
              <a:rPr lang="en-US" sz="2400" dirty="0">
                <a:solidFill>
                  <a:schemeClr val="bg1"/>
                </a:solidFill>
              </a:rPr>
              <a:t>lateral edges of the placodes actively curl forward, which enhance the initial development of </a:t>
            </a:r>
            <a:r>
              <a:rPr lang="en-US" sz="2400" dirty="0" smtClean="0">
                <a:solidFill>
                  <a:schemeClr val="bg1"/>
                </a:solidFill>
              </a:rPr>
              <a:t>the </a:t>
            </a:r>
            <a:r>
              <a:rPr lang="en-US" sz="2400" dirty="0" err="1" smtClean="0">
                <a:solidFill>
                  <a:schemeClr val="bg1"/>
                </a:solidFill>
              </a:rPr>
              <a:t>nose.This</a:t>
            </a:r>
            <a:r>
              <a:rPr lang="en-US" sz="2400" dirty="0" smtClean="0">
                <a:solidFill>
                  <a:schemeClr val="bg1"/>
                </a:solidFill>
              </a:rPr>
              <a:t> </a:t>
            </a:r>
            <a:r>
              <a:rPr lang="en-US" sz="2400" dirty="0">
                <a:solidFill>
                  <a:schemeClr val="bg1"/>
                </a:solidFill>
              </a:rPr>
              <a:t>morphogenetic movement combined with persisting high rates of cell proliferation rapidly brings the lateral nasal prominence forward so that it catches up with </a:t>
            </a:r>
            <a:r>
              <a:rPr lang="en-US" sz="2400" dirty="0" smtClean="0">
                <a:solidFill>
                  <a:schemeClr val="bg1"/>
                </a:solidFill>
              </a:rPr>
              <a:t>the medial nasal </a:t>
            </a:r>
            <a:r>
              <a:rPr lang="en-US" sz="2400" dirty="0" err="1" smtClean="0">
                <a:solidFill>
                  <a:schemeClr val="bg1"/>
                </a:solidFill>
              </a:rPr>
              <a:t>prominance</a:t>
            </a:r>
            <a:r>
              <a:rPr lang="en-US" sz="2400" dirty="0" smtClean="0">
                <a:solidFill>
                  <a:schemeClr val="bg1"/>
                </a:solidFill>
              </a:rPr>
              <a:t>. </a:t>
            </a:r>
            <a:endParaRPr lang="en-US" sz="2400" dirty="0">
              <a:solidFill>
                <a:schemeClr val="bg1"/>
              </a:solidFill>
            </a:endParaRPr>
          </a:p>
          <a:p>
            <a:r>
              <a:rPr lang="en-US" sz="2400" dirty="0">
                <a:solidFill>
                  <a:schemeClr val="bg1"/>
                </a:solidFill>
              </a:rPr>
              <a:t>b</a:t>
            </a:r>
            <a:r>
              <a:rPr lang="en-US" sz="2400" dirty="0" smtClean="0">
                <a:solidFill>
                  <a:schemeClr val="bg1"/>
                </a:solidFill>
              </a:rPr>
              <a:t>- </a:t>
            </a:r>
            <a:r>
              <a:rPr lang="en-GB" sz="2400" b="1" u="sng" dirty="0">
                <a:solidFill>
                  <a:schemeClr val="bg1"/>
                </a:solidFill>
              </a:rPr>
              <a:t>The paired </a:t>
            </a:r>
            <a:r>
              <a:rPr lang="en-US" sz="2400" b="1" u="sng" dirty="0">
                <a:solidFill>
                  <a:schemeClr val="bg1"/>
                </a:solidFill>
              </a:rPr>
              <a:t>Medial nasal prominence</a:t>
            </a:r>
            <a:r>
              <a:rPr lang="en-US" sz="2400" b="1" dirty="0">
                <a:solidFill>
                  <a:schemeClr val="bg1"/>
                </a:solidFill>
              </a:rPr>
              <a:t>s</a:t>
            </a:r>
            <a:r>
              <a:rPr lang="en-US" sz="2400" dirty="0"/>
              <a:t> </a:t>
            </a:r>
            <a:r>
              <a:rPr lang="en-US" sz="2400" dirty="0" smtClean="0">
                <a:solidFill>
                  <a:schemeClr val="bg1"/>
                </a:solidFill>
              </a:rPr>
              <a:t>:</a:t>
            </a:r>
          </a:p>
          <a:p>
            <a:pPr marL="0" indent="0">
              <a:buNone/>
            </a:pPr>
            <a:r>
              <a:rPr lang="en-US" sz="2400" dirty="0" smtClean="0">
                <a:solidFill>
                  <a:schemeClr val="bg1"/>
                </a:solidFill>
              </a:rPr>
              <a:t>which </a:t>
            </a:r>
            <a:r>
              <a:rPr lang="en-US" sz="2400" dirty="0">
                <a:solidFill>
                  <a:schemeClr val="bg1"/>
                </a:solidFill>
              </a:rPr>
              <a:t>was situated in a more forward position at the beginning of its development. </a:t>
            </a:r>
          </a:p>
          <a:p>
            <a:endParaRPr lang="en-US" dirty="0"/>
          </a:p>
        </p:txBody>
      </p:sp>
    </p:spTree>
    <p:extLst>
      <p:ext uri="{BB962C8B-B14F-4D97-AF65-F5344CB8AC3E}">
        <p14:creationId xmlns:p14="http://schemas.microsoft.com/office/powerpoint/2010/main" val="1941947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1807361"/>
            <a:ext cx="7524955" cy="4051437"/>
          </a:xfrm>
        </p:spPr>
        <p:txBody>
          <a:bodyPr>
            <a:noAutofit/>
          </a:bodyPr>
          <a:lstStyle/>
          <a:p>
            <a:r>
              <a:rPr lang="en-US" sz="2800" dirty="0">
                <a:solidFill>
                  <a:schemeClr val="bg1"/>
                </a:solidFill>
              </a:rPr>
              <a:t>5-</a:t>
            </a:r>
            <a:r>
              <a:rPr lang="en-US" sz="2800" b="1" u="sng" dirty="0">
                <a:solidFill>
                  <a:schemeClr val="bg1"/>
                </a:solidFill>
              </a:rPr>
              <a:t>The</a:t>
            </a:r>
            <a:r>
              <a:rPr lang="en-GB" sz="2800" b="1" u="sng" dirty="0">
                <a:solidFill>
                  <a:schemeClr val="bg1"/>
                </a:solidFill>
              </a:rPr>
              <a:t> paired</a:t>
            </a:r>
            <a:r>
              <a:rPr lang="en-GB" sz="2800" dirty="0">
                <a:solidFill>
                  <a:schemeClr val="bg1"/>
                </a:solidFill>
              </a:rPr>
              <a:t> </a:t>
            </a:r>
            <a:r>
              <a:rPr lang="en-US" sz="2800" b="1" u="sng" dirty="0">
                <a:solidFill>
                  <a:schemeClr val="bg1"/>
                </a:solidFill>
              </a:rPr>
              <a:t>maxillary </a:t>
            </a:r>
            <a:r>
              <a:rPr lang="en-US" sz="2800" b="1" u="sng" dirty="0" smtClean="0">
                <a:solidFill>
                  <a:schemeClr val="bg1"/>
                </a:solidFill>
              </a:rPr>
              <a:t>prominence</a:t>
            </a:r>
            <a:r>
              <a:rPr lang="en-US" sz="2800" dirty="0" smtClean="0">
                <a:solidFill>
                  <a:schemeClr val="bg1"/>
                </a:solidFill>
              </a:rPr>
              <a:t> </a:t>
            </a:r>
            <a:r>
              <a:rPr lang="en-US" sz="2800" dirty="0">
                <a:solidFill>
                  <a:schemeClr val="bg1"/>
                </a:solidFill>
              </a:rPr>
              <a:t>has already grown forward from its origin at the proximal end of the first visceral arch to merge with the </a:t>
            </a:r>
            <a:r>
              <a:rPr lang="en-US" sz="2800" b="1" u="sng" dirty="0">
                <a:solidFill>
                  <a:schemeClr val="bg1"/>
                </a:solidFill>
              </a:rPr>
              <a:t>lateral nasal </a:t>
            </a:r>
            <a:r>
              <a:rPr lang="en-US" sz="2800" b="1" u="sng" dirty="0" smtClean="0">
                <a:solidFill>
                  <a:schemeClr val="bg1"/>
                </a:solidFill>
              </a:rPr>
              <a:t>prominence</a:t>
            </a:r>
            <a:r>
              <a:rPr lang="en-US" sz="2800" dirty="0" smtClean="0">
                <a:solidFill>
                  <a:schemeClr val="bg1"/>
                </a:solidFill>
              </a:rPr>
              <a:t>  </a:t>
            </a:r>
            <a:r>
              <a:rPr lang="en-US" sz="2800" dirty="0">
                <a:solidFill>
                  <a:schemeClr val="bg1"/>
                </a:solidFill>
              </a:rPr>
              <a:t>and make early contact with the </a:t>
            </a:r>
            <a:r>
              <a:rPr lang="en-US" sz="2800" b="1" u="sng" dirty="0">
                <a:solidFill>
                  <a:schemeClr val="bg1"/>
                </a:solidFill>
              </a:rPr>
              <a:t>medial nasal </a:t>
            </a:r>
            <a:r>
              <a:rPr lang="en-US" sz="2800" b="1" u="sng" dirty="0" smtClean="0">
                <a:solidFill>
                  <a:schemeClr val="bg1"/>
                </a:solidFill>
              </a:rPr>
              <a:t>prominence</a:t>
            </a:r>
            <a:r>
              <a:rPr lang="en-US" sz="2800" dirty="0" smtClean="0">
                <a:solidFill>
                  <a:schemeClr val="bg1"/>
                </a:solidFill>
              </a:rPr>
              <a:t>. </a:t>
            </a:r>
            <a:r>
              <a:rPr lang="en-GB" sz="2800" dirty="0">
                <a:solidFill>
                  <a:schemeClr val="bg1"/>
                </a:solidFill>
              </a:rPr>
              <a:t>maxillary </a:t>
            </a:r>
            <a:r>
              <a:rPr lang="en-GB" sz="2800" dirty="0" smtClean="0">
                <a:solidFill>
                  <a:schemeClr val="bg1"/>
                </a:solidFill>
              </a:rPr>
              <a:t>prominences </a:t>
            </a:r>
            <a:r>
              <a:rPr lang="en-GB" sz="2800" dirty="0">
                <a:solidFill>
                  <a:schemeClr val="bg1"/>
                </a:solidFill>
              </a:rPr>
              <a:t>- form upper cheek and upper lip.</a:t>
            </a:r>
            <a:endParaRPr lang="en-US" sz="2800" dirty="0">
              <a:solidFill>
                <a:schemeClr val="bg1"/>
              </a:solidFill>
            </a:endParaRPr>
          </a:p>
          <a:p>
            <a:r>
              <a:rPr lang="en-GB" sz="2800" b="1" u="sng" dirty="0">
                <a:solidFill>
                  <a:schemeClr val="bg1"/>
                </a:solidFill>
              </a:rPr>
              <a:t>6- The paired mandibular </a:t>
            </a:r>
            <a:r>
              <a:rPr lang="en-GB" sz="2800" b="1" u="sng" dirty="0" smtClean="0">
                <a:solidFill>
                  <a:schemeClr val="bg1"/>
                </a:solidFill>
              </a:rPr>
              <a:t>prominences </a:t>
            </a:r>
            <a:r>
              <a:rPr lang="en-GB" sz="2800" dirty="0">
                <a:solidFill>
                  <a:schemeClr val="bg1"/>
                </a:solidFill>
              </a:rPr>
              <a:t>- lower cheek, chin and lower lip</a:t>
            </a:r>
            <a:r>
              <a:rPr lang="en-GB" sz="2800" dirty="0"/>
              <a:t>.</a:t>
            </a:r>
            <a:endParaRPr lang="en-US" sz="2800" dirty="0"/>
          </a:p>
          <a:p>
            <a:endParaRPr lang="en-US" sz="2800" dirty="0"/>
          </a:p>
        </p:txBody>
      </p:sp>
    </p:spTree>
    <p:extLst>
      <p:ext uri="{BB962C8B-B14F-4D97-AF65-F5344CB8AC3E}">
        <p14:creationId xmlns:p14="http://schemas.microsoft.com/office/powerpoint/2010/main" val="4288278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Autum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TM02455610[[fn=Autumn]]</Template>
  <TotalTime>212</TotalTime>
  <Words>2165</Words>
  <Application>Microsoft Office PowerPoint</Application>
  <PresentationFormat>عرض على الشاشة (3:4)‏</PresentationFormat>
  <Paragraphs>107</Paragraphs>
  <Slides>56</Slides>
  <Notes>1</Notes>
  <HiddenSlides>0</HiddenSlides>
  <MMClips>0</MMClips>
  <ScaleCrop>false</ScaleCrop>
  <HeadingPairs>
    <vt:vector size="4" baseType="variant">
      <vt:variant>
        <vt:lpstr>نسق</vt:lpstr>
      </vt:variant>
      <vt:variant>
        <vt:i4>1</vt:i4>
      </vt:variant>
      <vt:variant>
        <vt:lpstr>عناوين الشرائح</vt:lpstr>
      </vt:variant>
      <vt:variant>
        <vt:i4>56</vt:i4>
      </vt:variant>
    </vt:vector>
  </HeadingPairs>
  <TitlesOfParts>
    <vt:vector size="57" baseType="lpstr">
      <vt:lpstr>Autumn</vt:lpstr>
      <vt:lpstr>DEVELOPMENT OF FACIAL PROMINENCES </vt:lpstr>
      <vt:lpstr>عرض تقديمي في PowerPoint</vt:lpstr>
      <vt:lpstr>1-Otic placodes: </vt:lpstr>
      <vt:lpstr>عرض تقديمي في PowerPoint</vt:lpstr>
      <vt:lpstr>2-Single frontonasal prominence (FNP)</vt:lpstr>
      <vt:lpstr>عرض تقديمي في PowerPoint</vt:lpstr>
      <vt:lpstr>عرض تقديمي في PowerPoint</vt:lpstr>
      <vt:lpstr>3-Theolfectory placodes: </vt:lpstr>
      <vt:lpstr>عرض تقديمي في PowerPoint</vt:lpstr>
      <vt:lpstr>عرض تقديمي في PowerPoint</vt:lpstr>
      <vt:lpstr>Development of the palate: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Embryonic: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Tongue Development:  </vt:lpstr>
      <vt:lpstr>عرض تقديمي في PowerPoint</vt:lpstr>
      <vt:lpstr>عرض تقديمي في PowerPoint</vt:lpstr>
      <vt:lpstr>عرض تقديمي في PowerPoint</vt:lpstr>
      <vt:lpstr>عرض تقديمي في PowerPoint</vt:lpstr>
      <vt:lpstr>Tongue muscle: </vt:lpstr>
      <vt:lpstr>عرض تقديمي في PowerPoint</vt:lpstr>
      <vt:lpstr>Salivary Glands:</vt:lpstr>
      <vt:lpstr>Development of the nose and nasal cavity: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Developmental malformations of nasal cavities and nose </vt:lpstr>
      <vt:lpstr>عرض تقديمي في PowerPoint</vt:lpstr>
      <vt:lpstr>CLINICAL CONSIDERATIONS </vt:lpstr>
      <vt:lpstr>Causes:  </vt:lpstr>
      <vt:lpstr>2-Primary palate also have clefts of the secondary palate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6-Hemifacial microsomia: </vt:lpstr>
      <vt:lpstr>عرض تقديمي في PowerPoint</vt:lpstr>
      <vt:lpstr>7-Labial pits: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FACIAL PROMINENCES</dc:title>
  <dc:creator>drwarkaa</dc:creator>
  <cp:lastModifiedBy>warkaa</cp:lastModifiedBy>
  <cp:revision>23</cp:revision>
  <dcterms:created xsi:type="dcterms:W3CDTF">2006-08-16T00:00:00Z</dcterms:created>
  <dcterms:modified xsi:type="dcterms:W3CDTF">2022-10-20T14:06:30Z</dcterms:modified>
</cp:coreProperties>
</file>