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3.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82" r:id="rId4"/>
    <p:sldId id="258" r:id="rId5"/>
    <p:sldId id="283" r:id="rId6"/>
    <p:sldId id="259" r:id="rId7"/>
    <p:sldId id="284" r:id="rId8"/>
    <p:sldId id="260" r:id="rId9"/>
    <p:sldId id="261" r:id="rId10"/>
    <p:sldId id="262" r:id="rId11"/>
    <p:sldId id="263" r:id="rId12"/>
    <p:sldId id="264" r:id="rId13"/>
    <p:sldId id="287"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1/1/2021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1/1/2021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mbryology.med.unsw.edu.au/embryology/index.php/Ectoderm" TargetMode="External"/><Relationship Id="rId2" Type="http://schemas.openxmlformats.org/officeDocument/2006/relationships/hyperlink" Target="https://embryology.med.unsw.edu.au/embryology/index.php/Pharyngeal_arches" TargetMode="External"/><Relationship Id="rId1" Type="http://schemas.openxmlformats.org/officeDocument/2006/relationships/slideLayout" Target="../slideLayouts/slideLayout2.xml"/><Relationship Id="rId6" Type="http://schemas.openxmlformats.org/officeDocument/2006/relationships/hyperlink" Target="https://embryology.med.unsw.edu.au/embryology/index.php/Neural_Crest_Development" TargetMode="External"/><Relationship Id="rId5" Type="http://schemas.openxmlformats.org/officeDocument/2006/relationships/hyperlink" Target="https://embryology.med.unsw.edu.au/embryology/index.php/Endoderm" TargetMode="External"/><Relationship Id="rId4" Type="http://schemas.openxmlformats.org/officeDocument/2006/relationships/hyperlink" Target="https://embryology.med.unsw.edu.au/embryology/index.php/Mesoder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mbryology.med.unsw.edu.au/embryology/index.php/P#pharyn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mbryology.med.unsw.edu.au/embryology/index.php/Endocrine_-_Thyroid_Development" TargetMode="External"/><Relationship Id="rId2" Type="http://schemas.openxmlformats.org/officeDocument/2006/relationships/hyperlink" Target="https://embryology.med.unsw.edu.au/embryology/index.php/Endocrine_-_Pituitary_Develop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ar-SA" sz="4000" b="1" dirty="0" smtClean="0">
                <a:solidFill>
                  <a:srgbClr val="FF0000"/>
                </a:solidFill>
              </a:rPr>
              <a:t>ا.م.د.ورقاء محمود علي</a:t>
            </a:r>
            <a:endParaRPr lang="en-US" sz="4000" b="1" dirty="0">
              <a:solidFill>
                <a:srgbClr val="FF0000"/>
              </a:solidFill>
            </a:endParaRPr>
          </a:p>
        </p:txBody>
      </p:sp>
      <p:sp>
        <p:nvSpPr>
          <p:cNvPr id="2" name="Title 1"/>
          <p:cNvSpPr>
            <a:spLocks noGrp="1"/>
          </p:cNvSpPr>
          <p:nvPr>
            <p:ph type="ctrTitle"/>
          </p:nvPr>
        </p:nvSpPr>
        <p:spPr/>
        <p:txBody>
          <a:bodyPr>
            <a:normAutofit fontScale="90000"/>
          </a:bodyPr>
          <a:lstStyle/>
          <a:p>
            <a:r>
              <a:rPr lang="en-GB" b="1" dirty="0"/>
              <a:t>Fetal head development (week 12)</a:t>
            </a:r>
            <a:r>
              <a:rPr lang="ar-SA" b="1" dirty="0"/>
              <a:t>:</a:t>
            </a:r>
            <a:r>
              <a:rPr lang="en-US" dirty="0"/>
              <a:t/>
            </a:r>
            <a:br>
              <a:rPr lang="en-US" dirty="0"/>
            </a:br>
            <a:endParaRPr lang="en-US" dirty="0"/>
          </a:p>
        </p:txBody>
      </p:sp>
    </p:spTree>
    <p:extLst>
      <p:ext uri="{BB962C8B-B14F-4D97-AF65-F5344CB8AC3E}">
        <p14:creationId xmlns:p14="http://schemas.microsoft.com/office/powerpoint/2010/main" val="2159321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FF0000"/>
                </a:solidFill>
              </a:rPr>
              <a:t>Pharyngeal Arch Development</a:t>
            </a:r>
            <a:endParaRPr lang="en-US" dirty="0">
              <a:solidFill>
                <a:srgbClr val="FF0000"/>
              </a:solidFill>
            </a:endParaRPr>
          </a:p>
        </p:txBody>
      </p:sp>
      <p:sp>
        <p:nvSpPr>
          <p:cNvPr id="3" name="Content Placeholder 2"/>
          <p:cNvSpPr>
            <a:spLocks noGrp="1"/>
          </p:cNvSpPr>
          <p:nvPr>
            <p:ph sz="quarter" idx="1"/>
          </p:nvPr>
        </p:nvSpPr>
        <p:spPr/>
        <p:txBody>
          <a:bodyPr>
            <a:normAutofit lnSpcReduction="10000"/>
          </a:bodyPr>
          <a:lstStyle/>
          <a:p>
            <a:pPr marL="0" indent="0">
              <a:buNone/>
            </a:pPr>
            <a:endParaRPr lang="en-US" dirty="0"/>
          </a:p>
          <a:p>
            <a:pPr lvl="0"/>
            <a:r>
              <a:rPr lang="en-GB" dirty="0"/>
              <a:t>branchial arch (Gk. </a:t>
            </a:r>
            <a:r>
              <a:rPr lang="en-GB" dirty="0" err="1"/>
              <a:t>branchia</a:t>
            </a:r>
            <a:r>
              <a:rPr lang="en-GB" dirty="0"/>
              <a:t>= gill)</a:t>
            </a:r>
            <a:endParaRPr lang="en-US" dirty="0"/>
          </a:p>
          <a:p>
            <a:pPr lvl="0"/>
            <a:r>
              <a:rPr lang="en-GB" dirty="0"/>
              <a:t>arch consists of all 3 </a:t>
            </a:r>
            <a:r>
              <a:rPr lang="en-GB" dirty="0" err="1"/>
              <a:t>trilaminar</a:t>
            </a:r>
            <a:r>
              <a:rPr lang="en-GB" dirty="0"/>
              <a:t> embryo layers</a:t>
            </a:r>
            <a:endParaRPr lang="en-US" dirty="0"/>
          </a:p>
          <a:p>
            <a:pPr lvl="0"/>
            <a:r>
              <a:rPr lang="en-GB" dirty="0"/>
              <a:t>ectoderm- outside</a:t>
            </a:r>
            <a:endParaRPr lang="en-US" dirty="0"/>
          </a:p>
          <a:p>
            <a:pPr lvl="0"/>
            <a:r>
              <a:rPr lang="en-GB" dirty="0"/>
              <a:t>mesoderm- core of mesenchyme: </a:t>
            </a:r>
            <a:r>
              <a:rPr lang="en-US" dirty="0"/>
              <a:t>the mesodermal core of each visceral arch is concerned primarily with the formation of </a:t>
            </a:r>
            <a:r>
              <a:rPr lang="en-US" b="1" u="sng" dirty="0"/>
              <a:t>vascular endothelial cells</a:t>
            </a:r>
            <a:r>
              <a:rPr lang="en-US" dirty="0" smtClean="0"/>
              <a:t>.</a:t>
            </a:r>
          </a:p>
          <a:p>
            <a:pPr lvl="0"/>
            <a:r>
              <a:rPr lang="en-US" dirty="0" smtClean="0"/>
              <a:t> </a:t>
            </a:r>
            <a:r>
              <a:rPr lang="en-US" dirty="0"/>
              <a:t>As noted below, these cells appear to be later replaced by cells that eventually form visceral arch myoblasts.</a:t>
            </a:r>
          </a:p>
          <a:p>
            <a:pPr lvl="0"/>
            <a:r>
              <a:rPr lang="en-GB" dirty="0"/>
              <a:t>endoderm- inside</a:t>
            </a:r>
            <a:endParaRPr lang="en-US" dirty="0"/>
          </a:p>
          <a:p>
            <a:endParaRPr lang="en-US" dirty="0"/>
          </a:p>
        </p:txBody>
      </p:sp>
    </p:spTree>
    <p:extLst>
      <p:ext uri="{BB962C8B-B14F-4D97-AF65-F5344CB8AC3E}">
        <p14:creationId xmlns:p14="http://schemas.microsoft.com/office/powerpoint/2010/main" val="19398415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algn="l"/>
            <a:r>
              <a:rPr lang="en-GB" b="1" dirty="0">
                <a:solidFill>
                  <a:srgbClr val="FF0000"/>
                </a:solidFill>
              </a:rPr>
              <a:t>Arch Features</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sz="quarter" idx="1"/>
          </p:nvPr>
        </p:nvSpPr>
        <p:spPr/>
        <p:txBody>
          <a:bodyPr>
            <a:normAutofit fontScale="85000" lnSpcReduction="10000"/>
          </a:bodyPr>
          <a:lstStyle/>
          <a:p>
            <a:r>
              <a:rPr lang="en-GB" dirty="0" smtClean="0"/>
              <a:t>Each </a:t>
            </a:r>
            <a:r>
              <a:rPr lang="en-GB" dirty="0"/>
              <a:t>arch contains: artery, cartilage, nerve, muscular component</a:t>
            </a:r>
            <a:endParaRPr lang="en-US" dirty="0"/>
          </a:p>
          <a:p>
            <a:r>
              <a:rPr lang="en-GB" dirty="0"/>
              <a:t>Arches and </a:t>
            </a:r>
            <a:r>
              <a:rPr lang="en-GB" dirty="0" err="1"/>
              <a:t>Phanynx</a:t>
            </a:r>
            <a:r>
              <a:rPr lang="en-GB" dirty="0"/>
              <a:t> Form the face, tongue, lips, jaws, palate, pharynx and neck cranial nerves, sense organ components, glands</a:t>
            </a:r>
            <a:endParaRPr lang="en-US" dirty="0"/>
          </a:p>
          <a:p>
            <a:pPr lvl="0"/>
            <a:r>
              <a:rPr lang="en-GB" dirty="0"/>
              <a:t>Humans have 5 arches - 1, 2, 3, 4, 6 (Arch 5 does not form or regresses rapidly)</a:t>
            </a:r>
            <a:endParaRPr lang="en-US" dirty="0"/>
          </a:p>
          <a:p>
            <a:pPr lvl="0"/>
            <a:r>
              <a:rPr lang="en-GB" dirty="0"/>
              <a:t>from in </a:t>
            </a:r>
            <a:r>
              <a:rPr lang="en-GB" dirty="0" err="1"/>
              <a:t>rostro</a:t>
            </a:r>
            <a:r>
              <a:rPr lang="en-GB" dirty="0"/>
              <a:t>-caudal sequence, Arch 1 to 6 from week 4 onwards</a:t>
            </a:r>
            <a:endParaRPr lang="en-US" dirty="0"/>
          </a:p>
          <a:p>
            <a:pPr lvl="0"/>
            <a:r>
              <a:rPr lang="en-GB" dirty="0"/>
              <a:t>arch 1 and 2 appear at time of closure of cranial </a:t>
            </a:r>
            <a:r>
              <a:rPr lang="en-GB" dirty="0" err="1"/>
              <a:t>neuropore</a:t>
            </a:r>
            <a:endParaRPr lang="en-US" dirty="0"/>
          </a:p>
          <a:p>
            <a:pPr lvl="0"/>
            <a:r>
              <a:rPr lang="en-US" dirty="0"/>
              <a:t>As the heart recedes caudally,1 and 2 arches send out bilateral processes that merge with their opposite members in the ventral midline.  </a:t>
            </a:r>
          </a:p>
          <a:p>
            <a:pPr lvl="0"/>
            <a:r>
              <a:rPr lang="en-GB" dirty="0"/>
              <a:t>Face - mainly arch 1 and 2</a:t>
            </a:r>
            <a:endParaRPr lang="en-US" dirty="0"/>
          </a:p>
          <a:p>
            <a:endParaRPr lang="en-US" dirty="0"/>
          </a:p>
        </p:txBody>
      </p:sp>
    </p:spTree>
    <p:extLst>
      <p:ext uri="{BB962C8B-B14F-4D97-AF65-F5344CB8AC3E}">
        <p14:creationId xmlns:p14="http://schemas.microsoft.com/office/powerpoint/2010/main" val="3090525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r>
              <a:rPr lang="en-GB" dirty="0"/>
              <a:t>Neck components - arch 3 and 4 (arch 4 and 6 fuse)</a:t>
            </a:r>
            <a:endParaRPr lang="en-US" dirty="0"/>
          </a:p>
          <a:p>
            <a:pPr lvl="0"/>
            <a:r>
              <a:rPr lang="en-US" dirty="0"/>
              <a:t>Myoblast cells in the visceral arches actually originate from mesoderm more closely associated with the neural tube (cells that form the hypoglossal and extrinsic eye musculature).</a:t>
            </a:r>
          </a:p>
          <a:p>
            <a:pPr lvl="0"/>
            <a:r>
              <a:rPr lang="en-US" dirty="0"/>
              <a:t> They would then migrate into the visceral arches and replace the mesodermal cells that initiated blood vessel formation earlier. </a:t>
            </a:r>
          </a:p>
        </p:txBody>
      </p:sp>
    </p:spTree>
    <p:extLst>
      <p:ext uri="{BB962C8B-B14F-4D97-AF65-F5344CB8AC3E}">
        <p14:creationId xmlns:p14="http://schemas.microsoft.com/office/powerpoint/2010/main" val="1738542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a:t>It therefore appears that myoblasts forming voluntary striated muscle fibers of the facial region would then originate from mesoderm adjacent to the neural tube.</a:t>
            </a:r>
          </a:p>
          <a:p>
            <a:pPr lvl="0"/>
            <a:r>
              <a:rPr lang="en-US" dirty="0"/>
              <a:t>Groups of visceral arch myoblasts that are destined to form individual muscles each take a branch of the appropriate visceral arch nerve.</a:t>
            </a:r>
          </a:p>
          <a:p>
            <a:endParaRPr lang="en-US" dirty="0"/>
          </a:p>
        </p:txBody>
      </p:sp>
    </p:spTree>
    <p:extLst>
      <p:ext uri="{BB962C8B-B14F-4D97-AF65-F5344CB8AC3E}">
        <p14:creationId xmlns:p14="http://schemas.microsoft.com/office/powerpoint/2010/main" val="782908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GB" sz="2800" b="1" dirty="0" smtClean="0"/>
              <a:t>Pharyngeal Arch 1 (Mandibular Arch) has 2 prominences:</a:t>
            </a:r>
            <a:endParaRPr lang="en-US" sz="2000" dirty="0" smtClean="0"/>
          </a:p>
          <a:p>
            <a:pPr lvl="1"/>
            <a:r>
              <a:rPr lang="en-GB" sz="2400" dirty="0" smtClean="0">
                <a:solidFill>
                  <a:schemeClr val="tx1"/>
                </a:solidFill>
              </a:rPr>
              <a:t>smaller upper- maxillary forms maxilla, </a:t>
            </a:r>
            <a:r>
              <a:rPr lang="en-GB" sz="2400" dirty="0" err="1" smtClean="0">
                <a:solidFill>
                  <a:schemeClr val="tx1"/>
                </a:solidFill>
              </a:rPr>
              <a:t>zygomatic</a:t>
            </a:r>
            <a:r>
              <a:rPr lang="en-GB" sz="2400" dirty="0" smtClean="0">
                <a:solidFill>
                  <a:schemeClr val="tx1"/>
                </a:solidFill>
              </a:rPr>
              <a:t> bone and squamous part of temporal</a:t>
            </a:r>
            <a:endParaRPr lang="en-US" sz="1800" dirty="0" smtClean="0">
              <a:solidFill>
                <a:schemeClr val="tx1"/>
              </a:solidFill>
            </a:endParaRPr>
          </a:p>
          <a:p>
            <a:pPr lvl="1"/>
            <a:r>
              <a:rPr lang="en-GB" sz="2400" dirty="0" smtClean="0">
                <a:solidFill>
                  <a:schemeClr val="tx1"/>
                </a:solidFill>
              </a:rPr>
              <a:t>larger </a:t>
            </a:r>
            <a:r>
              <a:rPr lang="en-GB" sz="2400" dirty="0">
                <a:solidFill>
                  <a:schemeClr val="tx1"/>
                </a:solidFill>
              </a:rPr>
              <a:t>lower- mandibular, forms mandible</a:t>
            </a:r>
            <a:endParaRPr lang="en-US" sz="1800" dirty="0">
              <a:solidFill>
                <a:schemeClr val="tx1"/>
              </a:solidFill>
            </a:endParaRPr>
          </a:p>
          <a:p>
            <a:endParaRPr lang="en-US" dirty="0"/>
          </a:p>
        </p:txBody>
      </p:sp>
    </p:spTree>
    <p:extLst>
      <p:ext uri="{BB962C8B-B14F-4D97-AF65-F5344CB8AC3E}">
        <p14:creationId xmlns:p14="http://schemas.microsoft.com/office/powerpoint/2010/main" val="544567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GB" sz="2800" b="1" dirty="0"/>
              <a:t>Pharyngeal Arch 2 (Hyoid Arch)</a:t>
            </a:r>
            <a:endParaRPr lang="en-US" sz="2000" dirty="0"/>
          </a:p>
          <a:p>
            <a:pPr lvl="1"/>
            <a:r>
              <a:rPr lang="en-GB" sz="2400" dirty="0">
                <a:solidFill>
                  <a:schemeClr val="tx1"/>
                </a:solidFill>
              </a:rPr>
              <a:t>forms most of hyoid bone</a:t>
            </a:r>
            <a:endParaRPr lang="en-US" sz="1800" dirty="0">
              <a:solidFill>
                <a:schemeClr val="tx1"/>
              </a:solidFill>
            </a:endParaRPr>
          </a:p>
          <a:p>
            <a:r>
              <a:rPr lang="en-GB" sz="2800" b="1" dirty="0"/>
              <a:t>Arch 3 and 4</a:t>
            </a:r>
            <a:endParaRPr lang="en-US" sz="2000" dirty="0"/>
          </a:p>
          <a:p>
            <a:pPr lvl="1"/>
            <a:r>
              <a:rPr lang="en-GB" sz="2400" dirty="0">
                <a:solidFill>
                  <a:schemeClr val="tx1"/>
                </a:solidFill>
              </a:rPr>
              <a:t>neck structures</a:t>
            </a:r>
            <a:endParaRPr lang="en-US" sz="1800" dirty="0">
              <a:solidFill>
                <a:schemeClr val="tx1"/>
              </a:solidFill>
            </a:endParaRPr>
          </a:p>
          <a:p>
            <a:endParaRPr lang="en-US" dirty="0"/>
          </a:p>
        </p:txBody>
      </p:sp>
    </p:spTree>
    <p:extLst>
      <p:ext uri="{BB962C8B-B14F-4D97-AF65-F5344CB8AC3E}">
        <p14:creationId xmlns:p14="http://schemas.microsoft.com/office/powerpoint/2010/main" val="1738964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990600"/>
          </a:xfrm>
        </p:spPr>
        <p:txBody>
          <a:bodyPr>
            <a:normAutofit fontScale="90000"/>
          </a:bodyPr>
          <a:lstStyle/>
          <a:p>
            <a:pPr algn="l"/>
            <a:r>
              <a:rPr lang="en-GB" b="1" dirty="0">
                <a:solidFill>
                  <a:schemeClr val="tx1"/>
                </a:solidFill>
              </a:rPr>
              <a:t>Arch Arteries</a:t>
            </a:r>
            <a:r>
              <a:rPr lang="en-US" dirty="0">
                <a:solidFill>
                  <a:schemeClr val="tx1"/>
                </a:solidFill>
              </a:rPr>
              <a:t/>
            </a:r>
            <a:br>
              <a:rPr lang="en-US" dirty="0">
                <a:solidFill>
                  <a:schemeClr val="tx1"/>
                </a:solidFill>
              </a:rPr>
            </a:br>
            <a:endParaRPr lang="en-US" dirty="0">
              <a:solidFill>
                <a:schemeClr val="tx1"/>
              </a:solidFill>
            </a:endParaRPr>
          </a:p>
        </p:txBody>
      </p:sp>
      <p:sp>
        <p:nvSpPr>
          <p:cNvPr id="5" name="Content Placeholder 4"/>
          <p:cNvSpPr>
            <a:spLocks noGrp="1"/>
          </p:cNvSpPr>
          <p:nvPr>
            <p:ph sz="quarter" idx="1"/>
          </p:nvPr>
        </p:nvSpPr>
        <p:spPr/>
        <p:txBody>
          <a:bodyPr>
            <a:normAutofit lnSpcReduction="10000"/>
          </a:bodyPr>
          <a:lstStyle/>
          <a:p>
            <a:pPr lvl="0"/>
            <a:r>
              <a:rPr lang="en-US" dirty="0"/>
              <a:t>Arch 1 - mainly lost, form part of maxillary artery</a:t>
            </a:r>
          </a:p>
          <a:p>
            <a:pPr lvl="0"/>
            <a:r>
              <a:rPr lang="en-US" dirty="0"/>
              <a:t>Arch 2 - </a:t>
            </a:r>
            <a:r>
              <a:rPr lang="en-US" dirty="0" err="1"/>
              <a:t>stapedial</a:t>
            </a:r>
            <a:r>
              <a:rPr lang="en-US" dirty="0"/>
              <a:t> arteries</a:t>
            </a:r>
          </a:p>
          <a:p>
            <a:pPr lvl="0"/>
            <a:r>
              <a:rPr lang="en-US" dirty="0"/>
              <a:t>Arch 3 - common carotid arteries, internal carotid arteries</a:t>
            </a:r>
          </a:p>
          <a:p>
            <a:pPr lvl="0"/>
            <a:r>
              <a:rPr lang="en-US" dirty="0"/>
              <a:t>Arch 4 - left forms part of aortic arch, right forms part right </a:t>
            </a:r>
            <a:r>
              <a:rPr lang="en-US" dirty="0" err="1"/>
              <a:t>subclavian</a:t>
            </a:r>
            <a:r>
              <a:rPr lang="en-US" dirty="0"/>
              <a:t> artery</a:t>
            </a:r>
          </a:p>
          <a:p>
            <a:pPr lvl="0"/>
            <a:r>
              <a:rPr lang="en-US" dirty="0"/>
              <a:t>Arch 6 - left forms part of left pulmonary artery , right forms part of right pulmonary artery</a:t>
            </a:r>
          </a:p>
          <a:p>
            <a:r>
              <a:rPr lang="en-US" dirty="0"/>
              <a:t>placental vein -&gt; liver -&gt; heart -&gt; </a:t>
            </a:r>
            <a:r>
              <a:rPr lang="en-US" dirty="0" err="1"/>
              <a:t>truncus</a:t>
            </a:r>
            <a:r>
              <a:rPr lang="en-US" dirty="0"/>
              <a:t> </a:t>
            </a:r>
            <a:r>
              <a:rPr lang="en-US" dirty="0" err="1"/>
              <a:t>arteriosus</a:t>
            </a:r>
            <a:r>
              <a:rPr lang="en-US" dirty="0"/>
              <a:t> -&gt; aortic sac -&gt; </a:t>
            </a:r>
            <a:r>
              <a:rPr lang="en-US" b="1" dirty="0"/>
              <a:t>arch arteries</a:t>
            </a:r>
            <a:r>
              <a:rPr lang="en-US" dirty="0"/>
              <a:t> -&gt; dorsal aorta -&gt; placental artery</a:t>
            </a:r>
          </a:p>
        </p:txBody>
      </p:sp>
    </p:spTree>
    <p:extLst>
      <p:ext uri="{BB962C8B-B14F-4D97-AF65-F5344CB8AC3E}">
        <p14:creationId xmlns:p14="http://schemas.microsoft.com/office/powerpoint/2010/main" val="3964923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GB" sz="2800" b="1" dirty="0"/>
              <a:t>Arch Cartilage</a:t>
            </a:r>
            <a:r>
              <a:rPr lang="en-GB" sz="2800" dirty="0"/>
              <a:t> :</a:t>
            </a:r>
            <a:r>
              <a:rPr lang="en-GB" sz="2800" dirty="0" err="1"/>
              <a:t>Meckel's</a:t>
            </a:r>
            <a:r>
              <a:rPr lang="en-GB" sz="2800" dirty="0"/>
              <a:t> cartilage, first pharyngeal arch</a:t>
            </a:r>
            <a:endParaRPr lang="en-US" sz="2000" dirty="0"/>
          </a:p>
          <a:p>
            <a:r>
              <a:rPr lang="en-GB" sz="2800" b="1" dirty="0"/>
              <a:t>Pharyngeal arch cartilages</a:t>
            </a:r>
            <a:endParaRPr lang="en-US" sz="2000" dirty="0"/>
          </a:p>
          <a:p>
            <a:pPr lvl="0"/>
            <a:r>
              <a:rPr lang="en-GB" sz="2800" b="1" dirty="0"/>
              <a:t>Arch 1 - </a:t>
            </a:r>
            <a:r>
              <a:rPr lang="en-GB" sz="2800" b="1" dirty="0" err="1"/>
              <a:t>Meckel's</a:t>
            </a:r>
            <a:r>
              <a:rPr lang="en-GB" sz="2800" b="1" dirty="0"/>
              <a:t> cartilage</a:t>
            </a:r>
            <a:r>
              <a:rPr lang="en-GB" sz="2800" dirty="0"/>
              <a:t>, horseshoe shaped</a:t>
            </a:r>
            <a:endParaRPr lang="en-US" sz="2000" dirty="0"/>
          </a:p>
          <a:p>
            <a:pPr lvl="1"/>
            <a:r>
              <a:rPr lang="en-GB" sz="2400" dirty="0">
                <a:solidFill>
                  <a:schemeClr val="tx1"/>
                </a:solidFill>
              </a:rPr>
              <a:t>dorsal ends form malleus and incus</a:t>
            </a:r>
            <a:endParaRPr lang="en-US" sz="1800" dirty="0">
              <a:solidFill>
                <a:schemeClr val="tx1"/>
              </a:solidFill>
            </a:endParaRPr>
          </a:p>
          <a:p>
            <a:pPr lvl="1"/>
            <a:r>
              <a:rPr lang="en-GB" sz="2400" dirty="0" err="1">
                <a:solidFill>
                  <a:schemeClr val="tx1"/>
                </a:solidFill>
              </a:rPr>
              <a:t>midpart</a:t>
            </a:r>
            <a:r>
              <a:rPr lang="en-GB" sz="2400" dirty="0">
                <a:solidFill>
                  <a:schemeClr val="tx1"/>
                </a:solidFill>
              </a:rPr>
              <a:t> forms ligaments (ant. malleus, </a:t>
            </a:r>
            <a:r>
              <a:rPr lang="en-GB" sz="2400" dirty="0" err="1">
                <a:solidFill>
                  <a:schemeClr val="tx1"/>
                </a:solidFill>
              </a:rPr>
              <a:t>sphenomandibular</a:t>
            </a:r>
            <a:r>
              <a:rPr lang="en-GB" sz="2400" dirty="0">
                <a:solidFill>
                  <a:schemeClr val="tx1"/>
                </a:solidFill>
              </a:rPr>
              <a:t>)</a:t>
            </a:r>
            <a:endParaRPr lang="en-US" sz="1800" dirty="0">
              <a:solidFill>
                <a:schemeClr val="tx1"/>
              </a:solidFill>
            </a:endParaRPr>
          </a:p>
          <a:p>
            <a:pPr lvl="1"/>
            <a:r>
              <a:rPr lang="en-GB" sz="2400" dirty="0">
                <a:solidFill>
                  <a:schemeClr val="tx1"/>
                </a:solidFill>
              </a:rPr>
              <a:t>ventral part forms mandible templat</a:t>
            </a:r>
            <a:r>
              <a:rPr lang="en-GB" sz="2400" dirty="0"/>
              <a:t>e</a:t>
            </a:r>
            <a:endParaRPr lang="en-US" sz="1800" dirty="0"/>
          </a:p>
          <a:p>
            <a:endParaRPr lang="en-US" dirty="0"/>
          </a:p>
        </p:txBody>
      </p:sp>
    </p:spTree>
    <p:extLst>
      <p:ext uri="{BB962C8B-B14F-4D97-AF65-F5344CB8AC3E}">
        <p14:creationId xmlns:p14="http://schemas.microsoft.com/office/powerpoint/2010/main" val="4096323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GB" sz="2800" b="1" dirty="0"/>
              <a:t>Arch 2 - Reichert's cartilage</a:t>
            </a:r>
            <a:endParaRPr lang="en-US" sz="2000" dirty="0"/>
          </a:p>
          <a:p>
            <a:pPr lvl="1"/>
            <a:r>
              <a:rPr lang="en-GB" sz="2400" dirty="0">
                <a:solidFill>
                  <a:schemeClr val="tx1"/>
                </a:solidFill>
              </a:rPr>
              <a:t>dorsal ends form stapes and Temporal bone </a:t>
            </a:r>
            <a:r>
              <a:rPr lang="en-GB" sz="2400" dirty="0" err="1">
                <a:solidFill>
                  <a:schemeClr val="tx1"/>
                </a:solidFill>
              </a:rPr>
              <a:t>styloid</a:t>
            </a:r>
            <a:r>
              <a:rPr lang="en-GB" sz="2400" dirty="0">
                <a:solidFill>
                  <a:schemeClr val="tx1"/>
                </a:solidFill>
              </a:rPr>
              <a:t> process</a:t>
            </a:r>
            <a:endParaRPr lang="en-US" sz="1800" dirty="0">
              <a:solidFill>
                <a:schemeClr val="tx1"/>
              </a:solidFill>
            </a:endParaRPr>
          </a:p>
          <a:p>
            <a:pPr lvl="1"/>
            <a:r>
              <a:rPr lang="en-GB" sz="2400" dirty="0">
                <a:solidFill>
                  <a:schemeClr val="tx1"/>
                </a:solidFill>
              </a:rPr>
              <a:t>ventral part ossifies to form hyoid bone components</a:t>
            </a:r>
            <a:endParaRPr lang="en-US" sz="1800" dirty="0">
              <a:solidFill>
                <a:schemeClr val="tx1"/>
              </a:solidFill>
            </a:endParaRPr>
          </a:p>
          <a:p>
            <a:pPr marL="274320" lvl="1" indent="0">
              <a:buNone/>
            </a:pPr>
            <a:r>
              <a:rPr lang="en-GB" sz="2400" dirty="0">
                <a:solidFill>
                  <a:schemeClr val="tx1"/>
                </a:solidFill>
              </a:rPr>
              <a:t>lesser </a:t>
            </a:r>
            <a:r>
              <a:rPr lang="en-GB" sz="2400" dirty="0" err="1">
                <a:solidFill>
                  <a:schemeClr val="tx1"/>
                </a:solidFill>
              </a:rPr>
              <a:t>cornu</a:t>
            </a:r>
            <a:r>
              <a:rPr lang="en-GB" sz="2400" dirty="0">
                <a:solidFill>
                  <a:schemeClr val="tx1"/>
                </a:solidFill>
              </a:rPr>
              <a:t> and </a:t>
            </a:r>
            <a:r>
              <a:rPr lang="en-GB" sz="2400" dirty="0" smtClean="0">
                <a:solidFill>
                  <a:schemeClr val="tx1"/>
                </a:solidFill>
              </a:rPr>
              <a:t>superior part of hyoid </a:t>
            </a:r>
            <a:r>
              <a:rPr lang="en-GB" sz="2400" dirty="0">
                <a:solidFill>
                  <a:schemeClr val="tx1"/>
                </a:solidFill>
              </a:rPr>
              <a:t>body</a:t>
            </a:r>
            <a:endParaRPr lang="en-US" sz="1800" dirty="0">
              <a:solidFill>
                <a:schemeClr val="tx1"/>
              </a:solidFill>
            </a:endParaRPr>
          </a:p>
          <a:p>
            <a:pPr lvl="0"/>
            <a:r>
              <a:rPr lang="en-GB" sz="2800" b="1" dirty="0"/>
              <a:t>Arch 3</a:t>
            </a:r>
            <a:r>
              <a:rPr lang="en-GB" sz="2800" dirty="0"/>
              <a:t>- forms greater </a:t>
            </a:r>
            <a:r>
              <a:rPr lang="en-GB" sz="2800" dirty="0" err="1"/>
              <a:t>cornu</a:t>
            </a:r>
            <a:r>
              <a:rPr lang="en-GB" sz="2800" dirty="0"/>
              <a:t> and inferior part of </a:t>
            </a:r>
            <a:r>
              <a:rPr lang="en-GB" sz="2800" dirty="0" smtClean="0"/>
              <a:t>hyoid body</a:t>
            </a:r>
            <a:endParaRPr lang="en-US" sz="2000" dirty="0"/>
          </a:p>
          <a:p>
            <a:pPr lvl="0"/>
            <a:r>
              <a:rPr lang="en-GB" b="1" dirty="0"/>
              <a:t>Arch 4&amp;6-</a:t>
            </a:r>
            <a:r>
              <a:rPr lang="en-GB" dirty="0"/>
              <a:t> form laryngeal cartilages, except epiglottis (from </a:t>
            </a:r>
            <a:r>
              <a:rPr lang="en-GB" dirty="0" err="1"/>
              <a:t>hypobranchial</a:t>
            </a:r>
            <a:r>
              <a:rPr lang="en-GB" dirty="0"/>
              <a:t> eminence)</a:t>
            </a:r>
            <a:endParaRPr lang="en-US" dirty="0"/>
          </a:p>
          <a:p>
            <a:endParaRPr lang="en-US" dirty="0"/>
          </a:p>
        </p:txBody>
      </p:sp>
    </p:spTree>
    <p:extLst>
      <p:ext uri="{BB962C8B-B14F-4D97-AF65-F5344CB8AC3E}">
        <p14:creationId xmlns:p14="http://schemas.microsoft.com/office/powerpoint/2010/main" val="629614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1066800"/>
          </a:xfrm>
        </p:spPr>
        <p:txBody>
          <a:bodyPr>
            <a:normAutofit fontScale="90000"/>
          </a:bodyPr>
          <a:lstStyle/>
          <a:p>
            <a:pPr algn="l"/>
            <a:r>
              <a:rPr lang="en-GB" b="1" dirty="0">
                <a:solidFill>
                  <a:srgbClr val="C00000"/>
                </a:solidFill>
              </a:rPr>
              <a:t>Arch Muscle</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normAutofit/>
          </a:bodyPr>
          <a:lstStyle/>
          <a:p>
            <a:pPr lvl="0"/>
            <a:r>
              <a:rPr lang="en-GB" dirty="0" smtClean="0"/>
              <a:t>Arch </a:t>
            </a:r>
            <a:r>
              <a:rPr lang="en-GB" dirty="0"/>
              <a:t>1 - muscles of </a:t>
            </a:r>
            <a:r>
              <a:rPr lang="en-GB" dirty="0" smtClean="0"/>
              <a:t>mastication, </a:t>
            </a:r>
            <a:r>
              <a:rPr lang="en-GB" dirty="0" err="1"/>
              <a:t>mylohyoid</a:t>
            </a:r>
            <a:r>
              <a:rPr lang="en-GB" dirty="0"/>
              <a:t>, tensor tympanic</a:t>
            </a:r>
            <a:r>
              <a:rPr lang="en-GB" dirty="0" smtClean="0"/>
              <a:t>, and </a:t>
            </a:r>
            <a:r>
              <a:rPr lang="en-GB" dirty="0"/>
              <a:t>ant. belly digastric</a:t>
            </a:r>
            <a:endParaRPr lang="en-US" dirty="0"/>
          </a:p>
          <a:p>
            <a:pPr lvl="0"/>
            <a:r>
              <a:rPr lang="en-GB" dirty="0"/>
              <a:t>Arch 2 - muscles of facial </a:t>
            </a:r>
            <a:r>
              <a:rPr lang="en-GB" dirty="0" smtClean="0"/>
              <a:t>expression, </a:t>
            </a:r>
            <a:r>
              <a:rPr lang="en-GB" dirty="0" err="1"/>
              <a:t>stapedius</a:t>
            </a:r>
            <a:r>
              <a:rPr lang="en-GB" dirty="0"/>
              <a:t>, </a:t>
            </a:r>
            <a:r>
              <a:rPr lang="en-GB" dirty="0" err="1"/>
              <a:t>stylohyoid</a:t>
            </a:r>
            <a:r>
              <a:rPr lang="en-GB" dirty="0" smtClean="0"/>
              <a:t>, and </a:t>
            </a:r>
            <a:r>
              <a:rPr lang="en-GB" dirty="0"/>
              <a:t>post. belly digastric</a:t>
            </a:r>
            <a:endParaRPr lang="en-US" dirty="0"/>
          </a:p>
          <a:p>
            <a:pPr lvl="0"/>
            <a:r>
              <a:rPr lang="en-GB" dirty="0"/>
              <a:t>Arch 3 - </a:t>
            </a:r>
            <a:r>
              <a:rPr lang="en-GB" dirty="0" err="1"/>
              <a:t>stylopharyngeus</a:t>
            </a:r>
            <a:endParaRPr lang="en-US" dirty="0"/>
          </a:p>
          <a:p>
            <a:pPr lvl="0"/>
            <a:r>
              <a:rPr lang="en-GB" dirty="0"/>
              <a:t>Arch 4&amp;6 - </a:t>
            </a:r>
            <a:r>
              <a:rPr lang="en-GB" dirty="0" err="1"/>
              <a:t>crycothyroid</a:t>
            </a:r>
            <a:r>
              <a:rPr lang="en-GB" dirty="0"/>
              <a:t>, pharynx constrictors, larynx muscles, oesophagus </a:t>
            </a:r>
            <a:r>
              <a:rPr lang="en-US" dirty="0" smtClean="0"/>
              <a:t>muscles</a:t>
            </a:r>
            <a:endParaRPr lang="en-US" dirty="0"/>
          </a:p>
        </p:txBody>
      </p:sp>
    </p:spTree>
    <p:extLst>
      <p:ext uri="{BB962C8B-B14F-4D97-AF65-F5344CB8AC3E}">
        <p14:creationId xmlns:p14="http://schemas.microsoft.com/office/powerpoint/2010/main" val="1432124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r>
              <a:rPr lang="en-GB" dirty="0" smtClean="0"/>
              <a:t>The</a:t>
            </a:r>
            <a:r>
              <a:rPr lang="en-GB" dirty="0"/>
              <a:t> head and neck is not really a "system", but structurally quite different in origin from the body. </a:t>
            </a:r>
            <a:endParaRPr lang="en-US" dirty="0"/>
          </a:p>
          <a:p>
            <a:r>
              <a:rPr lang="en-GB" dirty="0"/>
              <a:t>The head and neck are one of the most complicated structures that the embryo forms, with special intermediate structures (the </a:t>
            </a:r>
            <a:r>
              <a:rPr lang="en-GB" u="sng" dirty="0">
                <a:hlinkClick r:id="rId2" tooltip="Pharyngeal arches"/>
              </a:rPr>
              <a:t>pharyngeal arch</a:t>
            </a:r>
            <a:r>
              <a:rPr lang="en-GB" dirty="0"/>
              <a:t>) and contributions from all 3 embryonic layers (</a:t>
            </a:r>
            <a:r>
              <a:rPr lang="en-GB" u="sng" dirty="0">
                <a:hlinkClick r:id="rId3" tooltip="Ectoderm"/>
              </a:rPr>
              <a:t>ectoderm</a:t>
            </a:r>
            <a:r>
              <a:rPr lang="en-GB" dirty="0"/>
              <a:t>, </a:t>
            </a:r>
            <a:r>
              <a:rPr lang="en-GB" u="sng" dirty="0">
                <a:hlinkClick r:id="rId4" tooltip="Mesoderm"/>
              </a:rPr>
              <a:t>mesoderm</a:t>
            </a:r>
            <a:r>
              <a:rPr lang="en-GB" dirty="0"/>
              <a:t>, </a:t>
            </a:r>
            <a:r>
              <a:rPr lang="en-GB" u="sng" dirty="0">
                <a:hlinkClick r:id="rId5" tooltip="Endoderm"/>
              </a:rPr>
              <a:t>endoderm</a:t>
            </a:r>
            <a:r>
              <a:rPr lang="en-GB" dirty="0"/>
              <a:t>), and significantly, a major contribution from the </a:t>
            </a:r>
            <a:r>
              <a:rPr lang="en-GB" u="sng" dirty="0">
                <a:hlinkClick r:id="rId6" tooltip="Neural Crest Development"/>
              </a:rPr>
              <a:t>neural crest</a:t>
            </a:r>
            <a:r>
              <a:rPr lang="en-GB" dirty="0"/>
              <a:t>. </a:t>
            </a:r>
            <a:endParaRPr lang="en-US" dirty="0"/>
          </a:p>
        </p:txBody>
      </p:sp>
    </p:spTree>
    <p:extLst>
      <p:ext uri="{BB962C8B-B14F-4D97-AF65-F5344CB8AC3E}">
        <p14:creationId xmlns:p14="http://schemas.microsoft.com/office/powerpoint/2010/main" val="23943329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algn="l"/>
            <a:r>
              <a:rPr lang="en-GB" b="1" dirty="0">
                <a:solidFill>
                  <a:srgbClr val="C00000"/>
                </a:solidFill>
              </a:rPr>
              <a:t>Arch Nerve:</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lstStyle/>
          <a:p>
            <a:pPr lvl="0"/>
            <a:r>
              <a:rPr lang="en-GB" b="1" dirty="0" smtClean="0"/>
              <a:t>Arch </a:t>
            </a:r>
            <a:r>
              <a:rPr lang="en-GB" b="1" dirty="0"/>
              <a:t>1 -</a:t>
            </a:r>
            <a:r>
              <a:rPr lang="en-GB" dirty="0"/>
              <a:t> CN V trigeminal, caudal 2/3 maxillary and mandibular, cranial 1/3 sensory nerve of head and neck, mastication motor</a:t>
            </a:r>
            <a:endParaRPr lang="en-US" dirty="0"/>
          </a:p>
          <a:p>
            <a:pPr lvl="0"/>
            <a:r>
              <a:rPr lang="en-GB" b="1" dirty="0"/>
              <a:t>Arch 2</a:t>
            </a:r>
            <a:r>
              <a:rPr lang="en-GB" dirty="0"/>
              <a:t> - CN VII facial</a:t>
            </a:r>
            <a:endParaRPr lang="en-US" dirty="0"/>
          </a:p>
          <a:p>
            <a:pPr lvl="0"/>
            <a:r>
              <a:rPr lang="en-GB" b="1" dirty="0"/>
              <a:t>Arch 3 </a:t>
            </a:r>
            <a:r>
              <a:rPr lang="en-GB" dirty="0"/>
              <a:t>- CN IX glossopharyngeal</a:t>
            </a:r>
            <a:endParaRPr lang="en-US" dirty="0"/>
          </a:p>
          <a:p>
            <a:pPr lvl="0"/>
            <a:r>
              <a:rPr lang="en-GB" b="1" dirty="0"/>
              <a:t>Arch 4&amp;6</a:t>
            </a:r>
            <a:r>
              <a:rPr lang="en-GB" dirty="0"/>
              <a:t> - CN X </a:t>
            </a:r>
            <a:r>
              <a:rPr lang="en-GB" dirty="0" err="1"/>
              <a:t>vagus</a:t>
            </a:r>
            <a:r>
              <a:rPr lang="en-GB" dirty="0"/>
              <a:t>, arch 4- superior laryngeal, arch 6- recurrent laryngeal</a:t>
            </a:r>
            <a:endParaRPr lang="en-US" dirty="0"/>
          </a:p>
          <a:p>
            <a:endParaRPr lang="en-US" dirty="0"/>
          </a:p>
        </p:txBody>
      </p:sp>
    </p:spTree>
    <p:extLst>
      <p:ext uri="{BB962C8B-B14F-4D97-AF65-F5344CB8AC3E}">
        <p14:creationId xmlns:p14="http://schemas.microsoft.com/office/powerpoint/2010/main" val="2999576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pPr algn="l"/>
            <a:r>
              <a:rPr lang="en-GB" b="1" dirty="0">
                <a:solidFill>
                  <a:srgbClr val="C00000"/>
                </a:solidFill>
              </a:rPr>
              <a:t>Arch Pouches</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lstStyle/>
          <a:p>
            <a:pPr lvl="0"/>
            <a:r>
              <a:rPr lang="en-GB" dirty="0" smtClean="0"/>
              <a:t>Arch </a:t>
            </a:r>
            <a:r>
              <a:rPr lang="en-GB" dirty="0"/>
              <a:t>1 - elongates to form </a:t>
            </a:r>
            <a:r>
              <a:rPr lang="en-GB" dirty="0" err="1"/>
              <a:t>tubotympanic</a:t>
            </a:r>
            <a:r>
              <a:rPr lang="en-GB" dirty="0"/>
              <a:t> recess, tympanic cavity, mastoid </a:t>
            </a:r>
            <a:r>
              <a:rPr lang="en-GB" dirty="0" err="1"/>
              <a:t>antrum</a:t>
            </a:r>
            <a:r>
              <a:rPr lang="en-GB" dirty="0"/>
              <a:t>, </a:t>
            </a:r>
            <a:r>
              <a:rPr lang="en-GB" dirty="0" err="1"/>
              <a:t>eustachian</a:t>
            </a:r>
            <a:r>
              <a:rPr lang="en-GB" dirty="0"/>
              <a:t> tube</a:t>
            </a:r>
            <a:endParaRPr lang="en-US" dirty="0"/>
          </a:p>
          <a:p>
            <a:pPr lvl="0"/>
            <a:r>
              <a:rPr lang="en-GB" dirty="0"/>
              <a:t>Arch 2 - forms </a:t>
            </a:r>
            <a:r>
              <a:rPr lang="en-GB" dirty="0" err="1"/>
              <a:t>tonsillar</a:t>
            </a:r>
            <a:r>
              <a:rPr lang="en-GB" dirty="0"/>
              <a:t> sinus, mostly </a:t>
            </a:r>
            <a:r>
              <a:rPr lang="en-GB" dirty="0" err="1"/>
              <a:t>oblierated</a:t>
            </a:r>
            <a:r>
              <a:rPr lang="en-GB" dirty="0"/>
              <a:t> by palatine tonsil</a:t>
            </a:r>
            <a:endParaRPr lang="en-US" dirty="0"/>
          </a:p>
          <a:p>
            <a:pPr lvl="0"/>
            <a:r>
              <a:rPr lang="en-GB" dirty="0"/>
              <a:t>Arch 3 - forms inferior parathyroid and thymus</a:t>
            </a:r>
            <a:endParaRPr lang="en-US" dirty="0"/>
          </a:p>
          <a:p>
            <a:pPr lvl="0"/>
            <a:r>
              <a:rPr lang="en-GB" dirty="0"/>
              <a:t>Arch 4 - forms superior parathyroid, </a:t>
            </a:r>
            <a:r>
              <a:rPr lang="en-GB" dirty="0" err="1"/>
              <a:t>parafollicular</a:t>
            </a:r>
            <a:r>
              <a:rPr lang="en-GB" dirty="0"/>
              <a:t> cells of Thyroid</a:t>
            </a:r>
            <a:endParaRPr lang="en-US" dirty="0"/>
          </a:p>
          <a:p>
            <a:endParaRPr lang="en-US" dirty="0"/>
          </a:p>
        </p:txBody>
      </p:sp>
    </p:spTree>
    <p:extLst>
      <p:ext uri="{BB962C8B-B14F-4D97-AF65-F5344CB8AC3E}">
        <p14:creationId xmlns:p14="http://schemas.microsoft.com/office/powerpoint/2010/main" val="35125809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algn="l"/>
            <a:r>
              <a:rPr lang="en-GB" b="1" dirty="0">
                <a:solidFill>
                  <a:srgbClr val="C00000"/>
                </a:solidFill>
              </a:rPr>
              <a:t>Thyroid Gland</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normAutofit lnSpcReduction="10000"/>
          </a:bodyPr>
          <a:lstStyle/>
          <a:p>
            <a:pPr lvl="0"/>
            <a:r>
              <a:rPr lang="en-GB" dirty="0" smtClean="0"/>
              <a:t>not </a:t>
            </a:r>
            <a:r>
              <a:rPr lang="en-GB" dirty="0"/>
              <a:t>a pouch structure</a:t>
            </a:r>
            <a:endParaRPr lang="en-US" dirty="0"/>
          </a:p>
          <a:p>
            <a:pPr lvl="0"/>
            <a:r>
              <a:rPr lang="en-GB" dirty="0"/>
              <a:t>first endocrine organ to develop </a:t>
            </a:r>
            <a:r>
              <a:rPr lang="en-GB" dirty="0" smtClean="0"/>
              <a:t>at day 24from </a:t>
            </a:r>
            <a:r>
              <a:rPr lang="en-GB" dirty="0"/>
              <a:t>floor of pharynx</a:t>
            </a:r>
            <a:endParaRPr lang="en-US" dirty="0"/>
          </a:p>
          <a:p>
            <a:pPr lvl="0"/>
            <a:r>
              <a:rPr lang="en-US" dirty="0"/>
              <a:t>The thyroid gland forms by invagination of the most anterior endoderm (</a:t>
            </a:r>
            <a:r>
              <a:rPr lang="en-US" b="1" u="sng" dirty="0" err="1"/>
              <a:t>thyroglossal</a:t>
            </a:r>
            <a:r>
              <a:rPr lang="en-US" b="1" u="sng" dirty="0"/>
              <a:t> duct)</a:t>
            </a:r>
            <a:r>
              <a:rPr lang="en-US" dirty="0"/>
              <a:t>. </a:t>
            </a:r>
            <a:r>
              <a:rPr lang="en-GB" dirty="0"/>
              <a:t>descends </a:t>
            </a:r>
            <a:r>
              <a:rPr lang="en-GB" dirty="0" err="1"/>
              <a:t>thyroglossal</a:t>
            </a:r>
            <a:r>
              <a:rPr lang="en-GB" dirty="0"/>
              <a:t> duct </a:t>
            </a:r>
            <a:r>
              <a:rPr lang="en-GB" dirty="0" smtClean="0"/>
              <a:t>upper </a:t>
            </a:r>
            <a:r>
              <a:rPr lang="en-GB" dirty="0"/>
              <a:t>end at foramen cecum</a:t>
            </a:r>
            <a:r>
              <a:rPr lang="en-GB" dirty="0" smtClean="0"/>
              <a:t>.</a:t>
            </a:r>
          </a:p>
          <a:p>
            <a:pPr lvl="0"/>
            <a:r>
              <a:rPr lang="en-GB" dirty="0" smtClean="0"/>
              <a:t> </a:t>
            </a:r>
            <a:r>
              <a:rPr lang="en-US" dirty="0"/>
              <a:t>A residual pit (</a:t>
            </a:r>
            <a:r>
              <a:rPr lang="en-US" b="1" u="sng" dirty="0"/>
              <a:t>the foramen cecum</a:t>
            </a:r>
            <a:r>
              <a:rPr lang="en-US" dirty="0"/>
              <a:t>) left in the epithelium at the site of invagination marks the junction between the anterior two thirds and posterior one third of the tongue, which are, respectively, covered by epithelia of ectodermal and endodermal origin. </a:t>
            </a:r>
          </a:p>
          <a:p>
            <a:endParaRPr lang="en-US" dirty="0"/>
          </a:p>
        </p:txBody>
      </p:sp>
    </p:spTree>
    <p:extLst>
      <p:ext uri="{BB962C8B-B14F-4D97-AF65-F5344CB8AC3E}">
        <p14:creationId xmlns:p14="http://schemas.microsoft.com/office/powerpoint/2010/main" val="37619157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43000"/>
          </a:xfrm>
        </p:spPr>
        <p:txBody>
          <a:bodyPr>
            <a:normAutofit/>
          </a:bodyPr>
          <a:lstStyle/>
          <a:p>
            <a:pPr algn="l"/>
            <a:r>
              <a:rPr lang="en-GB" b="1" dirty="0">
                <a:solidFill>
                  <a:srgbClr val="C00000"/>
                </a:solidFill>
              </a:rPr>
              <a:t>Anterior Pituitary:</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lstStyle/>
          <a:p>
            <a:r>
              <a:rPr lang="en-US" dirty="0" smtClean="0"/>
              <a:t>The </a:t>
            </a:r>
            <a:r>
              <a:rPr lang="en-US" dirty="0"/>
              <a:t>pituitary gland develops as a result of inductive interactions between the ventral forebrain and oral ectoderm and is derived in part from both tissues.  Following initial neural crest cell migration, these cells invade the area of the developing pituitary gland and are continuous with cells that will later form the maxillary prominence. </a:t>
            </a:r>
            <a:endParaRPr lang="en-US" dirty="0" smtClean="0"/>
          </a:p>
          <a:p>
            <a:r>
              <a:rPr lang="en-US" dirty="0" smtClean="0"/>
              <a:t>Eventually</a:t>
            </a:r>
            <a:r>
              <a:rPr lang="en-US" dirty="0"/>
              <a:t>, neural crest cells form the connective tissue components of the gland. </a:t>
            </a:r>
          </a:p>
          <a:p>
            <a:endParaRPr lang="en-US" dirty="0"/>
          </a:p>
        </p:txBody>
      </p:sp>
    </p:spTree>
    <p:extLst>
      <p:ext uri="{BB962C8B-B14F-4D97-AF65-F5344CB8AC3E}">
        <p14:creationId xmlns:p14="http://schemas.microsoft.com/office/powerpoint/2010/main" val="31163612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algn="l"/>
            <a:r>
              <a:rPr lang="en-GB" b="1" dirty="0">
                <a:solidFill>
                  <a:srgbClr val="C00000"/>
                </a:solidFill>
              </a:rPr>
              <a:t>Sensory placodes (week 5)</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lstStyle/>
          <a:p>
            <a:pPr lvl="0"/>
            <a:r>
              <a:rPr lang="en-GB" dirty="0" smtClean="0"/>
              <a:t>During </a:t>
            </a:r>
            <a:r>
              <a:rPr lang="en-GB" dirty="0"/>
              <a:t>week 4 a series of thickened surface ectodermal patches form in pairs </a:t>
            </a:r>
            <a:r>
              <a:rPr lang="en-GB" dirty="0" err="1"/>
              <a:t>rostro</a:t>
            </a:r>
            <a:r>
              <a:rPr lang="en-GB" dirty="0"/>
              <a:t>-caudally in the head region.</a:t>
            </a:r>
            <a:endParaRPr lang="en-US" dirty="0"/>
          </a:p>
          <a:p>
            <a:pPr lvl="0"/>
            <a:r>
              <a:rPr lang="en-GB" dirty="0"/>
              <a:t>These sensory placodes will later contribute key components of each of our special senses (vision, hearing and smell). </a:t>
            </a:r>
            <a:endParaRPr lang="en-GB" dirty="0" smtClean="0"/>
          </a:p>
          <a:p>
            <a:pPr lvl="0"/>
            <a:r>
              <a:rPr lang="en-GB" dirty="0" smtClean="0"/>
              <a:t>Note </a:t>
            </a:r>
            <a:r>
              <a:rPr lang="en-GB" dirty="0"/>
              <a:t>that their initial position on the developing head is significantly different to their final position in the future sensory system</a:t>
            </a:r>
            <a:endParaRPr lang="en-US" dirty="0"/>
          </a:p>
          <a:p>
            <a:endParaRPr lang="en-US" dirty="0"/>
          </a:p>
        </p:txBody>
      </p:sp>
    </p:spTree>
    <p:extLst>
      <p:ext uri="{BB962C8B-B14F-4D97-AF65-F5344CB8AC3E}">
        <p14:creationId xmlns:p14="http://schemas.microsoft.com/office/powerpoint/2010/main" val="22294115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GB" b="1" dirty="0"/>
              <a:t>1-Otic placodes:</a:t>
            </a:r>
            <a:endParaRPr lang="en-US" dirty="0"/>
          </a:p>
          <a:p>
            <a:r>
              <a:rPr lang="en-GB" dirty="0"/>
              <a:t>In the stage 13/14 embryo ; the </a:t>
            </a:r>
            <a:r>
              <a:rPr lang="en-GB" dirty="0" err="1"/>
              <a:t>otic</a:t>
            </a:r>
            <a:r>
              <a:rPr lang="en-GB" dirty="0"/>
              <a:t> </a:t>
            </a:r>
            <a:r>
              <a:rPr lang="en-GB" dirty="0" err="1"/>
              <a:t>placode</a:t>
            </a:r>
            <a:r>
              <a:rPr lang="en-GB" dirty="0"/>
              <a:t> has sunk from the surface ectoderm to form a hollow epithelial ball, the </a:t>
            </a:r>
            <a:r>
              <a:rPr lang="en-GB" dirty="0" err="1"/>
              <a:t>otocyst</a:t>
            </a:r>
            <a:r>
              <a:rPr lang="en-GB" dirty="0"/>
              <a:t>, which now lies beneath the surface surrounded by mesenchyme (mesoderm). </a:t>
            </a:r>
            <a:endParaRPr lang="en-GB" dirty="0" smtClean="0"/>
          </a:p>
          <a:p>
            <a:r>
              <a:rPr lang="en-GB" dirty="0" smtClean="0"/>
              <a:t>The </a:t>
            </a:r>
            <a:r>
              <a:rPr lang="en-GB" dirty="0"/>
              <a:t>epithelia of this ball varies in thickness and has begun to distort, it will eventually form the inner ear membranous labyrinth.</a:t>
            </a:r>
            <a:endParaRPr lang="en-US" dirty="0"/>
          </a:p>
          <a:p>
            <a:endParaRPr lang="en-US" dirty="0"/>
          </a:p>
        </p:txBody>
      </p:sp>
    </p:spTree>
    <p:extLst>
      <p:ext uri="{BB962C8B-B14F-4D97-AF65-F5344CB8AC3E}">
        <p14:creationId xmlns:p14="http://schemas.microsoft.com/office/powerpoint/2010/main" val="24658065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GB" b="1" dirty="0"/>
              <a:t>2-Lens </a:t>
            </a:r>
            <a:r>
              <a:rPr lang="en-GB" b="1" dirty="0" err="1"/>
              <a:t>placode</a:t>
            </a:r>
            <a:endParaRPr lang="en-US" dirty="0"/>
          </a:p>
          <a:p>
            <a:r>
              <a:rPr lang="en-GB" dirty="0"/>
              <a:t>lies on the surface, adjacent to the </a:t>
            </a:r>
            <a:r>
              <a:rPr lang="en-GB" dirty="0" err="1"/>
              <a:t>outpocketing</a:t>
            </a:r>
            <a:r>
              <a:rPr lang="en-GB" dirty="0"/>
              <a:t> of the nervous system (which will for the retina) and will form the lens.</a:t>
            </a:r>
            <a:endParaRPr lang="en-US" dirty="0"/>
          </a:p>
          <a:p>
            <a:r>
              <a:rPr lang="en-GB" b="1" dirty="0"/>
              <a:t>3-Nasal </a:t>
            </a:r>
            <a:r>
              <a:rPr lang="en-GB" b="1" dirty="0" err="1"/>
              <a:t>placode</a:t>
            </a:r>
            <a:endParaRPr lang="en-US" dirty="0"/>
          </a:p>
          <a:p>
            <a:r>
              <a:rPr lang="en-GB" dirty="0"/>
              <a:t>Has 2 components (medial and lateral) and will form the nose olfactory epithelium.</a:t>
            </a:r>
            <a:endParaRPr lang="en-US" dirty="0"/>
          </a:p>
          <a:p>
            <a:endParaRPr lang="en-US" dirty="0"/>
          </a:p>
        </p:txBody>
      </p:sp>
    </p:spTree>
    <p:extLst>
      <p:ext uri="{BB962C8B-B14F-4D97-AF65-F5344CB8AC3E}">
        <p14:creationId xmlns:p14="http://schemas.microsoft.com/office/powerpoint/2010/main" val="29390990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r>
              <a:rPr lang="en-GB" b="1" dirty="0"/>
              <a:t>Head Growth</a:t>
            </a:r>
            <a:r>
              <a:rPr lang="en-US" dirty="0"/>
              <a:t/>
            </a:r>
            <a:br>
              <a:rPr lang="en-US" dirty="0"/>
            </a:br>
            <a:endParaRPr lang="en-US" dirty="0"/>
          </a:p>
        </p:txBody>
      </p:sp>
      <p:sp>
        <p:nvSpPr>
          <p:cNvPr id="3" name="Content Placeholder 2"/>
          <p:cNvSpPr>
            <a:spLocks noGrp="1"/>
          </p:cNvSpPr>
          <p:nvPr>
            <p:ph sz="quarter" idx="1"/>
          </p:nvPr>
        </p:nvSpPr>
        <p:spPr/>
        <p:txBody>
          <a:bodyPr/>
          <a:lstStyle/>
          <a:p>
            <a:r>
              <a:rPr lang="en-GB" dirty="0" smtClean="0"/>
              <a:t>Continues </a:t>
            </a:r>
            <a:r>
              <a:rPr lang="en-GB" dirty="0" err="1"/>
              <a:t>postnatally</a:t>
            </a:r>
            <a:r>
              <a:rPr lang="en-GB" dirty="0"/>
              <a:t> - </a:t>
            </a:r>
            <a:r>
              <a:rPr lang="en-GB" dirty="0" err="1"/>
              <a:t>fontanelle</a:t>
            </a:r>
            <a:r>
              <a:rPr lang="en-GB" dirty="0"/>
              <a:t> allow head distortion on birth and early growth</a:t>
            </a:r>
            <a:endParaRPr lang="en-US" dirty="0"/>
          </a:p>
          <a:p>
            <a:r>
              <a:rPr lang="en-GB" dirty="0"/>
              <a:t>Bone plates remain </a:t>
            </a:r>
            <a:r>
              <a:rPr lang="en-GB" dirty="0" err="1"/>
              <a:t>unfused</a:t>
            </a:r>
            <a:r>
              <a:rPr lang="en-GB" dirty="0"/>
              <a:t> to allow growth, puberty growth of face</a:t>
            </a:r>
            <a:endParaRPr lang="en-US" dirty="0"/>
          </a:p>
          <a:p>
            <a:endParaRPr lang="en-US" dirty="0"/>
          </a:p>
        </p:txBody>
      </p:sp>
    </p:spTree>
    <p:extLst>
      <p:ext uri="{BB962C8B-B14F-4D97-AF65-F5344CB8AC3E}">
        <p14:creationId xmlns:p14="http://schemas.microsoft.com/office/powerpoint/2010/main" val="23758271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algn="l"/>
            <a:r>
              <a:rPr lang="en-GB" dirty="0">
                <a:solidFill>
                  <a:srgbClr val="C00000"/>
                </a:solidFill>
              </a:rPr>
              <a:t>Skull :</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lstStyle/>
          <a:p>
            <a:r>
              <a:rPr lang="en-GB" b="1" dirty="0" smtClean="0"/>
              <a:t>1-Chondrocranium</a:t>
            </a:r>
            <a:r>
              <a:rPr lang="en-GB" dirty="0" smtClean="0"/>
              <a:t> </a:t>
            </a:r>
            <a:r>
              <a:rPr lang="en-GB" dirty="0"/>
              <a:t>- </a:t>
            </a:r>
            <a:r>
              <a:rPr lang="en-US" dirty="0" err="1"/>
              <a:t>chondrocranium</a:t>
            </a:r>
            <a:r>
              <a:rPr lang="en-US" dirty="0"/>
              <a:t> forms base of skull; </a:t>
            </a:r>
            <a:r>
              <a:rPr lang="en-GB" dirty="0"/>
              <a:t>derived from paraxial mesoderm </a:t>
            </a:r>
            <a:r>
              <a:rPr lang="en-US" dirty="0"/>
              <a:t>in lower vertebrates encases brain</a:t>
            </a:r>
          </a:p>
          <a:p>
            <a:r>
              <a:rPr lang="en-US" b="1" dirty="0"/>
              <a:t>2-</a:t>
            </a:r>
            <a:r>
              <a:rPr lang="en-GB" b="1" dirty="0"/>
              <a:t>cranial end of vertebral column</a:t>
            </a:r>
            <a:endParaRPr lang="en-US" dirty="0"/>
          </a:p>
          <a:p>
            <a:pPr lvl="0"/>
            <a:r>
              <a:rPr lang="en-GB" dirty="0"/>
              <a:t>modified vertebral elements</a:t>
            </a:r>
            <a:endParaRPr lang="en-US" dirty="0"/>
          </a:p>
          <a:p>
            <a:pPr lvl="0"/>
            <a:r>
              <a:rPr lang="en-GB" dirty="0"/>
              <a:t>occipital and cervical </a:t>
            </a:r>
            <a:r>
              <a:rPr lang="en-GB" dirty="0" err="1"/>
              <a:t>sclerotome</a:t>
            </a:r>
            <a:endParaRPr lang="en-US" dirty="0"/>
          </a:p>
          <a:p>
            <a:pPr lvl="0"/>
            <a:r>
              <a:rPr lang="en-GB" dirty="0"/>
              <a:t>bone preformed in cartilage (</a:t>
            </a:r>
            <a:r>
              <a:rPr lang="en-GB" dirty="0" err="1"/>
              <a:t>endochondrial</a:t>
            </a:r>
            <a:r>
              <a:rPr lang="en-GB" dirty="0"/>
              <a:t> ossification)</a:t>
            </a:r>
            <a:endParaRPr lang="en-US" dirty="0"/>
          </a:p>
          <a:p>
            <a:endParaRPr lang="en-US" dirty="0"/>
          </a:p>
        </p:txBody>
      </p:sp>
    </p:spTree>
    <p:extLst>
      <p:ext uri="{BB962C8B-B14F-4D97-AF65-F5344CB8AC3E}">
        <p14:creationId xmlns:p14="http://schemas.microsoft.com/office/powerpoint/2010/main" val="30941504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r>
              <a:rPr lang="en-GB" b="1" dirty="0"/>
              <a:t>3-Cranial Vault and Facial Skeleton</a:t>
            </a:r>
            <a:r>
              <a:rPr lang="en-GB" dirty="0"/>
              <a:t> - formed from neural crest</a:t>
            </a:r>
            <a:endParaRPr lang="en-US" dirty="0"/>
          </a:p>
          <a:p>
            <a:pPr lvl="0"/>
            <a:r>
              <a:rPr lang="en-GB" dirty="0"/>
              <a:t>muscle is paraxial mesoderm</a:t>
            </a:r>
            <a:endParaRPr lang="en-US" dirty="0"/>
          </a:p>
          <a:p>
            <a:pPr lvl="0"/>
            <a:r>
              <a:rPr lang="en-GB" dirty="0"/>
              <a:t>somitomeres and occipital somites</a:t>
            </a:r>
            <a:endParaRPr lang="en-US" dirty="0"/>
          </a:p>
          <a:p>
            <a:r>
              <a:rPr lang="en-GB" b="1" dirty="0"/>
              <a:t>4-Calveria</a:t>
            </a:r>
            <a:r>
              <a:rPr lang="en-GB" dirty="0"/>
              <a:t> - bone has no cartilage (direct ossification of mesenchyme)</a:t>
            </a:r>
            <a:endParaRPr lang="en-US" dirty="0"/>
          </a:p>
          <a:p>
            <a:pPr lvl="0"/>
            <a:r>
              <a:rPr lang="en-GB" dirty="0"/>
              <a:t>Bones do not fuse, fibrous sutures </a:t>
            </a:r>
            <a:endParaRPr lang="en-US" dirty="0"/>
          </a:p>
          <a:p>
            <a:pPr lvl="0"/>
            <a:r>
              <a:rPr lang="en-GB" dirty="0"/>
              <a:t>1. allow distortion to pass through birth canal</a:t>
            </a:r>
            <a:endParaRPr lang="en-US" dirty="0"/>
          </a:p>
          <a:p>
            <a:pPr lvl="0"/>
            <a:r>
              <a:rPr lang="en-GB" dirty="0"/>
              <a:t> 2. allow growth of the brain</a:t>
            </a:r>
            <a:endParaRPr lang="en-US" dirty="0"/>
          </a:p>
          <a:p>
            <a:pPr lvl="0"/>
            <a:r>
              <a:rPr lang="en-GB" dirty="0"/>
              <a:t>6 </a:t>
            </a:r>
            <a:r>
              <a:rPr lang="en-GB" dirty="0" err="1"/>
              <a:t>fontanelles</a:t>
            </a:r>
            <a:r>
              <a:rPr lang="en-GB" dirty="0"/>
              <a:t>, posterior closes at 3 months, anterior closes at 18 months</a:t>
            </a:r>
            <a:endParaRPr lang="en-US" dirty="0"/>
          </a:p>
          <a:p>
            <a:endParaRPr lang="en-US" dirty="0"/>
          </a:p>
        </p:txBody>
      </p:sp>
    </p:spTree>
    <p:extLst>
      <p:ext uri="{BB962C8B-B14F-4D97-AF65-F5344CB8AC3E}">
        <p14:creationId xmlns:p14="http://schemas.microsoft.com/office/powerpoint/2010/main" val="2785742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87848" y="1527175"/>
            <a:ext cx="8131791" cy="4572000"/>
          </a:xfrm>
        </p:spPr>
      </p:pic>
    </p:spTree>
    <p:extLst>
      <p:ext uri="{BB962C8B-B14F-4D97-AF65-F5344CB8AC3E}">
        <p14:creationId xmlns:p14="http://schemas.microsoft.com/office/powerpoint/2010/main" val="26176403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GB" b="1" dirty="0"/>
              <a:t>Ear development:</a:t>
            </a:r>
            <a:endParaRPr lang="en-US" dirty="0"/>
          </a:p>
          <a:p>
            <a:r>
              <a:rPr lang="en-GB" b="1" dirty="0"/>
              <a:t>Ear Auricles</a:t>
            </a:r>
            <a:r>
              <a:rPr lang="en-GB" dirty="0"/>
              <a:t>: form from 6 hillocks (week 5), 3 on each of arch 1 and 2. </a:t>
            </a:r>
            <a:r>
              <a:rPr lang="en-US" dirty="0"/>
              <a:t>Lateral extension from the inner groove between the </a:t>
            </a:r>
            <a:r>
              <a:rPr lang="en-US" b="1" u="sng" dirty="0"/>
              <a:t>first and second</a:t>
            </a:r>
            <a:r>
              <a:rPr lang="en-US" dirty="0"/>
              <a:t> arch gives rise to </a:t>
            </a:r>
            <a:r>
              <a:rPr lang="en-US" b="1" u="sng" dirty="0"/>
              <a:t>the </a:t>
            </a:r>
            <a:r>
              <a:rPr lang="en-US" b="1" u="sng" dirty="0" err="1"/>
              <a:t>eustachian</a:t>
            </a:r>
            <a:r>
              <a:rPr lang="en-US" b="1" u="sng" dirty="0"/>
              <a:t> tube</a:t>
            </a:r>
            <a:r>
              <a:rPr lang="en-US" dirty="0"/>
              <a:t>, which connects the pharynx with the ear. The </a:t>
            </a:r>
            <a:r>
              <a:rPr lang="en-US" b="1" u="sng" dirty="0"/>
              <a:t>external ear, or pinna</a:t>
            </a:r>
            <a:r>
              <a:rPr lang="en-US" dirty="0"/>
              <a:t>, is formed at least partially from tissues of the </a:t>
            </a:r>
            <a:r>
              <a:rPr lang="en-US" b="1" u="sng" dirty="0"/>
              <a:t>first and second arches .</a:t>
            </a:r>
            <a:endParaRPr lang="en-US" dirty="0"/>
          </a:p>
          <a:p>
            <a:r>
              <a:rPr lang="en-US" dirty="0"/>
              <a:t> </a:t>
            </a:r>
          </a:p>
          <a:p>
            <a:endParaRPr lang="en-US" dirty="0"/>
          </a:p>
        </p:txBody>
      </p:sp>
    </p:spTree>
    <p:extLst>
      <p:ext uri="{BB962C8B-B14F-4D97-AF65-F5344CB8AC3E}">
        <p14:creationId xmlns:p14="http://schemas.microsoft.com/office/powerpoint/2010/main" val="190341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GB" dirty="0"/>
              <a:t>Neural crest contributes jaw skeletal elements, connective tissues and tendons. </a:t>
            </a:r>
            <a:endParaRPr lang="en-GB" dirty="0" smtClean="0"/>
          </a:p>
          <a:p>
            <a:r>
              <a:rPr lang="en-GB" dirty="0" smtClean="0"/>
              <a:t>The </a:t>
            </a:r>
            <a:r>
              <a:rPr lang="en-GB" dirty="0"/>
              <a:t>associated muscles derive mainly from cranial mesoderm</a:t>
            </a:r>
            <a:r>
              <a:rPr lang="en-GB" dirty="0" smtClean="0"/>
              <a:t>.</a:t>
            </a:r>
          </a:p>
          <a:p>
            <a:r>
              <a:rPr lang="en-GB" dirty="0" smtClean="0"/>
              <a:t> </a:t>
            </a:r>
            <a:r>
              <a:rPr lang="en-GB" dirty="0"/>
              <a:t>These components though will form different structures dependent upon which arch they are within. </a:t>
            </a:r>
            <a:endParaRPr lang="en-GB" dirty="0" smtClean="0"/>
          </a:p>
          <a:p>
            <a:r>
              <a:rPr lang="en-GB" dirty="0" smtClean="0"/>
              <a:t>The </a:t>
            </a:r>
            <a:r>
              <a:rPr lang="en-GB" dirty="0"/>
              <a:t>cavity within the pharyngeal arches forms the </a:t>
            </a:r>
            <a:r>
              <a:rPr lang="en-GB" u="sng" dirty="0">
                <a:hlinkClick r:id="rId2" tooltip="P"/>
              </a:rPr>
              <a:t>pharynx</a:t>
            </a:r>
            <a:r>
              <a:rPr lang="en-GB" dirty="0"/>
              <a:t>.  </a:t>
            </a:r>
            <a:endParaRPr lang="en-US" dirty="0"/>
          </a:p>
          <a:p>
            <a:endParaRPr lang="en-US" dirty="0"/>
          </a:p>
        </p:txBody>
      </p:sp>
    </p:spTree>
    <p:extLst>
      <p:ext uri="{BB962C8B-B14F-4D97-AF65-F5344CB8AC3E}">
        <p14:creationId xmlns:p14="http://schemas.microsoft.com/office/powerpoint/2010/main" val="976766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04800" y="1066800"/>
            <a:ext cx="8458200" cy="5486400"/>
          </a:xfrm>
        </p:spPr>
      </p:pic>
    </p:spTree>
    <p:extLst>
      <p:ext uri="{BB962C8B-B14F-4D97-AF65-F5344CB8AC3E}">
        <p14:creationId xmlns:p14="http://schemas.microsoft.com/office/powerpoint/2010/main" val="3774528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solidFill>
                  <a:srgbClr val="FF0000"/>
                </a:solidFill>
              </a:rPr>
              <a:t>The </a:t>
            </a:r>
            <a:r>
              <a:rPr lang="en-GB" b="1" dirty="0">
                <a:solidFill>
                  <a:srgbClr val="FF0000"/>
                </a:solidFill>
              </a:rPr>
              <a:t>Pharynx:</a:t>
            </a:r>
            <a:r>
              <a:rPr lang="en-GB" dirty="0">
                <a:solidFill>
                  <a:srgbClr val="FF0000"/>
                </a:solidFill>
              </a:rPr>
              <a:t> -</a:t>
            </a:r>
            <a:endParaRPr lang="en-US" dirty="0">
              <a:solidFill>
                <a:srgbClr val="FF0000"/>
              </a:solidFill>
            </a:endParaRPr>
          </a:p>
        </p:txBody>
      </p:sp>
      <p:sp>
        <p:nvSpPr>
          <p:cNvPr id="3" name="Content Placeholder 2"/>
          <p:cNvSpPr>
            <a:spLocks noGrp="1"/>
          </p:cNvSpPr>
          <p:nvPr>
            <p:ph sz="quarter" idx="1"/>
          </p:nvPr>
        </p:nvSpPr>
        <p:spPr/>
        <p:txBody>
          <a:bodyPr/>
          <a:lstStyle/>
          <a:p>
            <a:r>
              <a:rPr lang="en-GB" dirty="0" smtClean="0"/>
              <a:t>begins </a:t>
            </a:r>
            <a:r>
              <a:rPr lang="en-GB" dirty="0"/>
              <a:t>at the </a:t>
            </a:r>
            <a:r>
              <a:rPr lang="en-GB" dirty="0" err="1"/>
              <a:t>buccopharyngeal</a:t>
            </a:r>
            <a:r>
              <a:rPr lang="en-GB" dirty="0"/>
              <a:t> membrane (oral membrane), apposition of ectoderm with endoderm (no mesoderm between)</a:t>
            </a:r>
            <a:br>
              <a:rPr lang="en-GB" dirty="0"/>
            </a:br>
            <a:r>
              <a:rPr lang="en-GB" dirty="0"/>
              <a:t>The pharynx contributes to 2 endocrine organs, in the roof the</a:t>
            </a:r>
            <a:r>
              <a:rPr lang="en-GB" dirty="0">
                <a:solidFill>
                  <a:schemeClr val="accent1"/>
                </a:solidFill>
              </a:rPr>
              <a:t> </a:t>
            </a:r>
            <a:r>
              <a:rPr lang="en-GB" u="sng" dirty="0">
                <a:solidFill>
                  <a:schemeClr val="accent1"/>
                </a:solidFill>
                <a:hlinkClick r:id="rId2" tooltip="Endocrine - Pituitary Development"/>
              </a:rPr>
              <a:t>pituitary</a:t>
            </a:r>
            <a:r>
              <a:rPr lang="en-GB" dirty="0">
                <a:solidFill>
                  <a:schemeClr val="accent1"/>
                </a:solidFill>
              </a:rPr>
              <a:t> </a:t>
            </a:r>
            <a:r>
              <a:rPr lang="en-GB" dirty="0"/>
              <a:t>(</a:t>
            </a:r>
            <a:r>
              <a:rPr lang="en-GB" dirty="0" err="1"/>
              <a:t>hypophysis</a:t>
            </a:r>
            <a:r>
              <a:rPr lang="en-GB" dirty="0"/>
              <a:t>) and the floor the </a:t>
            </a:r>
            <a:r>
              <a:rPr lang="en-GB" u="sng" dirty="0">
                <a:hlinkClick r:id="rId3" tooltip="Endocrine - Thyroid Development"/>
              </a:rPr>
              <a:t>thyroid</a:t>
            </a:r>
            <a:r>
              <a:rPr lang="en-GB" dirty="0" smtClean="0"/>
              <a:t>.</a:t>
            </a:r>
          </a:p>
          <a:p>
            <a:r>
              <a:rPr lang="en-GB" dirty="0" smtClean="0"/>
              <a:t> </a:t>
            </a:r>
            <a:r>
              <a:rPr lang="en-GB" dirty="0"/>
              <a:t>The thyroid gland, being one of the first endocrine organs to be formed, has an important role in embryonic development. The pharynx floor of all arches also contribute to the formation of the tongue.</a:t>
            </a:r>
            <a:endParaRPr lang="en-US" dirty="0"/>
          </a:p>
          <a:p>
            <a:endParaRPr lang="en-US" dirty="0"/>
          </a:p>
        </p:txBody>
      </p:sp>
    </p:spTree>
    <p:extLst>
      <p:ext uri="{BB962C8B-B14F-4D97-AF65-F5344CB8AC3E}">
        <p14:creationId xmlns:p14="http://schemas.microsoft.com/office/powerpoint/2010/main" val="1377111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57200" y="457200"/>
            <a:ext cx="7848600" cy="5641975"/>
          </a:xfrm>
        </p:spPr>
      </p:pic>
    </p:spTree>
    <p:extLst>
      <p:ext uri="{BB962C8B-B14F-4D97-AF65-F5344CB8AC3E}">
        <p14:creationId xmlns:p14="http://schemas.microsoft.com/office/powerpoint/2010/main" val="4053642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371600"/>
          </a:xfrm>
        </p:spPr>
        <p:txBody>
          <a:bodyPr>
            <a:normAutofit fontScale="90000"/>
          </a:bodyPr>
          <a:lstStyle/>
          <a:p>
            <a:r>
              <a:rPr lang="en-GB" b="1" dirty="0">
                <a:solidFill>
                  <a:srgbClr val="FF0000"/>
                </a:solidFill>
              </a:rPr>
              <a:t>Pharyngeal (branchial) (</a:t>
            </a:r>
            <a:r>
              <a:rPr lang="en-US" b="1" dirty="0">
                <a:solidFill>
                  <a:srgbClr val="FF0000"/>
                </a:solidFill>
              </a:rPr>
              <a:t> visceral) </a:t>
            </a:r>
            <a:r>
              <a:rPr lang="en-GB" b="1" dirty="0">
                <a:solidFill>
                  <a:srgbClr val="FF0000"/>
                </a:solidFill>
              </a:rPr>
              <a:t>Arch Components:</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sz="quarter" idx="1"/>
          </p:nvPr>
        </p:nvSpPr>
        <p:spPr/>
        <p:txBody>
          <a:bodyPr>
            <a:normAutofit/>
          </a:bodyPr>
          <a:lstStyle/>
          <a:p>
            <a:r>
              <a:rPr lang="en-GB" dirty="0" smtClean="0"/>
              <a:t>Human </a:t>
            </a:r>
            <a:r>
              <a:rPr lang="en-GB" dirty="0"/>
              <a:t>embryo pharyngeal arches Contribute to the formation of head and neck and in the human appear at the 4th week. </a:t>
            </a:r>
            <a:endParaRPr lang="en-US" dirty="0"/>
          </a:p>
          <a:p>
            <a:r>
              <a:rPr lang="en-GB" dirty="0"/>
              <a:t>Major features to identify for each </a:t>
            </a:r>
            <a:r>
              <a:rPr lang="en-GB" b="1" dirty="0"/>
              <a:t>arch</a:t>
            </a:r>
            <a:r>
              <a:rPr lang="ar-SA" dirty="0"/>
              <a:t>:</a:t>
            </a:r>
            <a:endParaRPr lang="en-US" dirty="0"/>
          </a:p>
          <a:p>
            <a:r>
              <a:rPr lang="en-GB" dirty="0"/>
              <a:t>1-</a:t>
            </a:r>
            <a:r>
              <a:rPr lang="en-GB" b="1" dirty="0"/>
              <a:t>Pouch:</a:t>
            </a:r>
            <a:r>
              <a:rPr lang="en-GB" dirty="0"/>
              <a:t> internally separates each arch ,pockets from the pharynx</a:t>
            </a:r>
            <a:endParaRPr lang="en-US" dirty="0"/>
          </a:p>
          <a:p>
            <a:r>
              <a:rPr lang="en-GB" dirty="0"/>
              <a:t>2- </a:t>
            </a:r>
            <a:r>
              <a:rPr lang="en-GB" b="1" dirty="0" smtClean="0"/>
              <a:t>Groove(cleft): </a:t>
            </a:r>
            <a:r>
              <a:rPr lang="en-GB" dirty="0"/>
              <a:t>externally separates each arch also called a cleft only first pair persist as external auditory meatus</a:t>
            </a:r>
            <a:endParaRPr lang="en-US" dirty="0"/>
          </a:p>
          <a:p>
            <a:endParaRPr lang="en-US" dirty="0"/>
          </a:p>
          <a:p>
            <a:endParaRPr lang="en-US" dirty="0"/>
          </a:p>
        </p:txBody>
      </p:sp>
    </p:spTree>
    <p:extLst>
      <p:ext uri="{BB962C8B-B14F-4D97-AF65-F5344CB8AC3E}">
        <p14:creationId xmlns:p14="http://schemas.microsoft.com/office/powerpoint/2010/main" val="725825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219200"/>
            <a:ext cx="8503920" cy="4879848"/>
          </a:xfrm>
        </p:spPr>
        <p:txBody>
          <a:bodyPr/>
          <a:lstStyle/>
          <a:p>
            <a:pPr marL="594360" lvl="2" indent="0">
              <a:buNone/>
            </a:pPr>
            <a:endParaRPr lang="en-GB" sz="2400" b="1" dirty="0" smtClean="0"/>
          </a:p>
          <a:p>
            <a:pPr marL="594360" lvl="2" indent="0">
              <a:buNone/>
            </a:pPr>
            <a:r>
              <a:rPr lang="en-GB" sz="3200" b="1" dirty="0" smtClean="0"/>
              <a:t>3-</a:t>
            </a:r>
            <a:r>
              <a:rPr lang="en-US" sz="3200" b="1" dirty="0" smtClean="0"/>
              <a:t>M</a:t>
            </a:r>
            <a:r>
              <a:rPr lang="en-GB" sz="3200" b="1" dirty="0" err="1" smtClean="0"/>
              <a:t>embrane</a:t>
            </a:r>
            <a:r>
              <a:rPr lang="en-GB" sz="3200" dirty="0" smtClean="0"/>
              <a:t>:</a:t>
            </a:r>
          </a:p>
          <a:p>
            <a:pPr marL="594360" lvl="2" indent="0">
              <a:buNone/>
            </a:pPr>
            <a:r>
              <a:rPr lang="en-GB" sz="3200" dirty="0" smtClean="0"/>
              <a:t>ectoderm and endoderm contact regions</a:t>
            </a:r>
            <a:endParaRPr lang="en-US" sz="2400" dirty="0" smtClean="0"/>
          </a:p>
          <a:p>
            <a:pPr lvl="2"/>
            <a:r>
              <a:rPr lang="en-GB" sz="3200" dirty="0" smtClean="0"/>
              <a:t>only first pair persist as tympanic membrane</a:t>
            </a:r>
            <a:endParaRPr lang="en-US" sz="2400" dirty="0" smtClean="0"/>
          </a:p>
          <a:p>
            <a:r>
              <a:rPr lang="en-GB" sz="3600" dirty="0" smtClean="0"/>
              <a:t>The first arch contributes the majority of upper and lower jaw structures</a:t>
            </a:r>
            <a:endParaRPr lang="en-US" sz="2800" dirty="0" smtClean="0"/>
          </a:p>
          <a:p>
            <a:endParaRPr lang="en-US" sz="3200" dirty="0"/>
          </a:p>
        </p:txBody>
      </p:sp>
    </p:spTree>
    <p:extLst>
      <p:ext uri="{BB962C8B-B14F-4D97-AF65-F5344CB8AC3E}">
        <p14:creationId xmlns:p14="http://schemas.microsoft.com/office/powerpoint/2010/main" val="3299737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1364</Words>
  <Application>Microsoft Office PowerPoint</Application>
  <PresentationFormat>On-screen Show (4:3)</PresentationFormat>
  <Paragraphs>122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Fetal head development (week 12): </vt:lpstr>
      <vt:lpstr>PowerPoint Presentation</vt:lpstr>
      <vt:lpstr>PowerPoint Presentation</vt:lpstr>
      <vt:lpstr>PowerPoint Presentation</vt:lpstr>
      <vt:lpstr>PowerPoint Presentation</vt:lpstr>
      <vt:lpstr>The Pharynx: -</vt:lpstr>
      <vt:lpstr>PowerPoint Presentation</vt:lpstr>
      <vt:lpstr>Pharyngeal (branchial) ( visceral) Arch Components: </vt:lpstr>
      <vt:lpstr>PowerPoint Presentation</vt:lpstr>
      <vt:lpstr>Pharyngeal Arch Development</vt:lpstr>
      <vt:lpstr>Arch Features </vt:lpstr>
      <vt:lpstr>PowerPoint Presentation</vt:lpstr>
      <vt:lpstr>PowerPoint Presentation</vt:lpstr>
      <vt:lpstr>PowerPoint Presentation</vt:lpstr>
      <vt:lpstr>PowerPoint Presentation</vt:lpstr>
      <vt:lpstr>Arch Arteries </vt:lpstr>
      <vt:lpstr>PowerPoint Presentation</vt:lpstr>
      <vt:lpstr>PowerPoint Presentation</vt:lpstr>
      <vt:lpstr>Arch Muscle </vt:lpstr>
      <vt:lpstr>Arch Nerve: </vt:lpstr>
      <vt:lpstr>Arch Pouches </vt:lpstr>
      <vt:lpstr>Thyroid Gland </vt:lpstr>
      <vt:lpstr>Anterior Pituitary: </vt:lpstr>
      <vt:lpstr>Sensory placodes (week 5) </vt:lpstr>
      <vt:lpstr>PowerPoint Presentation</vt:lpstr>
      <vt:lpstr>PowerPoint Presentation</vt:lpstr>
      <vt:lpstr>Head Growth </vt:lpstr>
      <vt:lpstr>Skull : </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Fetal head development (week 12): </dc:title>
  <dc:creator>warkaa ali</dc:creator>
  <cp:lastModifiedBy>Maher</cp:lastModifiedBy>
  <cp:revision>3</cp:revision>
  <dcterms:modified xsi:type="dcterms:W3CDTF">2021-01-01T05:31:52Z</dcterms:modified>
</cp:coreProperties>
</file>