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75" r:id="rId5"/>
    <p:sldId id="258" r:id="rId6"/>
    <p:sldId id="278" r:id="rId7"/>
    <p:sldId id="259" r:id="rId8"/>
    <p:sldId id="279" r:id="rId9"/>
    <p:sldId id="262" r:id="rId10"/>
    <p:sldId id="280" r:id="rId11"/>
    <p:sldId id="260" r:id="rId12"/>
    <p:sldId id="261" r:id="rId13"/>
    <p:sldId id="281" r:id="rId14"/>
    <p:sldId id="263" r:id="rId15"/>
    <p:sldId id="282" r:id="rId16"/>
    <p:sldId id="264" r:id="rId17"/>
    <p:sldId id="265" r:id="rId18"/>
    <p:sldId id="283" r:id="rId19"/>
    <p:sldId id="266" r:id="rId20"/>
    <p:sldId id="284" r:id="rId21"/>
    <p:sldId id="285" r:id="rId22"/>
    <p:sldId id="267" r:id="rId23"/>
    <p:sldId id="268" r:id="rId24"/>
    <p:sldId id="286" r:id="rId25"/>
    <p:sldId id="270" r:id="rId26"/>
    <p:sldId id="269" r:id="rId27"/>
    <p:sldId id="271" r:id="rId28"/>
    <p:sldId id="272" r:id="rId29"/>
    <p:sldId id="287" r:id="rId30"/>
    <p:sldId id="273" r:id="rId31"/>
    <p:sldId id="288" r:id="rId32"/>
    <p:sldId id="27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10/5/2022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Mesoderm" TargetMode="External"/><Relationship Id="rId3" Type="http://schemas.openxmlformats.org/officeDocument/2006/relationships/hyperlink" Target="https://en.wikipedia.org/wiki/Vertebrate" TargetMode="External"/><Relationship Id="rId7" Type="http://schemas.openxmlformats.org/officeDocument/2006/relationships/hyperlink" Target="https://en.wikipedia.org/wiki/Cell_(biology)" TargetMode="External"/><Relationship Id="rId2" Type="http://schemas.openxmlformats.org/officeDocument/2006/relationships/hyperlink" Target="https://en.wikipedia.org/wiki/Cartilage" TargetMode="External"/><Relationship Id="rId1" Type="http://schemas.openxmlformats.org/officeDocument/2006/relationships/slideLayout" Target="../slideLayouts/slideLayout2.xml"/><Relationship Id="rId6" Type="http://schemas.openxmlformats.org/officeDocument/2006/relationships/hyperlink" Target="https://en.wikipedia.org/wiki/Anatomical_terms_of_location#Dorsal_and_ventral" TargetMode="External"/><Relationship Id="rId5" Type="http://schemas.openxmlformats.org/officeDocument/2006/relationships/hyperlink" Target="https://en.wikipedia.org/wiki/Anatomical_terms_of_location#Anterior_and_posterior" TargetMode="External"/><Relationship Id="rId4" Type="http://schemas.openxmlformats.org/officeDocument/2006/relationships/hyperlink" Target="https://en.wikipedia.org/wiki/Vertebral_column"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Ectoderm" TargetMode="External"/><Relationship Id="rId2" Type="http://schemas.openxmlformats.org/officeDocument/2006/relationships/hyperlink" Target="https://en.wikipedia.org/wiki/Endoderm" TargetMode="External"/><Relationship Id="rId1" Type="http://schemas.openxmlformats.org/officeDocument/2006/relationships/slideLayout" Target="../slideLayouts/slideLayout2.xml"/><Relationship Id="rId5" Type="http://schemas.openxmlformats.org/officeDocument/2006/relationships/hyperlink" Target="https://en.wikipedia.org/wiki/Notochord" TargetMode="External"/><Relationship Id="rId4" Type="http://schemas.openxmlformats.org/officeDocument/2006/relationships/hyperlink" Target="https://en.wikipedia.org/wiki/Anatomical_terms_of_location#Directional_terms"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Embryonic_development" TargetMode="External"/><Relationship Id="rId7" Type="http://schemas.openxmlformats.org/officeDocument/2006/relationships/hyperlink" Target="https://en.wikipedia.org/wiki/Mesenchymal_stem_cell" TargetMode="External"/><Relationship Id="rId2" Type="http://schemas.openxmlformats.org/officeDocument/2006/relationships/hyperlink" Target="https://en.wikipedia.org/wiki/Blastula" TargetMode="External"/><Relationship Id="rId1" Type="http://schemas.openxmlformats.org/officeDocument/2006/relationships/slideLayout" Target="../slideLayouts/slideLayout2.xml"/><Relationship Id="rId6" Type="http://schemas.openxmlformats.org/officeDocument/2006/relationships/hyperlink" Target="https://en.wikipedia.org/wiki/Germ_layer" TargetMode="External"/><Relationship Id="rId5" Type="http://schemas.openxmlformats.org/officeDocument/2006/relationships/hyperlink" Target="https://en.wikipedia.org/wiki/Gastrulation" TargetMode="External"/><Relationship Id="rId4" Type="http://schemas.openxmlformats.org/officeDocument/2006/relationships/hyperlink" Target="https://en.wikipedia.org/wiki/Bilateral_symmetry"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Tissue_(biology)" TargetMode="External"/><Relationship Id="rId2" Type="http://schemas.openxmlformats.org/officeDocument/2006/relationships/hyperlink" Target="https://en.wikipedia.org/wiki/Mesoder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EMBRYOLOGY-I</a:t>
            </a:r>
            <a:endParaRPr lang="en-US" dirty="0"/>
          </a:p>
        </p:txBody>
      </p:sp>
      <p:sp>
        <p:nvSpPr>
          <p:cNvPr id="3" name="Subtitle 2"/>
          <p:cNvSpPr>
            <a:spLocks noGrp="1"/>
          </p:cNvSpPr>
          <p:nvPr>
            <p:ph type="subTitle" idx="1"/>
          </p:nvPr>
        </p:nvSpPr>
        <p:spPr/>
        <p:txBody>
          <a:bodyPr/>
          <a:lstStyle/>
          <a:p>
            <a:r>
              <a:rPr lang="ar-SA" dirty="0" smtClean="0"/>
              <a:t>ا.م.د.ورقاء محمود علي</a:t>
            </a:r>
            <a:endParaRPr lang="en-US" dirty="0"/>
          </a:p>
        </p:txBody>
      </p:sp>
    </p:spTree>
    <p:extLst>
      <p:ext uri="{BB962C8B-B14F-4D97-AF65-F5344CB8AC3E}">
        <p14:creationId xmlns:p14="http://schemas.microsoft.com/office/powerpoint/2010/main" val="2433813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24000"/>
            <a:ext cx="8077199" cy="4724399"/>
          </a:xfrm>
        </p:spPr>
      </p:pic>
    </p:spTree>
    <p:extLst>
      <p:ext uri="{BB962C8B-B14F-4D97-AF65-F5344CB8AC3E}">
        <p14:creationId xmlns:p14="http://schemas.microsoft.com/office/powerpoint/2010/main" val="324864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Thus, at this stage, three distinct populations of embryonic cells have arisen largely through division and migration. </a:t>
            </a:r>
          </a:p>
          <a:p>
            <a:r>
              <a:rPr lang="en-US" dirty="0"/>
              <a:t>They follow distinctly separate courses during later development</a:t>
            </a:r>
            <a:r>
              <a:rPr lang="en-US" dirty="0" smtClean="0"/>
              <a:t>.</a:t>
            </a:r>
          </a:p>
          <a:p>
            <a:r>
              <a:rPr lang="en-US" dirty="0" smtClean="0"/>
              <a:t> </a:t>
            </a:r>
            <a:r>
              <a:rPr lang="en-US" dirty="0"/>
              <a:t>Migrations,   create new associations between cells, which, in turn, allow unique possibilities for subsequent development through interactions between the cell populations</a:t>
            </a:r>
          </a:p>
        </p:txBody>
      </p:sp>
    </p:spTree>
    <p:extLst>
      <p:ext uri="{BB962C8B-B14F-4D97-AF65-F5344CB8AC3E}">
        <p14:creationId xmlns:p14="http://schemas.microsoft.com/office/powerpoint/2010/main" val="163886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The </a:t>
            </a:r>
            <a:r>
              <a:rPr lang="en-US" b="1" dirty="0"/>
              <a:t>notochord</a:t>
            </a:r>
            <a:r>
              <a:rPr lang="en-US" dirty="0"/>
              <a:t> is a flexible rod made out of a material similar to </a:t>
            </a:r>
            <a:r>
              <a:rPr lang="en-US" u="sng" dirty="0">
                <a:hlinkClick r:id="rId2" tooltip="Cartilage"/>
              </a:rPr>
              <a:t>cartilage</a:t>
            </a:r>
            <a:r>
              <a:rPr lang="en-US" dirty="0"/>
              <a:t>. </a:t>
            </a:r>
            <a:endParaRPr lang="en-US" dirty="0" smtClean="0"/>
          </a:p>
          <a:p>
            <a:pPr algn="just"/>
            <a:r>
              <a:rPr lang="en-US" dirty="0" smtClean="0"/>
              <a:t>  </a:t>
            </a:r>
            <a:r>
              <a:rPr lang="en-US" dirty="0"/>
              <a:t>In </a:t>
            </a:r>
            <a:r>
              <a:rPr lang="en-US" u="sng" dirty="0">
                <a:hlinkClick r:id="rId3" tooltip="Vertebrate"/>
              </a:rPr>
              <a:t>vertebrates</a:t>
            </a:r>
            <a:r>
              <a:rPr lang="en-US" dirty="0"/>
              <a:t> the notochord becomes part of the </a:t>
            </a:r>
            <a:r>
              <a:rPr lang="en-US" u="sng" dirty="0">
                <a:hlinkClick r:id="rId4" tooltip="Vertebral column"/>
              </a:rPr>
              <a:t>vertebral column</a:t>
            </a:r>
            <a:r>
              <a:rPr lang="en-US" dirty="0" smtClean="0"/>
              <a:t>.</a:t>
            </a:r>
          </a:p>
          <a:p>
            <a:pPr algn="just"/>
            <a:r>
              <a:rPr lang="en-US" dirty="0" smtClean="0"/>
              <a:t> </a:t>
            </a:r>
            <a:r>
              <a:rPr lang="en-US" dirty="0"/>
              <a:t>The notochord lies along the </a:t>
            </a:r>
            <a:r>
              <a:rPr lang="en-US" u="sng" dirty="0" err="1">
                <a:hlinkClick r:id="rId5" tooltip="Anatomical terms of location"/>
              </a:rPr>
              <a:t>anteroposterior</a:t>
            </a:r>
            <a:r>
              <a:rPr lang="en-US" dirty="0"/>
              <a:t> ("head to tail") axis, is usually closer to the </a:t>
            </a:r>
            <a:r>
              <a:rPr lang="en-US" u="sng" dirty="0">
                <a:hlinkClick r:id="rId6" tooltip="Anatomical terms of location"/>
              </a:rPr>
              <a:t>ventral</a:t>
            </a:r>
            <a:r>
              <a:rPr lang="en-US" dirty="0"/>
              <a:t> than the </a:t>
            </a:r>
            <a:r>
              <a:rPr lang="en-US" u="sng" dirty="0">
                <a:hlinkClick r:id="rId6" tooltip="Anatomical terms of location"/>
              </a:rPr>
              <a:t>dorsal</a:t>
            </a:r>
            <a:r>
              <a:rPr lang="en-US" dirty="0"/>
              <a:t> surface of the embryo and is composed of </a:t>
            </a:r>
            <a:r>
              <a:rPr lang="en-US" u="sng" dirty="0">
                <a:hlinkClick r:id="rId7" tooltip="Cell (biology)"/>
              </a:rPr>
              <a:t>cells</a:t>
            </a:r>
            <a:r>
              <a:rPr lang="en-US" dirty="0"/>
              <a:t> derived from the </a:t>
            </a:r>
            <a:r>
              <a:rPr lang="en-US" u="sng" dirty="0">
                <a:hlinkClick r:id="rId8" tooltip="Mesoderm"/>
              </a:rPr>
              <a:t>mesoderm</a:t>
            </a:r>
            <a:r>
              <a:rPr lang="en-US" dirty="0"/>
              <a:t>.  </a:t>
            </a:r>
            <a:endParaRPr lang="en-US" dirty="0" smtClean="0"/>
          </a:p>
          <a:p>
            <a:pPr algn="just"/>
            <a:r>
              <a:rPr lang="en-US" dirty="0" smtClean="0"/>
              <a:t> </a:t>
            </a:r>
            <a:r>
              <a:rPr lang="en-US" dirty="0"/>
              <a:t>The most commonly  of functions  of </a:t>
            </a:r>
            <a:r>
              <a:rPr lang="en-US" dirty="0" err="1"/>
              <a:t>notchord</a:t>
            </a:r>
            <a:r>
              <a:rPr lang="en-US" dirty="0"/>
              <a:t> are as a site of muscle attachment, vertebral precursor, and as a midline tissue that provides signals to the surrounding tissue during development </a:t>
            </a:r>
          </a:p>
          <a:p>
            <a:endParaRPr lang="en-US" dirty="0"/>
          </a:p>
        </p:txBody>
      </p:sp>
    </p:spTree>
    <p:extLst>
      <p:ext uri="{BB962C8B-B14F-4D97-AF65-F5344CB8AC3E}">
        <p14:creationId xmlns:p14="http://schemas.microsoft.com/office/powerpoint/2010/main" val="1649044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600200"/>
            <a:ext cx="7924800" cy="4719637"/>
          </a:xfrm>
        </p:spPr>
      </p:pic>
    </p:spTree>
    <p:extLst>
      <p:ext uri="{BB962C8B-B14F-4D97-AF65-F5344CB8AC3E}">
        <p14:creationId xmlns:p14="http://schemas.microsoft.com/office/powerpoint/2010/main" val="2270792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median strip of mesoderm cells (the chordamesoderm) extending throughout the length of the embryo induces neural plate formation within the overlying ectoderm. </a:t>
            </a:r>
            <a:endParaRPr lang="en-US" dirty="0" smtClean="0"/>
          </a:p>
          <a:p>
            <a:r>
              <a:rPr lang="en-US" dirty="0" smtClean="0"/>
              <a:t>The </a:t>
            </a:r>
            <a:r>
              <a:rPr lang="en-US" dirty="0"/>
              <a:t>prechordal plate is thought to have a similar role in the anterior neural plate region</a:t>
            </a:r>
            <a:r>
              <a:rPr lang="en-US" dirty="0" smtClean="0"/>
              <a:t>.</a:t>
            </a:r>
          </a:p>
          <a:p>
            <a:r>
              <a:rPr lang="en-US" dirty="0" smtClean="0"/>
              <a:t> </a:t>
            </a:r>
            <a:r>
              <a:rPr lang="en-US" dirty="0"/>
              <a:t>The </a:t>
            </a:r>
            <a:r>
              <a:rPr lang="en-US" b="1" dirty="0"/>
              <a:t>prechordal plate</a:t>
            </a:r>
            <a:r>
              <a:rPr lang="en-US" dirty="0"/>
              <a:t> is a "uniquely thickened portion" of the </a:t>
            </a:r>
            <a:r>
              <a:rPr lang="en-US" u="sng" dirty="0">
                <a:hlinkClick r:id="rId2" tooltip="Endoderm"/>
              </a:rPr>
              <a:t>endoderm</a:t>
            </a:r>
            <a:r>
              <a:rPr lang="en-US" dirty="0"/>
              <a:t> that is in contact with </a:t>
            </a:r>
            <a:r>
              <a:rPr lang="en-US" u="sng" dirty="0">
                <a:hlinkClick r:id="rId3" tooltip="Ectoderm"/>
              </a:rPr>
              <a:t>ectoderm</a:t>
            </a:r>
            <a:r>
              <a:rPr lang="en-US" dirty="0"/>
              <a:t> immediately </a:t>
            </a:r>
            <a:r>
              <a:rPr lang="en-US" u="sng" dirty="0">
                <a:hlinkClick r:id="rId4" tooltip="Anatomical terms of location"/>
              </a:rPr>
              <a:t>rostral</a:t>
            </a:r>
            <a:r>
              <a:rPr lang="en-US" dirty="0"/>
              <a:t> to the cephalic tip of the </a:t>
            </a:r>
            <a:r>
              <a:rPr lang="en-US" u="sng" dirty="0">
                <a:hlinkClick r:id="rId5" tooltip="Notochord"/>
              </a:rPr>
              <a:t>notochord</a:t>
            </a:r>
            <a:r>
              <a:rPr lang="en-US" dirty="0"/>
              <a:t>  </a:t>
            </a:r>
          </a:p>
        </p:txBody>
      </p:sp>
    </p:spTree>
    <p:extLst>
      <p:ext uri="{BB962C8B-B14F-4D97-AF65-F5344CB8AC3E}">
        <p14:creationId xmlns:p14="http://schemas.microsoft.com/office/powerpoint/2010/main" val="2345848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600200"/>
            <a:ext cx="8534400" cy="4876800"/>
          </a:xfrm>
        </p:spPr>
      </p:pic>
    </p:spTree>
    <p:extLst>
      <p:ext uri="{BB962C8B-B14F-4D97-AF65-F5344CB8AC3E}">
        <p14:creationId xmlns:p14="http://schemas.microsoft.com/office/powerpoint/2010/main" val="4171580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the most likely origin of the rostral cranial mesoderm. The nature of such inductive stimuli is presently unknown. Sometimes cell-to-cell contact appears to be necessary, whereas in other cases (as in neural plate </a:t>
            </a:r>
          </a:p>
          <a:p>
            <a:r>
              <a:rPr lang="en-US" dirty="0"/>
              <a:t>induction) the inductive influences appear to be able to act between cells separated by considerable distances and to consist of diffusible substances. </a:t>
            </a:r>
          </a:p>
        </p:txBody>
      </p:sp>
    </p:spTree>
    <p:extLst>
      <p:ext uri="{BB962C8B-B14F-4D97-AF65-F5344CB8AC3E}">
        <p14:creationId xmlns:p14="http://schemas.microsoft.com/office/powerpoint/2010/main" val="3770181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known that inductive influences need only be present for a short time, after which the responding tissue is capable of independent development</a:t>
            </a:r>
            <a:r>
              <a:rPr lang="en-US" dirty="0" smtClean="0"/>
              <a:t>.</a:t>
            </a:r>
          </a:p>
          <a:p>
            <a:r>
              <a:rPr lang="en-US" dirty="0" smtClean="0"/>
              <a:t> </a:t>
            </a:r>
            <a:r>
              <a:rPr lang="en-US" dirty="0"/>
              <a:t>For example, an induced neural plate isolated will roll up into a tube, which then differentiates into the </a:t>
            </a:r>
          </a:p>
          <a:p>
            <a:r>
              <a:rPr lang="en-US" dirty="0" smtClean="0"/>
              <a:t>brain</a:t>
            </a:r>
            <a:r>
              <a:rPr lang="en-US" dirty="0"/>
              <a:t>, spinal cord, and other structures. </a:t>
            </a:r>
            <a:endParaRPr lang="en-US" dirty="0" smtClean="0"/>
          </a:p>
          <a:p>
            <a:r>
              <a:rPr lang="en-US" dirty="0" smtClean="0"/>
              <a:t>In </a:t>
            </a:r>
            <a:r>
              <a:rPr lang="en-US" dirty="0"/>
              <a:t>addition to inducing neural plate formation, the chordamesoderm appears to be responsible for developing the organizational plan of the head.</a:t>
            </a:r>
          </a:p>
          <a:p>
            <a:endParaRPr lang="en-US" dirty="0"/>
          </a:p>
        </p:txBody>
      </p:sp>
    </p:spTree>
    <p:extLst>
      <p:ext uri="{BB962C8B-B14F-4D97-AF65-F5344CB8AC3E}">
        <p14:creationId xmlns:p14="http://schemas.microsoft.com/office/powerpoint/2010/main" val="894374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5325" y="1643062"/>
            <a:ext cx="7753350" cy="4791075"/>
          </a:xfrm>
        </p:spPr>
      </p:pic>
    </p:spTree>
    <p:extLst>
      <p:ext uri="{BB962C8B-B14F-4D97-AF65-F5344CB8AC3E}">
        <p14:creationId xmlns:p14="http://schemas.microsoft.com/office/powerpoint/2010/main" val="3196397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notochord and prechordal plates arise initially within the endoderm from which they eventually separate. </a:t>
            </a:r>
            <a:endParaRPr lang="en-US" dirty="0" smtClean="0"/>
          </a:p>
          <a:p>
            <a:r>
              <a:rPr lang="en-US" dirty="0" smtClean="0"/>
              <a:t>The </a:t>
            </a:r>
            <a:r>
              <a:rPr lang="en-US" dirty="0"/>
              <a:t>mesodermal portion differentiates into well-organized blocks of cells, called </a:t>
            </a:r>
            <a:r>
              <a:rPr lang="en-US" dirty="0">
                <a:solidFill>
                  <a:srgbClr val="FF0000"/>
                </a:solidFill>
              </a:rPr>
              <a:t>somites</a:t>
            </a:r>
            <a:r>
              <a:rPr lang="en-US" dirty="0"/>
              <a:t>, caudal to the developing ear and less-organized </a:t>
            </a:r>
            <a:r>
              <a:rPr lang="en-US" dirty="0">
                <a:solidFill>
                  <a:srgbClr val="00B050"/>
                </a:solidFill>
              </a:rPr>
              <a:t>somitomeres </a:t>
            </a:r>
            <a:r>
              <a:rPr lang="en-US" dirty="0"/>
              <a:t>rostral to the ear. Later these structures form myoblasts and some of the skeletal and connective tissues of the head</a:t>
            </a:r>
            <a:r>
              <a:rPr lang="en-US" dirty="0" smtClean="0"/>
              <a:t>.</a:t>
            </a:r>
          </a:p>
          <a:p>
            <a:r>
              <a:rPr lang="en-US" dirty="0" smtClean="0"/>
              <a:t> </a:t>
            </a:r>
            <a:r>
              <a:rPr lang="en-US" dirty="0"/>
              <a:t>Besides inducing the neural plate from overlying ectoderm, the chordamesoderm organizes the positional relationships of various neural plate components, such as the initial </a:t>
            </a:r>
            <a:r>
              <a:rPr lang="en-US" dirty="0" err="1"/>
              <a:t>primordium</a:t>
            </a:r>
            <a:r>
              <a:rPr lang="en-US" dirty="0"/>
              <a:t> of the eye. </a:t>
            </a:r>
          </a:p>
          <a:p>
            <a:endParaRPr lang="en-US" dirty="0"/>
          </a:p>
        </p:txBody>
      </p:sp>
    </p:spTree>
    <p:extLst>
      <p:ext uri="{BB962C8B-B14F-4D97-AF65-F5344CB8AC3E}">
        <p14:creationId xmlns:p14="http://schemas.microsoft.com/office/powerpoint/2010/main" val="104020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The development of the human face and oral cavity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After </a:t>
            </a:r>
            <a:r>
              <a:rPr lang="en-US" dirty="0"/>
              <a:t>fertilization of the ovum, a series of cell divisions gives rise to an egg cell mass known as the </a:t>
            </a:r>
            <a:r>
              <a:rPr lang="en-US" b="1" u="sng" dirty="0" err="1"/>
              <a:t>morula</a:t>
            </a:r>
            <a:r>
              <a:rPr lang="en-US" b="1" u="sng" dirty="0"/>
              <a:t> </a:t>
            </a:r>
            <a:r>
              <a:rPr lang="en-US" dirty="0"/>
              <a:t>in mammals </a:t>
            </a:r>
          </a:p>
          <a:p>
            <a:r>
              <a:rPr lang="en-US" dirty="0"/>
              <a:t>In most vertebrates, including humans, the major portion of the egg cell mass forms the </a:t>
            </a:r>
            <a:r>
              <a:rPr lang="en-US" dirty="0" err="1"/>
              <a:t>extraembryonic</a:t>
            </a:r>
            <a:r>
              <a:rPr lang="en-US" dirty="0"/>
              <a:t> membranes and other supportive structures, such as the placenta</a:t>
            </a:r>
            <a:r>
              <a:rPr lang="en-US" dirty="0" smtClean="0"/>
              <a:t>.</a:t>
            </a:r>
            <a:endParaRPr lang="ar-SA" dirty="0" smtClean="0"/>
          </a:p>
          <a:p>
            <a:r>
              <a:rPr lang="en-US" dirty="0" smtClean="0"/>
              <a:t> </a:t>
            </a:r>
            <a:r>
              <a:rPr lang="en-US" dirty="0"/>
              <a:t>The inner cell mass separates into two layers, the </a:t>
            </a:r>
            <a:r>
              <a:rPr lang="en-US" b="1" u="sng" dirty="0" err="1"/>
              <a:t>epiblast</a:t>
            </a:r>
            <a:r>
              <a:rPr lang="en-US" b="1" u="sng" dirty="0"/>
              <a:t> and </a:t>
            </a:r>
            <a:r>
              <a:rPr lang="en-US" b="1" u="sng" dirty="0" smtClean="0"/>
              <a:t>hypoblast</a:t>
            </a:r>
          </a:p>
          <a:p>
            <a:r>
              <a:rPr lang="en-US" dirty="0" smtClean="0"/>
              <a:t> </a:t>
            </a:r>
            <a:r>
              <a:rPr lang="en-US" dirty="0"/>
              <a:t>The </a:t>
            </a:r>
            <a:r>
              <a:rPr lang="en-US" dirty="0" err="1"/>
              <a:t>epiblast</a:t>
            </a:r>
            <a:r>
              <a:rPr lang="en-US" dirty="0"/>
              <a:t> only forms the embryo, and the hypoblast and other cells forming sup- porting tissues, such as the </a:t>
            </a:r>
            <a:r>
              <a:rPr lang="en-US" b="1" u="sng" dirty="0"/>
              <a:t>placenta</a:t>
            </a:r>
            <a:r>
              <a:rPr lang="en-US" dirty="0"/>
              <a:t>. </a:t>
            </a:r>
          </a:p>
          <a:p>
            <a:endParaRPr lang="en-US" dirty="0"/>
          </a:p>
        </p:txBody>
      </p:sp>
    </p:spTree>
    <p:extLst>
      <p:ext uri="{BB962C8B-B14F-4D97-AF65-F5344CB8AC3E}">
        <p14:creationId xmlns:p14="http://schemas.microsoft.com/office/powerpoint/2010/main" val="4180255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3525" y="1757362"/>
            <a:ext cx="6076950" cy="4562475"/>
          </a:xfrm>
        </p:spPr>
      </p:pic>
    </p:spTree>
    <p:extLst>
      <p:ext uri="{BB962C8B-B14F-4D97-AF65-F5344CB8AC3E}">
        <p14:creationId xmlns:p14="http://schemas.microsoft.com/office/powerpoint/2010/main" val="3390233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66800" y="1600200"/>
            <a:ext cx="6629400" cy="4267200"/>
          </a:xfrm>
        </p:spPr>
      </p:pic>
    </p:spTree>
    <p:extLst>
      <p:ext uri="{BB962C8B-B14F-4D97-AF65-F5344CB8AC3E}">
        <p14:creationId xmlns:p14="http://schemas.microsoft.com/office/powerpoint/2010/main" val="1522594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Nervous system development: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Formation </a:t>
            </a:r>
            <a:r>
              <a:rPr lang="en-US" dirty="0"/>
              <a:t>of neural plate which is thickening in the ectoderm at cephalic end of the embryo.</a:t>
            </a:r>
          </a:p>
          <a:p>
            <a:pPr lvl="0"/>
            <a:r>
              <a:rPr lang="en-US" dirty="0"/>
              <a:t>Neural folds formation which are raising margins from neural plate.</a:t>
            </a:r>
          </a:p>
          <a:p>
            <a:pPr lvl="0"/>
            <a:r>
              <a:rPr lang="en-US" dirty="0"/>
              <a:t>Neural groove formation from the approximation of the folds toward the midline and then complete fusion to form the neural tube. The neural tube gives rise brain and </a:t>
            </a:r>
            <a:r>
              <a:rPr lang="en-US" dirty="0" smtClean="0"/>
              <a:t>spinal cord.</a:t>
            </a:r>
            <a:endParaRPr lang="en-US" dirty="0"/>
          </a:p>
          <a:p>
            <a:pPr lvl="0"/>
            <a:r>
              <a:rPr lang="en-US" b="1" dirty="0"/>
              <a:t>Somites</a:t>
            </a:r>
            <a:r>
              <a:rPr lang="en-US" dirty="0"/>
              <a:t> are condensed masses of cells derived from mesoderm located adjacent to the neural tube </a:t>
            </a:r>
          </a:p>
          <a:p>
            <a:endParaRPr lang="en-US" dirty="0"/>
          </a:p>
        </p:txBody>
      </p:sp>
    </p:spTree>
    <p:extLst>
      <p:ext uri="{BB962C8B-B14F-4D97-AF65-F5344CB8AC3E}">
        <p14:creationId xmlns:p14="http://schemas.microsoft.com/office/powerpoint/2010/main" val="2593356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unique population of cells develops from the ectoderm along the lateral margins of the neural plate</a:t>
            </a:r>
            <a:r>
              <a:rPr lang="en-US" dirty="0" smtClean="0"/>
              <a:t>.</a:t>
            </a:r>
          </a:p>
          <a:p>
            <a:r>
              <a:rPr lang="en-US" dirty="0" smtClean="0"/>
              <a:t> </a:t>
            </a:r>
            <a:r>
              <a:rPr lang="en-US" b="1" u="sng" dirty="0"/>
              <a:t>These are the neural crest cells</a:t>
            </a:r>
            <a:r>
              <a:rPr lang="en-US" dirty="0"/>
              <a:t>. They undergo extensive migrations, usually beginning at about the time of tube closure , and give rise to a variety of different cells that form components of many tissues</a:t>
            </a:r>
            <a:r>
              <a:rPr lang="en-US" dirty="0" smtClean="0"/>
              <a:t>.</a:t>
            </a:r>
            <a:endParaRPr lang="en-US" dirty="0"/>
          </a:p>
        </p:txBody>
      </p:sp>
    </p:spTree>
    <p:extLst>
      <p:ext uri="{BB962C8B-B14F-4D97-AF65-F5344CB8AC3E}">
        <p14:creationId xmlns:p14="http://schemas.microsoft.com/office/powerpoint/2010/main" val="4143475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5800" y="1371600"/>
            <a:ext cx="7162800" cy="5181600"/>
          </a:xfrm>
        </p:spPr>
      </p:pic>
    </p:spTree>
    <p:extLst>
      <p:ext uri="{BB962C8B-B14F-4D97-AF65-F5344CB8AC3E}">
        <p14:creationId xmlns:p14="http://schemas.microsoft.com/office/powerpoint/2010/main" val="1033456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 The crest cells that migrate in the trunk region form mostly neural, endocrine, and pigment cells, whereas those that migrate in the head and neck also contribute extensively to skeletal and connective tissues (i.e., cartilage, bone, dentin, dermis, etc</a:t>
            </a:r>
            <a:r>
              <a:rPr lang="en-US" dirty="0" smtClean="0"/>
              <a:t>.).</a:t>
            </a:r>
            <a:endParaRPr lang="ar-SA" dirty="0" smtClean="0"/>
          </a:p>
          <a:p>
            <a:r>
              <a:rPr lang="en-US" dirty="0"/>
              <a:t>The supporting connective tissue found in facial muscles is derived from neural crest cells. The connective tissue components in these structures (e.g., fibroblasts, odontoblasts, and the cells of tooth-supporting tissues) are derived from neural crest cells.</a:t>
            </a:r>
          </a:p>
          <a:p>
            <a:endParaRPr lang="en-US" dirty="0"/>
          </a:p>
          <a:p>
            <a:endParaRPr lang="en-US" dirty="0"/>
          </a:p>
        </p:txBody>
      </p:sp>
    </p:spTree>
    <p:extLst>
      <p:ext uri="{BB962C8B-B14F-4D97-AF65-F5344CB8AC3E}">
        <p14:creationId xmlns:p14="http://schemas.microsoft.com/office/powerpoint/2010/main" val="2823357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715000"/>
          </a:xfrm>
        </p:spPr>
        <p:txBody>
          <a:bodyPr>
            <a:normAutofit/>
          </a:bodyPr>
          <a:lstStyle/>
          <a:p>
            <a:pPr marL="0" indent="0">
              <a:buNone/>
            </a:pPr>
            <a:r>
              <a:rPr lang="en-US" dirty="0"/>
              <a:t> </a:t>
            </a:r>
          </a:p>
          <a:p>
            <a:r>
              <a:rPr lang="en-US" dirty="0"/>
              <a:t>2-</a:t>
            </a:r>
            <a:r>
              <a:rPr lang="en-US" b="1" dirty="0"/>
              <a:t> </a:t>
            </a:r>
            <a:r>
              <a:rPr lang="en-US" dirty="0"/>
              <a:t>The skeletal or connective tissue of the facial region, it appears that </a:t>
            </a:r>
            <a:r>
              <a:rPr lang="en-US" b="1" u="sng" dirty="0"/>
              <a:t>tooth enamel</a:t>
            </a:r>
            <a:r>
              <a:rPr lang="en-US" dirty="0"/>
              <a:t> is the only one not formed by crest cells. </a:t>
            </a:r>
            <a:endParaRPr lang="en-US" dirty="0" smtClean="0"/>
          </a:p>
          <a:p>
            <a:r>
              <a:rPr lang="en-US" dirty="0" smtClean="0"/>
              <a:t>The </a:t>
            </a:r>
            <a:r>
              <a:rPr lang="en-US" dirty="0"/>
              <a:t>enamel-forming cells are derived from ectoderm lining the oral cavity. </a:t>
            </a:r>
            <a:endParaRPr lang="en-US" dirty="0" smtClean="0"/>
          </a:p>
          <a:p>
            <a:r>
              <a:rPr lang="en-US" smtClean="0"/>
              <a:t>The </a:t>
            </a:r>
            <a:r>
              <a:rPr lang="en-US" dirty="0"/>
              <a:t>migration routes that cephalic (head) neural crest cells move around the sides of the head beneath the surface ectoderm, as a sheet of </a:t>
            </a:r>
            <a:r>
              <a:rPr lang="en-US"/>
              <a:t>cells</a:t>
            </a:r>
            <a:r>
              <a:rPr lang="en-US" smtClean="0"/>
              <a:t>.</a:t>
            </a:r>
          </a:p>
          <a:p>
            <a:r>
              <a:rPr lang="en-US" smtClean="0"/>
              <a:t> </a:t>
            </a:r>
            <a:r>
              <a:rPr lang="en-US" dirty="0"/>
              <a:t>They form all the mesenchyme  in the upper facial region, whereas in the lower facial region they surround mesodermal cores already present in the visceral arches. </a:t>
            </a:r>
          </a:p>
          <a:p>
            <a:endParaRPr lang="en-US" dirty="0"/>
          </a:p>
        </p:txBody>
      </p:sp>
    </p:spTree>
    <p:extLst>
      <p:ext uri="{BB962C8B-B14F-4D97-AF65-F5344CB8AC3E}">
        <p14:creationId xmlns:p14="http://schemas.microsoft.com/office/powerpoint/2010/main" val="1556846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3- Toward the completion of migration, the irregular edge of the crest cell mass appears to attach itself to the neural tube at locations where </a:t>
            </a:r>
            <a:r>
              <a:rPr lang="en-US" b="1" u="sng" dirty="0"/>
              <a:t>sensory ganglia</a:t>
            </a:r>
            <a:r>
              <a:rPr lang="en-US" dirty="0"/>
              <a:t> of the fifth, seventh, ninth, and tenth cranial nerves will form. </a:t>
            </a:r>
          </a:p>
          <a:p>
            <a:r>
              <a:rPr lang="en-US" dirty="0"/>
              <a:t>4-In the trunk sensory ganglia, supporting (e.g., Schwann) cells and all neurons are derived from neural crest cells. On the other hand, many of the sensory neurons of the cranial sensory ganglia originate from </a:t>
            </a:r>
            <a:r>
              <a:rPr lang="en-US" b="1" u="sng" dirty="0"/>
              <a:t>placodes </a:t>
            </a:r>
            <a:r>
              <a:rPr lang="en-US" dirty="0"/>
              <a:t>in the surface ectoderm.</a:t>
            </a:r>
          </a:p>
          <a:p>
            <a:endParaRPr lang="en-US" dirty="0"/>
          </a:p>
        </p:txBody>
      </p:sp>
    </p:spTree>
    <p:extLst>
      <p:ext uri="{BB962C8B-B14F-4D97-AF65-F5344CB8AC3E}">
        <p14:creationId xmlns:p14="http://schemas.microsoft.com/office/powerpoint/2010/main" val="61340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5-Eventually, capillary endothelial cells derived from mesoderm cells invade the crest cell mesenchyme, and it is from this mesenchyme that the supporting cells of the developing blood vessels are derived</a:t>
            </a:r>
            <a:r>
              <a:rPr lang="en-US" dirty="0" smtClean="0"/>
              <a:t>.</a:t>
            </a:r>
          </a:p>
          <a:p>
            <a:r>
              <a:rPr lang="en-US" dirty="0" smtClean="0"/>
              <a:t> </a:t>
            </a:r>
            <a:r>
              <a:rPr lang="en-US" dirty="0"/>
              <a:t>Initially, these supporting cells include only </a:t>
            </a:r>
            <a:r>
              <a:rPr lang="en-US" b="1" u="sng" dirty="0" err="1"/>
              <a:t>pericytes</a:t>
            </a:r>
            <a:r>
              <a:rPr lang="en-US" dirty="0"/>
              <a:t>, which are closely opposed to the outer surfaces of endothelial cells</a:t>
            </a:r>
            <a:r>
              <a:rPr lang="en-US" dirty="0" smtClean="0"/>
              <a:t>.</a:t>
            </a:r>
          </a:p>
          <a:p>
            <a:r>
              <a:rPr lang="en-US" dirty="0" smtClean="0"/>
              <a:t> </a:t>
            </a:r>
            <a:r>
              <a:rPr lang="en-US" dirty="0"/>
              <a:t>Later, additional crest cells differentiate into the fibroblasts and smooth muscle cells that will form the vessel wall. </a:t>
            </a:r>
            <a:endParaRPr lang="en-US" dirty="0" smtClean="0"/>
          </a:p>
          <a:p>
            <a:r>
              <a:rPr lang="en-US" dirty="0" smtClean="0"/>
              <a:t>The </a:t>
            </a:r>
            <a:r>
              <a:rPr lang="en-US" dirty="0"/>
              <a:t>developing blood vessels become interconnected to form vascular networks. These networks undergo a series of modifications, before they eventually form the mature vascular system. </a:t>
            </a:r>
          </a:p>
        </p:txBody>
      </p:sp>
    </p:spTree>
    <p:extLst>
      <p:ext uri="{BB962C8B-B14F-4D97-AF65-F5344CB8AC3E}">
        <p14:creationId xmlns:p14="http://schemas.microsoft.com/office/powerpoint/2010/main" val="3968350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0" y="1447800"/>
            <a:ext cx="7162800" cy="4800600"/>
          </a:xfrm>
        </p:spPr>
      </p:pic>
    </p:spTree>
    <p:extLst>
      <p:ext uri="{BB962C8B-B14F-4D97-AF65-F5344CB8AC3E}">
        <p14:creationId xmlns:p14="http://schemas.microsoft.com/office/powerpoint/2010/main" val="1402748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990600"/>
            <a:ext cx="8305800" cy="5791199"/>
          </a:xfrm>
        </p:spPr>
      </p:pic>
    </p:spTree>
    <p:extLst>
      <p:ext uri="{BB962C8B-B14F-4D97-AF65-F5344CB8AC3E}">
        <p14:creationId xmlns:p14="http://schemas.microsoft.com/office/powerpoint/2010/main" val="781680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mesoderm of the head</a:t>
            </a:r>
          </a:p>
        </p:txBody>
      </p:sp>
      <p:sp>
        <p:nvSpPr>
          <p:cNvPr id="3" name="Content Placeholder 2"/>
          <p:cNvSpPr>
            <a:spLocks noGrp="1"/>
          </p:cNvSpPr>
          <p:nvPr>
            <p:ph idx="1"/>
          </p:nvPr>
        </p:nvSpPr>
        <p:spPr/>
        <p:txBody>
          <a:bodyPr>
            <a:normAutofit/>
          </a:bodyPr>
          <a:lstStyle/>
          <a:p>
            <a:r>
              <a:rPr lang="en-US" dirty="0" smtClean="0"/>
              <a:t>:</a:t>
            </a:r>
            <a:r>
              <a:rPr lang="en-US" dirty="0"/>
              <a:t>Almost all the </a:t>
            </a:r>
            <a:r>
              <a:rPr lang="en-US" b="1" u="sng" dirty="0"/>
              <a:t>myoblasts</a:t>
            </a:r>
            <a:r>
              <a:rPr lang="en-US" dirty="0"/>
              <a:t> that subsequently fuse with each other to form the multinucleated striated</a:t>
            </a:r>
          </a:p>
          <a:p>
            <a:r>
              <a:rPr lang="en-US" dirty="0"/>
              <a:t>muscle fibers are derived from mesoderm. </a:t>
            </a:r>
            <a:endParaRPr lang="en-US" dirty="0" smtClean="0"/>
          </a:p>
          <a:p>
            <a:r>
              <a:rPr lang="en-US" dirty="0" smtClean="0"/>
              <a:t>The </a:t>
            </a:r>
            <a:r>
              <a:rPr lang="en-US" dirty="0"/>
              <a:t>myoblasts that form the hypoglossal (tongue) muscles are derived from </a:t>
            </a:r>
            <a:r>
              <a:rPr lang="en-US" b="1" u="sng" dirty="0"/>
              <a:t>somites</a:t>
            </a:r>
            <a:r>
              <a:rPr lang="en-US" dirty="0"/>
              <a:t> located beside the developing hindbrain</a:t>
            </a:r>
            <a:r>
              <a:rPr lang="en-US" dirty="0" smtClean="0"/>
              <a:t>.</a:t>
            </a:r>
          </a:p>
          <a:p>
            <a:r>
              <a:rPr lang="en-US" dirty="0" smtClean="0"/>
              <a:t>The </a:t>
            </a:r>
            <a:r>
              <a:rPr lang="en-US" dirty="0"/>
              <a:t>myoblasts of the extrinsic </a:t>
            </a:r>
            <a:r>
              <a:rPr lang="en-US" dirty="0" err="1"/>
              <a:t>occular</a:t>
            </a:r>
            <a:r>
              <a:rPr lang="en-US" dirty="0"/>
              <a:t> muscles originate from the prechordal plate. </a:t>
            </a:r>
            <a:endParaRPr lang="en-US" dirty="0" smtClean="0"/>
          </a:p>
          <a:p>
            <a:r>
              <a:rPr lang="en-US" dirty="0" smtClean="0"/>
              <a:t> </a:t>
            </a:r>
            <a:endParaRPr lang="en-US" dirty="0"/>
          </a:p>
        </p:txBody>
      </p:sp>
    </p:spTree>
    <p:extLst>
      <p:ext uri="{BB962C8B-B14F-4D97-AF65-F5344CB8AC3E}">
        <p14:creationId xmlns:p14="http://schemas.microsoft.com/office/powerpoint/2010/main" val="655820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They first migrate to poorly condensed blocks of mesoderm (</a:t>
            </a:r>
            <a:r>
              <a:rPr lang="en-US" dirty="0" err="1"/>
              <a:t>somitomeres</a:t>
            </a:r>
            <a:r>
              <a:rPr lang="en-US" dirty="0"/>
              <a:t>) located rostral to (in front of) the </a:t>
            </a:r>
            <a:r>
              <a:rPr lang="en-US" dirty="0" err="1"/>
              <a:t>otocyst</a:t>
            </a:r>
            <a:r>
              <a:rPr lang="en-US" dirty="0"/>
              <a:t>, from which they migrate to their final locations </a:t>
            </a:r>
            <a:r>
              <a:rPr lang="en-US" dirty="0" smtClean="0"/>
              <a:t>The </a:t>
            </a:r>
            <a:r>
              <a:rPr lang="en-US" dirty="0"/>
              <a:t>supporting connective tissue found in facial muscles is derived from neural crest </a:t>
            </a:r>
            <a:r>
              <a:rPr lang="en-US" dirty="0" smtClean="0"/>
              <a:t>cells.</a:t>
            </a:r>
          </a:p>
          <a:p>
            <a:r>
              <a:rPr lang="en-US" dirty="0"/>
              <a:t>Again, the connective tissue components in these structures (e.g., fibroblasts, </a:t>
            </a:r>
            <a:r>
              <a:rPr lang="en-US" dirty="0" err="1"/>
              <a:t>odontoblasts</a:t>
            </a:r>
            <a:r>
              <a:rPr lang="en-US" dirty="0"/>
              <a:t>, and the cells of tooth-supporting tissues) are derived from neural crest cells.</a:t>
            </a:r>
          </a:p>
        </p:txBody>
      </p:sp>
    </p:spTree>
    <p:extLst>
      <p:ext uri="{BB962C8B-B14F-4D97-AF65-F5344CB8AC3E}">
        <p14:creationId xmlns:p14="http://schemas.microsoft.com/office/powerpoint/2010/main" val="1345302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r>
              <a:rPr lang="en-US" dirty="0"/>
              <a:t> A number of other structures in the facial region, such as the epithelial components or glands and the enamel organ of the tooth bud, are derived from epithelium that grows (</a:t>
            </a:r>
            <a:r>
              <a:rPr lang="en-US" dirty="0" err="1"/>
              <a:t>invaginates</a:t>
            </a:r>
            <a:r>
              <a:rPr lang="en-US" dirty="0"/>
              <a:t>) into underlying mesenchyme. </a:t>
            </a:r>
          </a:p>
          <a:p>
            <a:r>
              <a:rPr lang="en-US" dirty="0"/>
              <a:t>Again, the connective tissue components in these structures (e.g., fibroblasts, </a:t>
            </a:r>
            <a:r>
              <a:rPr lang="en-US" dirty="0" err="1"/>
              <a:t>odontoblasts</a:t>
            </a:r>
            <a:r>
              <a:rPr lang="en-US" dirty="0"/>
              <a:t>, and the cells of tooth-supporting tissues) are derived from neural crest cells.</a:t>
            </a:r>
            <a:endParaRPr lang="en-US" dirty="0" smtClean="0"/>
          </a:p>
          <a:p>
            <a:r>
              <a:rPr lang="en-US" dirty="0" smtClean="0"/>
              <a:t>In </a:t>
            </a:r>
            <a:r>
              <a:rPr lang="en-US" dirty="0"/>
              <a:t>the trunk, all skeletal and connective tissues are formed by mesoderm</a:t>
            </a:r>
          </a:p>
          <a:p>
            <a:endParaRPr lang="en-US" dirty="0"/>
          </a:p>
        </p:txBody>
      </p:sp>
    </p:spTree>
    <p:extLst>
      <p:ext uri="{BB962C8B-B14F-4D97-AF65-F5344CB8AC3E}">
        <p14:creationId xmlns:p14="http://schemas.microsoft.com/office/powerpoint/2010/main" val="2043155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295400"/>
            <a:ext cx="7315200" cy="5562600"/>
          </a:xfrm>
        </p:spPr>
      </p:pic>
    </p:spTree>
    <p:extLst>
      <p:ext uri="{BB962C8B-B14F-4D97-AF65-F5344CB8AC3E}">
        <p14:creationId xmlns:p14="http://schemas.microsoft.com/office/powerpoint/2010/main" val="179345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primitive streak</a:t>
            </a:r>
          </a:p>
        </p:txBody>
      </p:sp>
      <p:sp>
        <p:nvSpPr>
          <p:cNvPr id="3" name="Content Placeholder 2"/>
          <p:cNvSpPr>
            <a:spLocks noGrp="1"/>
          </p:cNvSpPr>
          <p:nvPr>
            <p:ph idx="1"/>
          </p:nvPr>
        </p:nvSpPr>
        <p:spPr/>
        <p:txBody>
          <a:bodyPr>
            <a:normAutofit lnSpcReduction="10000"/>
          </a:bodyPr>
          <a:lstStyle/>
          <a:p>
            <a:r>
              <a:rPr lang="en-US" dirty="0" smtClean="0"/>
              <a:t>: </a:t>
            </a:r>
            <a:r>
              <a:rPr lang="en-US" dirty="0"/>
              <a:t>The </a:t>
            </a:r>
            <a:r>
              <a:rPr lang="en-US" b="1" dirty="0"/>
              <a:t>primitive streak</a:t>
            </a:r>
            <a:r>
              <a:rPr lang="en-US" dirty="0"/>
              <a:t> is a structure that forms in the </a:t>
            </a:r>
            <a:r>
              <a:rPr lang="en-US" u="sng" dirty="0">
                <a:hlinkClick r:id="rId2" tooltip="Blastula"/>
              </a:rPr>
              <a:t>blastula</a:t>
            </a:r>
            <a:r>
              <a:rPr lang="en-US" dirty="0"/>
              <a:t> during the early stages of  </a:t>
            </a:r>
            <a:r>
              <a:rPr lang="en-US" u="sng" dirty="0">
                <a:hlinkClick r:id="rId3" tooltip="Embryonic development"/>
              </a:rPr>
              <a:t>embryonic development</a:t>
            </a:r>
            <a:r>
              <a:rPr lang="en-US" dirty="0" smtClean="0"/>
              <a:t>.</a:t>
            </a:r>
          </a:p>
          <a:p>
            <a:r>
              <a:rPr lang="en-US" dirty="0" smtClean="0"/>
              <a:t> </a:t>
            </a:r>
            <a:r>
              <a:rPr lang="en-US" dirty="0"/>
              <a:t>It forms on the dorsal (back) face of the developing embryo, toward the caudal or posterior end.</a:t>
            </a:r>
          </a:p>
          <a:p>
            <a:r>
              <a:rPr lang="en-US" dirty="0"/>
              <a:t>The presence of the primitive streak will establish </a:t>
            </a:r>
            <a:r>
              <a:rPr lang="en-US" u="sng" dirty="0">
                <a:hlinkClick r:id="rId4" tooltip="Bilateral symmetry"/>
              </a:rPr>
              <a:t>bilateral symmetry</a:t>
            </a:r>
            <a:r>
              <a:rPr lang="en-US" dirty="0"/>
              <a:t>, determine the site of </a:t>
            </a:r>
            <a:r>
              <a:rPr lang="en-US" u="sng" dirty="0">
                <a:hlinkClick r:id="rId5" tooltip="Gastrulation"/>
              </a:rPr>
              <a:t>gastrulation</a:t>
            </a:r>
            <a:r>
              <a:rPr lang="en-US" dirty="0"/>
              <a:t> and initiate </a:t>
            </a:r>
            <a:r>
              <a:rPr lang="en-US" u="sng" dirty="0">
                <a:hlinkClick r:id="rId6" tooltip="Germ layer"/>
              </a:rPr>
              <a:t>germ layer</a:t>
            </a:r>
            <a:r>
              <a:rPr lang="en-US" dirty="0"/>
              <a:t> formation. </a:t>
            </a:r>
            <a:endParaRPr lang="en-US" dirty="0" smtClean="0"/>
          </a:p>
          <a:p>
            <a:r>
              <a:rPr lang="en-US" dirty="0" smtClean="0"/>
              <a:t>To </a:t>
            </a:r>
            <a:r>
              <a:rPr lang="en-US" dirty="0"/>
              <a:t>form the streak, arrange </a:t>
            </a:r>
            <a:r>
              <a:rPr lang="en-US" u="sng" dirty="0">
                <a:hlinkClick r:id="rId7" tooltip="Mesenchymal stem cell"/>
              </a:rPr>
              <a:t>mesenchymal cells</a:t>
            </a:r>
            <a:r>
              <a:rPr lang="en-US" dirty="0"/>
              <a:t> along the prospective midline, establishing the second embryonic axis, as well as the place where cells will ingress and migrate during the process of gastrulation and germ layer formation</a:t>
            </a:r>
          </a:p>
        </p:txBody>
      </p:sp>
    </p:spTree>
    <p:extLst>
      <p:ext uri="{BB962C8B-B14F-4D97-AF65-F5344CB8AC3E}">
        <p14:creationId xmlns:p14="http://schemas.microsoft.com/office/powerpoint/2010/main" val="272492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9097" y="1600200"/>
            <a:ext cx="7865806" cy="4876800"/>
          </a:xfrm>
        </p:spPr>
      </p:pic>
    </p:spTree>
    <p:extLst>
      <p:ext uri="{BB962C8B-B14F-4D97-AF65-F5344CB8AC3E}">
        <p14:creationId xmlns:p14="http://schemas.microsoft.com/office/powerpoint/2010/main" val="312664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primitive streak extends through this midline and creates the left–right and cranial–caudal body axes and marks the beginning of gastrulation </a:t>
            </a:r>
            <a:endParaRPr lang="en-US" dirty="0" smtClean="0"/>
          </a:p>
          <a:p>
            <a:r>
              <a:rPr lang="en-US" dirty="0" smtClean="0"/>
              <a:t>This </a:t>
            </a:r>
            <a:r>
              <a:rPr lang="en-US" dirty="0"/>
              <a:t>process involves the ingression of </a:t>
            </a:r>
            <a:r>
              <a:rPr lang="en-US" u="sng" dirty="0">
                <a:hlinkClick r:id="rId2" tooltip="Mesoderm"/>
              </a:rPr>
              <a:t>mesoderm</a:t>
            </a:r>
            <a:r>
              <a:rPr lang="en-US" dirty="0"/>
              <a:t> progenitors and their migration to their ultimate position,</a:t>
            </a:r>
            <a:r>
              <a:rPr lang="en-US" baseline="30000" dirty="0"/>
              <a:t> </a:t>
            </a:r>
            <a:r>
              <a:rPr lang="en-US" dirty="0"/>
              <a:t> where they will differentiate into the mesoderm germ </a:t>
            </a:r>
            <a:r>
              <a:rPr lang="en-US" dirty="0" smtClean="0"/>
              <a:t>layer</a:t>
            </a:r>
            <a:r>
              <a:rPr lang="en-US" baseline="30000" dirty="0" smtClean="0"/>
              <a:t>  </a:t>
            </a:r>
            <a:r>
              <a:rPr lang="en-US" dirty="0"/>
              <a:t>that, together with endoderm and ectoderm germ layers, will give rise to all the </a:t>
            </a:r>
            <a:r>
              <a:rPr lang="en-US" u="sng" dirty="0">
                <a:hlinkClick r:id="rId3" tooltip="Tissue (biology)"/>
              </a:rPr>
              <a:t>tissues</a:t>
            </a:r>
            <a:r>
              <a:rPr lang="en-US" dirty="0"/>
              <a:t> of the adult organism.</a:t>
            </a:r>
          </a:p>
          <a:p>
            <a:endParaRPr lang="en-US" dirty="0"/>
          </a:p>
        </p:txBody>
      </p:sp>
    </p:spTree>
    <p:extLst>
      <p:ext uri="{BB962C8B-B14F-4D97-AF65-F5344CB8AC3E}">
        <p14:creationId xmlns:p14="http://schemas.microsoft.com/office/powerpoint/2010/main" val="116562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600200"/>
            <a:ext cx="8001000" cy="4876800"/>
          </a:xfrm>
        </p:spPr>
      </p:pic>
    </p:spTree>
    <p:extLst>
      <p:ext uri="{BB962C8B-B14F-4D97-AF65-F5344CB8AC3E}">
        <p14:creationId xmlns:p14="http://schemas.microsoft.com/office/powerpoint/2010/main" val="669597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anterior (</a:t>
            </a:r>
            <a:r>
              <a:rPr lang="en-US" b="1" u="sng" dirty="0"/>
              <a:t>rostral</a:t>
            </a:r>
            <a:r>
              <a:rPr lang="en-US" dirty="0"/>
              <a:t>) end of the </a:t>
            </a:r>
            <a:r>
              <a:rPr lang="en-US" b="1" u="sng" dirty="0"/>
              <a:t>primitive streak</a:t>
            </a:r>
            <a:r>
              <a:rPr lang="en-US" dirty="0"/>
              <a:t> forms the lower germ layer, the endoderm, in which are embedded the midline </a:t>
            </a:r>
            <a:r>
              <a:rPr lang="en-US" b="1" u="sng" dirty="0" err="1"/>
              <a:t>notochordal</a:t>
            </a:r>
            <a:r>
              <a:rPr lang="en-US" dirty="0"/>
              <a:t> and </a:t>
            </a:r>
            <a:r>
              <a:rPr lang="en-US" b="1" u="sng" dirty="0"/>
              <a:t>prechordal</a:t>
            </a:r>
            <a:r>
              <a:rPr lang="en-US" dirty="0"/>
              <a:t> plates</a:t>
            </a:r>
            <a:r>
              <a:rPr lang="en-US" dirty="0" smtClean="0"/>
              <a:t>.</a:t>
            </a:r>
          </a:p>
          <a:p>
            <a:r>
              <a:rPr lang="en-US" dirty="0" smtClean="0"/>
              <a:t> </a:t>
            </a:r>
            <a:r>
              <a:rPr lang="en-US" dirty="0"/>
              <a:t>Prospective mesodermal cells migrate from the </a:t>
            </a:r>
            <a:r>
              <a:rPr lang="en-US" dirty="0" err="1"/>
              <a:t>epiblast</a:t>
            </a:r>
            <a:r>
              <a:rPr lang="en-US" dirty="0"/>
              <a:t> through the primitive streak to form the middle germ layer, the mesoderm</a:t>
            </a:r>
            <a:r>
              <a:rPr lang="en-US" dirty="0" smtClean="0"/>
              <a:t>.</a:t>
            </a:r>
          </a:p>
          <a:p>
            <a:r>
              <a:rPr lang="en-US" dirty="0" smtClean="0"/>
              <a:t> </a:t>
            </a:r>
            <a:r>
              <a:rPr lang="en-US" dirty="0"/>
              <a:t>Cells remaining in the </a:t>
            </a:r>
            <a:r>
              <a:rPr lang="en-US" dirty="0" err="1"/>
              <a:t>epiblast</a:t>
            </a:r>
            <a:r>
              <a:rPr lang="en-US" dirty="0"/>
              <a:t> form the ectoderm, completing formation of the three germ layers. </a:t>
            </a:r>
          </a:p>
        </p:txBody>
      </p:sp>
    </p:spTree>
    <p:extLst>
      <p:ext uri="{BB962C8B-B14F-4D97-AF65-F5344CB8AC3E}">
        <p14:creationId xmlns:p14="http://schemas.microsoft.com/office/powerpoint/2010/main" val="246592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473</TotalTime>
  <Words>1169</Words>
  <Application>Microsoft Office PowerPoint</Application>
  <PresentationFormat>عرض على الشاشة (3:4)‏</PresentationFormat>
  <Paragraphs>68</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Clarity</vt:lpstr>
      <vt:lpstr>EMBRYOLOGY-I</vt:lpstr>
      <vt:lpstr>The development of the human face and oral cavity </vt:lpstr>
      <vt:lpstr>عرض تقديمي في PowerPoint</vt:lpstr>
      <vt:lpstr>عرض تقديمي في PowerPoint</vt:lpstr>
      <vt:lpstr>The primitive streak</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Nervous system development: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mesoderm of the head</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EMBRYOLOGY-I</dc:title>
  <dc:creator>warkaa ali</dc:creator>
  <cp:lastModifiedBy>warkaa</cp:lastModifiedBy>
  <cp:revision>12</cp:revision>
  <dcterms:created xsi:type="dcterms:W3CDTF">2006-08-16T00:00:00Z</dcterms:created>
  <dcterms:modified xsi:type="dcterms:W3CDTF">2022-10-05T17:05:08Z</dcterms:modified>
</cp:coreProperties>
</file>