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1D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124CE3F-529C-4A0D-8269-96E44A0202D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2614-82F9-4238-99ED-4B5472410650}" type="slidenum">
              <a:rPr lang="en-US" smtClean="0"/>
              <a:t>‹#›</a:t>
            </a:fld>
            <a:endParaRPr lang="en-US"/>
          </a:p>
        </p:txBody>
      </p:sp>
    </p:spTree>
    <p:extLst>
      <p:ext uri="{BB962C8B-B14F-4D97-AF65-F5344CB8AC3E}">
        <p14:creationId xmlns:p14="http://schemas.microsoft.com/office/powerpoint/2010/main" val="3428567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24CE3F-529C-4A0D-8269-96E44A0202D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2614-82F9-4238-99ED-4B5472410650}" type="slidenum">
              <a:rPr lang="en-US" smtClean="0"/>
              <a:t>‹#›</a:t>
            </a:fld>
            <a:endParaRPr lang="en-US"/>
          </a:p>
        </p:txBody>
      </p:sp>
    </p:spTree>
    <p:extLst>
      <p:ext uri="{BB962C8B-B14F-4D97-AF65-F5344CB8AC3E}">
        <p14:creationId xmlns:p14="http://schemas.microsoft.com/office/powerpoint/2010/main" val="1422487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24CE3F-529C-4A0D-8269-96E44A0202D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2614-82F9-4238-99ED-4B547241065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67345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24CE3F-529C-4A0D-8269-96E44A0202D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2614-82F9-4238-99ED-4B5472410650}" type="slidenum">
              <a:rPr lang="en-US" smtClean="0"/>
              <a:t>‹#›</a:t>
            </a:fld>
            <a:endParaRPr lang="en-US"/>
          </a:p>
        </p:txBody>
      </p:sp>
    </p:spTree>
    <p:extLst>
      <p:ext uri="{BB962C8B-B14F-4D97-AF65-F5344CB8AC3E}">
        <p14:creationId xmlns:p14="http://schemas.microsoft.com/office/powerpoint/2010/main" val="422808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24CE3F-529C-4A0D-8269-96E44A0202D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2614-82F9-4238-99ED-4B547241065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1835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24CE3F-529C-4A0D-8269-96E44A0202D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2614-82F9-4238-99ED-4B5472410650}" type="slidenum">
              <a:rPr lang="en-US" smtClean="0"/>
              <a:t>‹#›</a:t>
            </a:fld>
            <a:endParaRPr lang="en-US"/>
          </a:p>
        </p:txBody>
      </p:sp>
    </p:spTree>
    <p:extLst>
      <p:ext uri="{BB962C8B-B14F-4D97-AF65-F5344CB8AC3E}">
        <p14:creationId xmlns:p14="http://schemas.microsoft.com/office/powerpoint/2010/main" val="4294535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24CE3F-529C-4A0D-8269-96E44A0202D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2614-82F9-4238-99ED-4B5472410650}" type="slidenum">
              <a:rPr lang="en-US" smtClean="0"/>
              <a:t>‹#›</a:t>
            </a:fld>
            <a:endParaRPr lang="en-US"/>
          </a:p>
        </p:txBody>
      </p:sp>
    </p:spTree>
    <p:extLst>
      <p:ext uri="{BB962C8B-B14F-4D97-AF65-F5344CB8AC3E}">
        <p14:creationId xmlns:p14="http://schemas.microsoft.com/office/powerpoint/2010/main" val="16960452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24CE3F-529C-4A0D-8269-96E44A0202D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2614-82F9-4238-99ED-4B5472410650}" type="slidenum">
              <a:rPr lang="en-US" smtClean="0"/>
              <a:t>‹#›</a:t>
            </a:fld>
            <a:endParaRPr lang="en-US"/>
          </a:p>
        </p:txBody>
      </p:sp>
    </p:spTree>
    <p:extLst>
      <p:ext uri="{BB962C8B-B14F-4D97-AF65-F5344CB8AC3E}">
        <p14:creationId xmlns:p14="http://schemas.microsoft.com/office/powerpoint/2010/main" val="248490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24CE3F-529C-4A0D-8269-96E44A0202D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2614-82F9-4238-99ED-4B5472410650}" type="slidenum">
              <a:rPr lang="en-US" smtClean="0"/>
              <a:t>‹#›</a:t>
            </a:fld>
            <a:endParaRPr lang="en-US"/>
          </a:p>
        </p:txBody>
      </p:sp>
    </p:spTree>
    <p:extLst>
      <p:ext uri="{BB962C8B-B14F-4D97-AF65-F5344CB8AC3E}">
        <p14:creationId xmlns:p14="http://schemas.microsoft.com/office/powerpoint/2010/main" val="1824204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124CE3F-529C-4A0D-8269-96E44A0202D8}" type="datetimeFigureOut">
              <a:rPr lang="en-US" smtClean="0"/>
              <a:t>5/13/2022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8C2614-82F9-4238-99ED-4B5472410650}" type="slidenum">
              <a:rPr lang="en-US" smtClean="0"/>
              <a:t>‹#›</a:t>
            </a:fld>
            <a:endParaRPr lang="en-US"/>
          </a:p>
        </p:txBody>
      </p:sp>
    </p:spTree>
    <p:extLst>
      <p:ext uri="{BB962C8B-B14F-4D97-AF65-F5344CB8AC3E}">
        <p14:creationId xmlns:p14="http://schemas.microsoft.com/office/powerpoint/2010/main" val="2812722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24CE3F-529C-4A0D-8269-96E44A0202D8}" type="datetimeFigureOut">
              <a:rPr lang="en-US" smtClean="0"/>
              <a:t>5/13/2022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C2614-82F9-4238-99ED-4B5472410650}" type="slidenum">
              <a:rPr lang="en-US" smtClean="0"/>
              <a:t>‹#›</a:t>
            </a:fld>
            <a:endParaRPr lang="en-US"/>
          </a:p>
        </p:txBody>
      </p:sp>
    </p:spTree>
    <p:extLst>
      <p:ext uri="{BB962C8B-B14F-4D97-AF65-F5344CB8AC3E}">
        <p14:creationId xmlns:p14="http://schemas.microsoft.com/office/powerpoint/2010/main" val="1897082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124CE3F-529C-4A0D-8269-96E44A0202D8}" type="datetimeFigureOut">
              <a:rPr lang="en-US" smtClean="0"/>
              <a:t>5/13/2022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8C2614-82F9-4238-99ED-4B5472410650}" type="slidenum">
              <a:rPr lang="en-US" smtClean="0"/>
              <a:t>‹#›</a:t>
            </a:fld>
            <a:endParaRPr lang="en-US"/>
          </a:p>
        </p:txBody>
      </p:sp>
    </p:spTree>
    <p:extLst>
      <p:ext uri="{BB962C8B-B14F-4D97-AF65-F5344CB8AC3E}">
        <p14:creationId xmlns:p14="http://schemas.microsoft.com/office/powerpoint/2010/main" val="4028148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24CE3F-529C-4A0D-8269-96E44A0202D8}" type="datetimeFigureOut">
              <a:rPr lang="en-US" smtClean="0"/>
              <a:t>5/13/2022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8C2614-82F9-4238-99ED-4B5472410650}" type="slidenum">
              <a:rPr lang="en-US" smtClean="0"/>
              <a:t>‹#›</a:t>
            </a:fld>
            <a:endParaRPr lang="en-US"/>
          </a:p>
        </p:txBody>
      </p:sp>
    </p:spTree>
    <p:extLst>
      <p:ext uri="{BB962C8B-B14F-4D97-AF65-F5344CB8AC3E}">
        <p14:creationId xmlns:p14="http://schemas.microsoft.com/office/powerpoint/2010/main" val="3728799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24CE3F-529C-4A0D-8269-96E44A0202D8}" type="datetimeFigureOut">
              <a:rPr lang="en-US" smtClean="0"/>
              <a:t>5/13/2022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8C2614-82F9-4238-99ED-4B5472410650}" type="slidenum">
              <a:rPr lang="en-US" smtClean="0"/>
              <a:t>‹#›</a:t>
            </a:fld>
            <a:endParaRPr lang="en-US"/>
          </a:p>
        </p:txBody>
      </p:sp>
    </p:spTree>
    <p:extLst>
      <p:ext uri="{BB962C8B-B14F-4D97-AF65-F5344CB8AC3E}">
        <p14:creationId xmlns:p14="http://schemas.microsoft.com/office/powerpoint/2010/main" val="2283120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124CE3F-529C-4A0D-8269-96E44A0202D8}" type="datetimeFigureOut">
              <a:rPr lang="en-US" smtClean="0"/>
              <a:t>5/13/2022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C2614-82F9-4238-99ED-4B5472410650}" type="slidenum">
              <a:rPr lang="en-US" smtClean="0"/>
              <a:t>‹#›</a:t>
            </a:fld>
            <a:endParaRPr lang="en-US"/>
          </a:p>
        </p:txBody>
      </p:sp>
    </p:spTree>
    <p:extLst>
      <p:ext uri="{BB962C8B-B14F-4D97-AF65-F5344CB8AC3E}">
        <p14:creationId xmlns:p14="http://schemas.microsoft.com/office/powerpoint/2010/main" val="515239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C2614-82F9-4238-99ED-4B5472410650}" type="slidenum">
              <a:rPr lang="en-US" smtClean="0"/>
              <a:t>‹#›</a:t>
            </a:fld>
            <a:endParaRPr lang="en-US"/>
          </a:p>
        </p:txBody>
      </p:sp>
      <p:sp>
        <p:nvSpPr>
          <p:cNvPr id="5" name="Date Placeholder 4"/>
          <p:cNvSpPr>
            <a:spLocks noGrp="1"/>
          </p:cNvSpPr>
          <p:nvPr>
            <p:ph type="dt" sz="half" idx="10"/>
          </p:nvPr>
        </p:nvSpPr>
        <p:spPr/>
        <p:txBody>
          <a:bodyPr/>
          <a:lstStyle/>
          <a:p>
            <a:fld id="{E124CE3F-529C-4A0D-8269-96E44A0202D8}" type="datetimeFigureOut">
              <a:rPr lang="en-US" smtClean="0"/>
              <a:t>5/13/2022</a:t>
            </a:fld>
            <a:endParaRPr lang="en-US"/>
          </a:p>
        </p:txBody>
      </p:sp>
    </p:spTree>
    <p:extLst>
      <p:ext uri="{BB962C8B-B14F-4D97-AF65-F5344CB8AC3E}">
        <p14:creationId xmlns:p14="http://schemas.microsoft.com/office/powerpoint/2010/main" val="115710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24CE3F-529C-4A0D-8269-96E44A0202D8}" type="datetimeFigureOut">
              <a:rPr lang="en-US" smtClean="0"/>
              <a:t>5/13/2022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A8C2614-82F9-4238-99ED-4B5472410650}" type="slidenum">
              <a:rPr lang="en-US" smtClean="0"/>
              <a:t>‹#›</a:t>
            </a:fld>
            <a:endParaRPr lang="en-US"/>
          </a:p>
        </p:txBody>
      </p:sp>
    </p:spTree>
    <p:extLst>
      <p:ext uri="{BB962C8B-B14F-4D97-AF65-F5344CB8AC3E}">
        <p14:creationId xmlns:p14="http://schemas.microsoft.com/office/powerpoint/2010/main" val="4842724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Polysaccharides" TargetMode="External"/><Relationship Id="rId2" Type="http://schemas.openxmlformats.org/officeDocument/2006/relationships/hyperlink" Target="https://en.wikipedia.org/wiki/Staining" TargetMode="External"/><Relationship Id="rId1" Type="http://schemas.openxmlformats.org/officeDocument/2006/relationships/slideLayout" Target="../slideLayouts/slideLayout2.xml"/><Relationship Id="rId6" Type="http://schemas.openxmlformats.org/officeDocument/2006/relationships/hyperlink" Target="https://en.wikipedia.org/wiki/Glycolipids" TargetMode="External"/><Relationship Id="rId5" Type="http://schemas.openxmlformats.org/officeDocument/2006/relationships/hyperlink" Target="https://en.wikipedia.org/wiki/Glycoproteins" TargetMode="External"/><Relationship Id="rId4" Type="http://schemas.openxmlformats.org/officeDocument/2006/relationships/hyperlink" Target="https://en.wikipedia.org/wiki/Glycoge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9818" y="1399309"/>
            <a:ext cx="8304185" cy="2651527"/>
          </a:xfrm>
          <a:scene3d>
            <a:camera prst="perspectiveBelow"/>
            <a:lightRig rig="threePt" dir="t"/>
          </a:scene3d>
        </p:spPr>
        <p:txBody>
          <a:bodyPr/>
          <a:lstStyle/>
          <a:p>
            <a:pPr algn="ctr"/>
            <a:r>
              <a:rPr lang="en-US" b="1" dirty="0" err="1">
                <a:solidFill>
                  <a:srgbClr val="3D1D43"/>
                </a:solidFill>
              </a:rPr>
              <a:t>Histochemistry</a:t>
            </a:r>
            <a:endParaRPr lang="en-US" dirty="0">
              <a:solidFill>
                <a:srgbClr val="3D1D43"/>
              </a:solidFill>
            </a:endParaRPr>
          </a:p>
        </p:txBody>
      </p:sp>
      <p:sp>
        <p:nvSpPr>
          <p:cNvPr id="3" name="Subtitle 2"/>
          <p:cNvSpPr>
            <a:spLocks noGrp="1"/>
          </p:cNvSpPr>
          <p:nvPr>
            <p:ph type="subTitle" idx="1"/>
          </p:nvPr>
        </p:nvSpPr>
        <p:spPr/>
        <p:txBody>
          <a:bodyPr/>
          <a:lstStyle/>
          <a:p>
            <a:pPr algn="ctr"/>
            <a:r>
              <a:rPr lang="en-US" dirty="0" smtClean="0"/>
              <a:t>By Assistant lecturer Noor </a:t>
            </a:r>
            <a:r>
              <a:rPr lang="en-US" dirty="0" err="1" smtClean="0"/>
              <a:t>Natik</a:t>
            </a:r>
            <a:r>
              <a:rPr lang="en-US" dirty="0" smtClean="0"/>
              <a:t> </a:t>
            </a:r>
          </a:p>
          <a:p>
            <a:pPr algn="ctr"/>
            <a:r>
              <a:rPr lang="en-US" dirty="0" smtClean="0"/>
              <a:t>B.D.S .M.Sc. </a:t>
            </a:r>
            <a:endParaRPr lang="en-US" dirty="0"/>
          </a:p>
        </p:txBody>
      </p:sp>
    </p:spTree>
    <p:extLst>
      <p:ext uri="{BB962C8B-B14F-4D97-AF65-F5344CB8AC3E}">
        <p14:creationId xmlns:p14="http://schemas.microsoft.com/office/powerpoint/2010/main" val="31687929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1" y="1731819"/>
            <a:ext cx="11055926" cy="4309544"/>
          </a:xfrm>
        </p:spPr>
        <p:txBody>
          <a:bodyPr/>
          <a:lstStyle/>
          <a:p>
            <a:r>
              <a:rPr lang="en-US" sz="2800" dirty="0">
                <a:latin typeface="Times New Roman" panose="02020603050405020304" pitchFamily="18" charset="0"/>
                <a:ea typeface="Times New Roman" panose="02020603050405020304" pitchFamily="18" charset="0"/>
                <a:cs typeface="Times New Roman" panose="02020603050405020304" pitchFamily="18" charset="0"/>
              </a:rPr>
              <a:t>In immunohistochemistry the end product is a deposit of opaque or colored material that can be seen with a conventional light microscope and does not deteriorate. The list of substances detectable by these techniques has been greatly enlarged by the development of monoclonal antibodies.</a:t>
            </a:r>
            <a:endParaRPr lang="en-US" sz="2400" dirty="0">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534903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856509" y="273577"/>
            <a:ext cx="6814293" cy="5796158"/>
          </a:xfrm>
          <a:prstGeom prst="rect">
            <a:avLst/>
          </a:prstGeom>
        </p:spPr>
      </p:pic>
    </p:spTree>
    <p:extLst>
      <p:ext uri="{BB962C8B-B14F-4D97-AF65-F5344CB8AC3E}">
        <p14:creationId xmlns:p14="http://schemas.microsoft.com/office/powerpoint/2010/main" val="3646849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rgbClr val="002060"/>
                </a:solidFill>
              </a:rPr>
              <a:t>Histochemistry</a:t>
            </a:r>
            <a:endParaRPr lang="en-US" dirty="0">
              <a:solidFill>
                <a:srgbClr val="002060"/>
              </a:solidFill>
            </a:endParaRPr>
          </a:p>
        </p:txBody>
      </p:sp>
      <p:sp>
        <p:nvSpPr>
          <p:cNvPr id="3" name="Content Placeholder 2"/>
          <p:cNvSpPr>
            <a:spLocks noGrp="1"/>
          </p:cNvSpPr>
          <p:nvPr>
            <p:ph idx="1"/>
          </p:nvPr>
        </p:nvSpPr>
        <p:spPr>
          <a:xfrm>
            <a:off x="677333" y="2160589"/>
            <a:ext cx="11085175" cy="3880773"/>
          </a:xfrm>
        </p:spPr>
        <p:txBody>
          <a:bodyPr/>
          <a:lstStyle/>
          <a:p>
            <a:r>
              <a:rPr lang="en-US" sz="2400" dirty="0"/>
              <a:t>combines the techniques of biochemistry and histology in the study of the chemical constitution of cells and tissues. The importance of </a:t>
            </a:r>
            <a:r>
              <a:rPr lang="en-US" sz="2400" dirty="0" err="1"/>
              <a:t>histochemistry</a:t>
            </a:r>
            <a:r>
              <a:rPr lang="en-US" sz="2400" dirty="0"/>
              <a:t> has decreased as IHC methods have developed.</a:t>
            </a:r>
          </a:p>
          <a:p>
            <a:endParaRPr lang="en-US" dirty="0" smtClean="0"/>
          </a:p>
          <a:p>
            <a:endParaRPr lang="en-US" dirty="0"/>
          </a:p>
          <a:p>
            <a:r>
              <a:rPr lang="en-US" sz="2400" dirty="0">
                <a:solidFill>
                  <a:srgbClr val="FF0000"/>
                </a:solidFill>
              </a:rPr>
              <a:t>The goal of </a:t>
            </a:r>
            <a:r>
              <a:rPr lang="en-US" sz="2400" dirty="0" err="1">
                <a:solidFill>
                  <a:srgbClr val="FF0000"/>
                </a:solidFill>
              </a:rPr>
              <a:t>histochemistry</a:t>
            </a:r>
            <a:r>
              <a:rPr lang="en-US" sz="2400" dirty="0">
                <a:solidFill>
                  <a:srgbClr val="FF0000"/>
                </a:solidFill>
              </a:rPr>
              <a:t> </a:t>
            </a:r>
            <a:r>
              <a:rPr lang="en-US" sz="2400" dirty="0"/>
              <a:t>is to provide color and contrast to microscopic images. The field uses disparate techniques to accomplish the specific labeling of biological structures.</a:t>
            </a:r>
          </a:p>
          <a:p>
            <a:endParaRPr lang="en-US" sz="2400" dirty="0"/>
          </a:p>
        </p:txBody>
      </p:sp>
    </p:spTree>
    <p:extLst>
      <p:ext uri="{BB962C8B-B14F-4D97-AF65-F5344CB8AC3E}">
        <p14:creationId xmlns:p14="http://schemas.microsoft.com/office/powerpoint/2010/main" val="610731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782848" cy="1320800"/>
          </a:xfrm>
        </p:spPr>
        <p:txBody>
          <a:bodyPr>
            <a:normAutofit fontScale="90000"/>
          </a:bodyPr>
          <a:lstStyle/>
          <a:p>
            <a:r>
              <a:rPr lang="en-US" b="1" dirty="0">
                <a:solidFill>
                  <a:srgbClr val="002060"/>
                </a:solidFill>
              </a:rPr>
              <a:t>STRUCTURE AND CHEMICAL COMPOSITION OF ORAL TISSUES</a:t>
            </a:r>
            <a:r>
              <a:rPr lang="en-US" dirty="0"/>
              <a:t/>
            </a:r>
            <a:br>
              <a:rPr lang="en-US" dirty="0"/>
            </a:br>
            <a:endParaRPr lang="en-US" dirty="0"/>
          </a:p>
        </p:txBody>
      </p:sp>
      <p:sp>
        <p:nvSpPr>
          <p:cNvPr id="3" name="Content Placeholder 2"/>
          <p:cNvSpPr>
            <a:spLocks noGrp="1"/>
          </p:cNvSpPr>
          <p:nvPr>
            <p:ph idx="1"/>
          </p:nvPr>
        </p:nvSpPr>
        <p:spPr>
          <a:xfrm>
            <a:off x="540327" y="1759527"/>
            <a:ext cx="10917382" cy="4281835"/>
          </a:xfrm>
        </p:spPr>
        <p:txBody>
          <a:bodyPr>
            <a:noAutofit/>
          </a:bodyPr>
          <a:lstStyle/>
          <a:p>
            <a:r>
              <a:rPr lang="en-US" sz="2400" dirty="0"/>
              <a:t>Oral structures are primarily composed of connective tissue and epithelial linings and associated glands. </a:t>
            </a:r>
            <a:endParaRPr lang="en-US" sz="2400" dirty="0" smtClean="0"/>
          </a:p>
          <a:p>
            <a:endParaRPr lang="en-US" sz="2400" dirty="0"/>
          </a:p>
          <a:p>
            <a:r>
              <a:rPr lang="en-US" sz="2400" dirty="0" smtClean="0"/>
              <a:t>An </a:t>
            </a:r>
            <a:r>
              <a:rPr lang="en-US" sz="2400" dirty="0"/>
              <a:t>understanding of these structures and their chemical composition is important in the consideration of biologic problems related to oral health. </a:t>
            </a:r>
            <a:endParaRPr lang="en-US" sz="2400" dirty="0" smtClean="0"/>
          </a:p>
          <a:p>
            <a:endParaRPr lang="en-US" sz="2400" dirty="0"/>
          </a:p>
          <a:p>
            <a:r>
              <a:rPr lang="en-US" sz="2400" dirty="0" smtClean="0"/>
              <a:t>Significant </a:t>
            </a:r>
            <a:r>
              <a:rPr lang="en-US" sz="2400" dirty="0"/>
              <a:t>chemical constituents of these tissues are proteoglycans, glycoproteins, mucins, and enzymes. Connective </a:t>
            </a:r>
            <a:r>
              <a:rPr lang="en-US" sz="2400"/>
              <a:t>tissue </a:t>
            </a:r>
            <a:r>
              <a:rPr lang="en-US" sz="2400" smtClean="0"/>
              <a:t>is </a:t>
            </a:r>
            <a:r>
              <a:rPr lang="en-US" sz="2400" dirty="0"/>
              <a:t>derived from the mesenchyme and consists of various types of cells and fibers that are embedded in an amorphous, </a:t>
            </a:r>
            <a:r>
              <a:rPr lang="en-US" sz="2400" dirty="0" err="1"/>
              <a:t>semigel</a:t>
            </a:r>
            <a:r>
              <a:rPr lang="en-US" sz="2400" dirty="0"/>
              <a:t>, colloidal ground substance</a:t>
            </a:r>
          </a:p>
        </p:txBody>
      </p:sp>
    </p:spTree>
    <p:extLst>
      <p:ext uri="{BB962C8B-B14F-4D97-AF65-F5344CB8AC3E}">
        <p14:creationId xmlns:p14="http://schemas.microsoft.com/office/powerpoint/2010/main" val="2756942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0945" y="374073"/>
            <a:ext cx="10072255" cy="5667289"/>
          </a:xfrm>
        </p:spPr>
        <p:txBody>
          <a:bodyPr>
            <a:normAutofit/>
          </a:bodyPr>
          <a:lstStyle/>
          <a:p>
            <a:r>
              <a:rPr lang="en-US" sz="2400" dirty="0" err="1"/>
              <a:t>Histochemistry</a:t>
            </a:r>
            <a:r>
              <a:rPr lang="en-US" sz="2400" dirty="0"/>
              <a:t> specifically stains constituents of cells and biochemical tissues: mucins, lipids, nucleic acids, amyloid, microorganisms, and other proteins. </a:t>
            </a:r>
            <a:endParaRPr lang="en-US" sz="2400" dirty="0" smtClean="0"/>
          </a:p>
          <a:p>
            <a:endParaRPr lang="en-US" sz="2400" dirty="0"/>
          </a:p>
          <a:p>
            <a:r>
              <a:rPr lang="en-US" sz="2400" dirty="0" smtClean="0"/>
              <a:t>The </a:t>
            </a:r>
            <a:r>
              <a:rPr lang="en-US" sz="2400" dirty="0"/>
              <a:t>most frequently used stains are the following: Mason’s Trichrome (stains collagen green or </a:t>
            </a:r>
            <a:r>
              <a:rPr lang="en-US" sz="2400" dirty="0" smtClean="0"/>
              <a:t>blue)</a:t>
            </a:r>
          </a:p>
          <a:p>
            <a:r>
              <a:rPr lang="en-US" sz="2400" dirty="0" smtClean="0"/>
              <a:t>Van </a:t>
            </a:r>
            <a:r>
              <a:rPr lang="en-US" sz="2400" dirty="0" err="1"/>
              <a:t>Gieson</a:t>
            </a:r>
            <a:r>
              <a:rPr lang="en-US" sz="2400" dirty="0"/>
              <a:t> (stains for elastin), Von </a:t>
            </a:r>
            <a:r>
              <a:rPr lang="en-US" sz="2400" dirty="0" err="1"/>
              <a:t>Kossa</a:t>
            </a:r>
            <a:r>
              <a:rPr lang="en-US" sz="2400" dirty="0"/>
              <a:t> (stains tissue calcification), Safranin-O (stains </a:t>
            </a:r>
            <a:r>
              <a:rPr lang="en-US" sz="2400" dirty="0" err="1"/>
              <a:t>glycosaminoglycans</a:t>
            </a:r>
            <a:r>
              <a:rPr lang="en-US" sz="2400" dirty="0"/>
              <a:t> red</a:t>
            </a:r>
            <a:r>
              <a:rPr lang="en-US" sz="2400" dirty="0" smtClean="0"/>
              <a:t>).</a:t>
            </a:r>
          </a:p>
          <a:p>
            <a:r>
              <a:rPr lang="en-US" sz="2400" dirty="0" smtClean="0"/>
              <a:t> </a:t>
            </a:r>
            <a:r>
              <a:rPr lang="en-US" sz="2400" dirty="0"/>
              <a:t>PAS (stains glycogen, neutral mucins, basement membranes, many fungi and parasites red magenta</a:t>
            </a:r>
            <a:r>
              <a:rPr lang="en-US" sz="2400" dirty="0" smtClean="0"/>
              <a:t>).</a:t>
            </a:r>
          </a:p>
          <a:p>
            <a:r>
              <a:rPr lang="en-US" sz="2400" dirty="0" smtClean="0"/>
              <a:t> </a:t>
            </a:r>
            <a:endParaRPr lang="en-US" sz="2400" dirty="0"/>
          </a:p>
        </p:txBody>
      </p:sp>
    </p:spTree>
    <p:extLst>
      <p:ext uri="{BB962C8B-B14F-4D97-AF65-F5344CB8AC3E}">
        <p14:creationId xmlns:p14="http://schemas.microsoft.com/office/powerpoint/2010/main" val="1066351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4181" y="1094509"/>
            <a:ext cx="9781309" cy="4946853"/>
          </a:xfrm>
        </p:spPr>
        <p:txBody>
          <a:bodyPr>
            <a:normAutofit/>
          </a:bodyPr>
          <a:lstStyle/>
          <a:p>
            <a:r>
              <a:rPr lang="en-US" sz="2400" dirty="0"/>
              <a:t>Congo Red (stains amyloid deposits red or apple green when viewed with polarized light</a:t>
            </a:r>
            <a:r>
              <a:rPr lang="en-US" sz="2400" dirty="0" smtClean="0"/>
              <a:t>).</a:t>
            </a:r>
          </a:p>
          <a:p>
            <a:r>
              <a:rPr lang="en-US" sz="2400" dirty="0" smtClean="0"/>
              <a:t> </a:t>
            </a:r>
            <a:r>
              <a:rPr lang="en-US" sz="2400" dirty="0"/>
              <a:t>Prussian blue (stains iron intensely blue</a:t>
            </a:r>
            <a:r>
              <a:rPr lang="en-US" sz="2400" dirty="0" smtClean="0"/>
              <a:t>)</a:t>
            </a:r>
          </a:p>
          <a:p>
            <a:r>
              <a:rPr lang="en-US" sz="2400" dirty="0" smtClean="0"/>
              <a:t> </a:t>
            </a:r>
            <a:r>
              <a:rPr lang="en-US" sz="2400" dirty="0"/>
              <a:t>Giemsa (highlights some microorganisms, e.g., </a:t>
            </a:r>
            <a:r>
              <a:rPr lang="en-US" sz="2400" i="1" dirty="0"/>
              <a:t>Helicobacter pylori</a:t>
            </a:r>
            <a:r>
              <a:rPr lang="en-US" sz="2400" dirty="0"/>
              <a:t>, </a:t>
            </a:r>
            <a:r>
              <a:rPr lang="en-US" sz="2400" i="1" dirty="0" err="1"/>
              <a:t>Leishmania</a:t>
            </a:r>
            <a:r>
              <a:rPr lang="en-US" sz="2400" dirty="0"/>
              <a:t>), </a:t>
            </a:r>
            <a:r>
              <a:rPr lang="en-US" sz="2400" dirty="0" err="1"/>
              <a:t>Ziehl</a:t>
            </a:r>
            <a:r>
              <a:rPr lang="en-US" sz="2400" dirty="0"/>
              <a:t>–</a:t>
            </a:r>
            <a:r>
              <a:rPr lang="en-US" sz="2400" dirty="0" err="1"/>
              <a:t>Neelsen</a:t>
            </a:r>
            <a:r>
              <a:rPr lang="en-US" sz="2400" dirty="0"/>
              <a:t> (stains acid–alcohol resistant bacteria bright red) </a:t>
            </a:r>
          </a:p>
          <a:p>
            <a:endParaRPr lang="en-US" sz="2400" dirty="0"/>
          </a:p>
          <a:p>
            <a:endParaRPr lang="en-US" sz="2400" dirty="0"/>
          </a:p>
        </p:txBody>
      </p:sp>
    </p:spTree>
    <p:extLst>
      <p:ext uri="{BB962C8B-B14F-4D97-AF65-F5344CB8AC3E}">
        <p14:creationId xmlns:p14="http://schemas.microsoft.com/office/powerpoint/2010/main" val="2867539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PAS reaction (Periodic Acid Schiff)</a:t>
            </a:r>
            <a:r>
              <a:rPr lang="en-US" dirty="0"/>
              <a:t/>
            </a:r>
            <a:br>
              <a:rPr lang="en-US" dirty="0"/>
            </a:br>
            <a:endParaRPr lang="en-US" dirty="0"/>
          </a:p>
        </p:txBody>
      </p:sp>
      <p:sp>
        <p:nvSpPr>
          <p:cNvPr id="3" name="Content Placeholder 2"/>
          <p:cNvSpPr>
            <a:spLocks noGrp="1"/>
          </p:cNvSpPr>
          <p:nvPr>
            <p:ph idx="1"/>
          </p:nvPr>
        </p:nvSpPr>
        <p:spPr>
          <a:xfrm>
            <a:off x="387927" y="1524001"/>
            <a:ext cx="10460182" cy="4517362"/>
          </a:xfrm>
        </p:spPr>
        <p:txBody>
          <a:bodyPr>
            <a:normAutofit/>
          </a:bodyPr>
          <a:lstStyle/>
          <a:p>
            <a:r>
              <a:rPr lang="en-US" sz="2800" dirty="0">
                <a:solidFill>
                  <a:schemeClr val="tx1">
                    <a:lumMod val="95000"/>
                    <a:lumOff val="5000"/>
                  </a:schemeClr>
                </a:solidFill>
              </a:rPr>
              <a:t>This is one of the most popular a </a:t>
            </a:r>
            <a:r>
              <a:rPr lang="en-US" sz="2800" dirty="0">
                <a:solidFill>
                  <a:schemeClr val="tx1">
                    <a:lumMod val="95000"/>
                    <a:lumOff val="5000"/>
                  </a:schemeClr>
                </a:solidFill>
                <a:hlinkClick r:id="rId2" tooltip="Staining"/>
              </a:rPr>
              <a:t>staining</a:t>
            </a:r>
            <a:r>
              <a:rPr lang="en-US" sz="2800" dirty="0">
                <a:solidFill>
                  <a:schemeClr val="tx1">
                    <a:lumMod val="95000"/>
                    <a:lumOff val="5000"/>
                  </a:schemeClr>
                </a:solidFill>
              </a:rPr>
              <a:t> method used to detect </a:t>
            </a:r>
            <a:r>
              <a:rPr lang="en-US" sz="2800" dirty="0">
                <a:solidFill>
                  <a:schemeClr val="tx1">
                    <a:lumMod val="95000"/>
                    <a:lumOff val="5000"/>
                  </a:schemeClr>
                </a:solidFill>
                <a:hlinkClick r:id="rId3" tooltip="Polysaccharides"/>
              </a:rPr>
              <a:t>polysaccharides</a:t>
            </a:r>
            <a:r>
              <a:rPr lang="en-US" sz="2800" dirty="0">
                <a:solidFill>
                  <a:schemeClr val="tx1">
                    <a:lumMod val="95000"/>
                    <a:lumOff val="5000"/>
                  </a:schemeClr>
                </a:solidFill>
              </a:rPr>
              <a:t> such as </a:t>
            </a:r>
            <a:r>
              <a:rPr lang="en-US" sz="2800" dirty="0">
                <a:solidFill>
                  <a:schemeClr val="tx1">
                    <a:lumMod val="95000"/>
                    <a:lumOff val="5000"/>
                  </a:schemeClr>
                </a:solidFill>
                <a:hlinkClick r:id="rId4" tooltip="Glycogen"/>
              </a:rPr>
              <a:t>glycogen</a:t>
            </a:r>
            <a:r>
              <a:rPr lang="en-US" sz="2800" dirty="0">
                <a:solidFill>
                  <a:schemeClr val="tx1">
                    <a:lumMod val="95000"/>
                    <a:lumOff val="5000"/>
                  </a:schemeClr>
                </a:solidFill>
              </a:rPr>
              <a:t>, and </a:t>
            </a:r>
            <a:r>
              <a:rPr lang="en-US" sz="2800" dirty="0" err="1">
                <a:solidFill>
                  <a:schemeClr val="tx1">
                    <a:lumMod val="95000"/>
                    <a:lumOff val="5000"/>
                  </a:schemeClr>
                </a:solidFill>
              </a:rPr>
              <a:t>mucosubstances</a:t>
            </a:r>
            <a:r>
              <a:rPr lang="en-US" sz="2800" dirty="0">
                <a:solidFill>
                  <a:schemeClr val="tx1">
                    <a:lumMod val="95000"/>
                    <a:lumOff val="5000"/>
                  </a:schemeClr>
                </a:solidFill>
              </a:rPr>
              <a:t> such as </a:t>
            </a:r>
            <a:r>
              <a:rPr lang="en-US" sz="2800" dirty="0">
                <a:solidFill>
                  <a:schemeClr val="tx1">
                    <a:lumMod val="95000"/>
                    <a:lumOff val="5000"/>
                  </a:schemeClr>
                </a:solidFill>
                <a:hlinkClick r:id="rId5" tooltip="Glycoproteins"/>
              </a:rPr>
              <a:t>glycoproteins</a:t>
            </a:r>
            <a:r>
              <a:rPr lang="en-US" sz="2800" dirty="0">
                <a:solidFill>
                  <a:schemeClr val="tx1">
                    <a:lumMod val="95000"/>
                    <a:lumOff val="5000"/>
                  </a:schemeClr>
                </a:solidFill>
              </a:rPr>
              <a:t>, </a:t>
            </a:r>
            <a:r>
              <a:rPr lang="en-US" sz="2800" dirty="0">
                <a:solidFill>
                  <a:schemeClr val="tx1">
                    <a:lumMod val="95000"/>
                    <a:lumOff val="5000"/>
                  </a:schemeClr>
                </a:solidFill>
                <a:hlinkClick r:id="rId6" tooltip="Glycolipids"/>
              </a:rPr>
              <a:t>glycolipids</a:t>
            </a:r>
            <a:r>
              <a:rPr lang="en-US" sz="2800" dirty="0">
                <a:solidFill>
                  <a:schemeClr val="tx1">
                    <a:lumMod val="95000"/>
                    <a:lumOff val="5000"/>
                  </a:schemeClr>
                </a:solidFill>
              </a:rPr>
              <a:t> and mucins in tissues, It has been shown to be one of the best techniques for demonstrating carbohydrates in tissue.</a:t>
            </a:r>
          </a:p>
          <a:p>
            <a:r>
              <a:rPr lang="en-US" sz="2800" dirty="0">
                <a:solidFill>
                  <a:schemeClr val="tx1">
                    <a:lumMod val="95000"/>
                    <a:lumOff val="5000"/>
                  </a:schemeClr>
                </a:solidFill>
              </a:rPr>
              <a:t>.</a:t>
            </a:r>
          </a:p>
          <a:p>
            <a:endParaRPr lang="en-US" sz="2800" dirty="0">
              <a:solidFill>
                <a:schemeClr val="tx1">
                  <a:lumMod val="95000"/>
                  <a:lumOff val="5000"/>
                </a:schemeClr>
              </a:solidFill>
            </a:endParaRPr>
          </a:p>
        </p:txBody>
      </p:sp>
    </p:spTree>
    <p:extLst>
      <p:ext uri="{BB962C8B-B14F-4D97-AF65-F5344CB8AC3E}">
        <p14:creationId xmlns:p14="http://schemas.microsoft.com/office/powerpoint/2010/main" val="4261154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rPr>
              <a:t>Masson's trichrome</a:t>
            </a:r>
            <a:endParaRPr lang="en-US" dirty="0">
              <a:solidFill>
                <a:srgbClr val="002060"/>
              </a:solidFill>
            </a:endParaRPr>
          </a:p>
        </p:txBody>
      </p:sp>
      <p:sp>
        <p:nvSpPr>
          <p:cNvPr id="3" name="Content Placeholder 2"/>
          <p:cNvSpPr>
            <a:spLocks noGrp="1"/>
          </p:cNvSpPr>
          <p:nvPr>
            <p:ph idx="1"/>
          </p:nvPr>
        </p:nvSpPr>
        <p:spPr>
          <a:xfrm>
            <a:off x="360219" y="1773383"/>
            <a:ext cx="10377054" cy="4267980"/>
          </a:xfrm>
        </p:spPr>
        <p:txBody>
          <a:bodyPr>
            <a:normAutofit fontScale="92500" lnSpcReduction="10000"/>
          </a:bodyPr>
          <a:lstStyle/>
          <a:p>
            <a:r>
              <a:rPr lang="en-US" sz="2800" dirty="0"/>
              <a:t>This is often used to stain connective tissue. Tri-chrome - means the technique produces three </a:t>
            </a:r>
            <a:r>
              <a:rPr lang="en-US" sz="2800" dirty="0" err="1"/>
              <a:t>colours</a:t>
            </a:r>
            <a:r>
              <a:rPr lang="en-US" sz="2800" dirty="0"/>
              <a:t>. </a:t>
            </a:r>
            <a:endParaRPr lang="en-US" sz="2800" dirty="0" smtClean="0"/>
          </a:p>
          <a:p>
            <a:r>
              <a:rPr lang="en-US" sz="2800" dirty="0" smtClean="0"/>
              <a:t>Nuclei </a:t>
            </a:r>
            <a:r>
              <a:rPr lang="en-US" sz="2800" dirty="0"/>
              <a:t>and other basophilic (basic-liking) structures are stained </a:t>
            </a:r>
            <a:r>
              <a:rPr lang="en-US" sz="2800" dirty="0" smtClean="0"/>
              <a:t>blue.</a:t>
            </a:r>
          </a:p>
          <a:p>
            <a:r>
              <a:rPr lang="en-US" sz="2800" dirty="0" smtClean="0"/>
              <a:t> </a:t>
            </a:r>
            <a:r>
              <a:rPr lang="en-US" sz="2800" dirty="0"/>
              <a:t>cytoplasm, muscle, erythrocytes and keratin are stained bright-red. </a:t>
            </a:r>
            <a:endParaRPr lang="en-US" sz="2800" dirty="0" smtClean="0"/>
          </a:p>
          <a:p>
            <a:r>
              <a:rPr lang="en-US" sz="2800" dirty="0" smtClean="0"/>
              <a:t>Collagen </a:t>
            </a:r>
            <a:r>
              <a:rPr lang="en-US" sz="2800" dirty="0"/>
              <a:t>is stained green or blue, depending on which variant of the technique is used.</a:t>
            </a:r>
          </a:p>
          <a:p>
            <a:pPr marL="0" indent="0">
              <a:buNone/>
            </a:pPr>
            <a:r>
              <a:rPr lang="en-US" sz="2800" dirty="0"/>
              <a:t/>
            </a:r>
            <a:br>
              <a:rPr lang="en-US" sz="2800" dirty="0"/>
            </a:br>
            <a:endParaRPr lang="en-US" sz="2800" dirty="0"/>
          </a:p>
          <a:p>
            <a:endParaRPr lang="en-US" dirty="0"/>
          </a:p>
        </p:txBody>
      </p:sp>
    </p:spTree>
    <p:extLst>
      <p:ext uri="{BB962C8B-B14F-4D97-AF65-F5344CB8AC3E}">
        <p14:creationId xmlns:p14="http://schemas.microsoft.com/office/powerpoint/2010/main" val="904996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photo of massons trichrome staini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70909" y="1930400"/>
            <a:ext cx="4700660" cy="4052815"/>
          </a:xfrm>
          <a:prstGeom prst="rect">
            <a:avLst/>
          </a:prstGeom>
          <a:noFill/>
          <a:ln>
            <a:noFill/>
          </a:ln>
        </p:spPr>
      </p:pic>
    </p:spTree>
    <p:extLst>
      <p:ext uri="{BB962C8B-B14F-4D97-AF65-F5344CB8AC3E}">
        <p14:creationId xmlns:p14="http://schemas.microsoft.com/office/powerpoint/2010/main" val="3204427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rgbClr val="002060"/>
                </a:solidFill>
              </a:rPr>
              <a:t>Immunohistochemical</a:t>
            </a:r>
            <a:r>
              <a:rPr lang="en-US" b="1" dirty="0">
                <a:solidFill>
                  <a:srgbClr val="002060"/>
                </a:solidFill>
              </a:rPr>
              <a:t> techniques.</a:t>
            </a:r>
            <a:r>
              <a:rPr lang="en-US" b="1" dirty="0"/>
              <a:t/>
            </a:r>
            <a:br>
              <a:rPr lang="en-US" b="1" dirty="0"/>
            </a:br>
            <a:endParaRPr lang="en-US" dirty="0"/>
          </a:p>
        </p:txBody>
      </p:sp>
      <p:sp>
        <p:nvSpPr>
          <p:cNvPr id="5" name="Rectangle 4"/>
          <p:cNvSpPr/>
          <p:nvPr/>
        </p:nvSpPr>
        <p:spPr>
          <a:xfrm>
            <a:off x="677334" y="1930399"/>
            <a:ext cx="9893684" cy="3169907"/>
          </a:xfrm>
          <a:prstGeom prst="rect">
            <a:avLst/>
          </a:prstGeom>
        </p:spPr>
        <p:txBody>
          <a:bodyPr wrap="square">
            <a:spAutoFit/>
          </a:bodyPr>
          <a:lstStyle/>
          <a:p>
            <a:pPr algn="just">
              <a:lnSpc>
                <a:spcPct val="105000"/>
              </a:lnSpc>
              <a:spcBef>
                <a:spcPts val="300"/>
              </a:spcBef>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These techniques employ antibodies (with antigen specificity) to visualize substances (for e.g. cellular proteins or surface receptors) in tissue sections or cytological cell preparations. These antibodies are connected chemically to enzymes (in immunohistochemistry). Alternatively, fluorescent dyes (as in immunofluorescence) are used. Immunohistochemistry has become more popular than immunofluorescence because the latter requires a microscope modified for ultraviolet illumination and preparations are often not permanent because they fade with time. </a:t>
            </a:r>
            <a:endParaRPr lang="en-US"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1752691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21</TotalTime>
  <Words>400</Words>
  <Application>Microsoft Office PowerPoint</Application>
  <PresentationFormat>Widescreen</PresentationFormat>
  <Paragraphs>35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Times New Roman</vt:lpstr>
      <vt:lpstr>Trebuchet MS</vt:lpstr>
      <vt:lpstr>Wingdings 3</vt:lpstr>
      <vt:lpstr>Facet</vt:lpstr>
      <vt:lpstr>Histochemistry</vt:lpstr>
      <vt:lpstr>Histochemistry</vt:lpstr>
      <vt:lpstr>STRUCTURE AND CHEMICAL COMPOSITION OF ORAL TISSUES </vt:lpstr>
      <vt:lpstr>PowerPoint Presentation</vt:lpstr>
      <vt:lpstr>PowerPoint Presentation</vt:lpstr>
      <vt:lpstr>PAS reaction (Periodic Acid Schiff) </vt:lpstr>
      <vt:lpstr>Masson's trichrome</vt:lpstr>
      <vt:lpstr>PowerPoint Presentation</vt:lpstr>
      <vt:lpstr>Immunohistochemical techniques.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Histochemistry</dc:title>
  <dc:creator>Windows User</dc:creator>
  <cp:lastModifiedBy>Windows User</cp:lastModifiedBy>
  <cp:revision>12</cp:revision>
  <dcterms:created xsi:type="dcterms:W3CDTF">2022-05-13T19:37:29Z</dcterms:created>
  <dcterms:modified xsi:type="dcterms:W3CDTF">2022-05-13T19:59:55Z</dcterms:modified>
</cp:coreProperties>
</file>