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9" r:id="rId2"/>
    <p:sldId id="325" r:id="rId3"/>
    <p:sldId id="326" r:id="rId4"/>
    <p:sldId id="340" r:id="rId5"/>
    <p:sldId id="341" r:id="rId6"/>
    <p:sldId id="331" r:id="rId7"/>
    <p:sldId id="332" r:id="rId8"/>
    <p:sldId id="333" r:id="rId9"/>
    <p:sldId id="334" r:id="rId10"/>
    <p:sldId id="335" r:id="rId11"/>
    <p:sldId id="336" r:id="rId12"/>
    <p:sldId id="337" r:id="rId13"/>
    <p:sldId id="338" r:id="rId14"/>
    <p:sldId id="342" r:id="rId15"/>
    <p:sldId id="262" r:id="rId16"/>
    <p:sldId id="258" r:id="rId17"/>
    <p:sldId id="260" r:id="rId18"/>
    <p:sldId id="257" r:id="rId19"/>
    <p:sldId id="259" r:id="rId20"/>
    <p:sldId id="261" r:id="rId21"/>
    <p:sldId id="263" r:id="rId22"/>
    <p:sldId id="264" r:id="rId23"/>
    <p:sldId id="265" r:id="rId24"/>
    <p:sldId id="266" r:id="rId25"/>
    <p:sldId id="267" r:id="rId26"/>
    <p:sldId id="272" r:id="rId27"/>
    <p:sldId id="276"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2590800"/>
            <a:ext cx="8686800" cy="4525963"/>
          </a:xfrm>
        </p:spPr>
        <p:txBody>
          <a:bodyPr>
            <a:normAutofit/>
          </a:bodyPr>
          <a:lstStyle/>
          <a:p>
            <a:pPr algn="r">
              <a:lnSpc>
                <a:spcPct val="115000"/>
              </a:lnSpc>
              <a:spcAft>
                <a:spcPts val="1000"/>
              </a:spcAft>
            </a:pPr>
            <a:r>
              <a:rPr lang="en-US" sz="3600" b="1" dirty="0">
                <a:latin typeface="Times New Roman" panose="02020603050405020304" pitchFamily="18" charset="0"/>
                <a:ea typeface="Calibri" panose="020F0502020204030204" pitchFamily="34" charset="0"/>
                <a:cs typeface="Arial" panose="020B0604020202020204" pitchFamily="34" charset="0"/>
              </a:rPr>
              <a:t>Cellular Reaction to </a:t>
            </a:r>
            <a:r>
              <a:rPr lang="en-US" sz="3600" b="1" dirty="0" smtClean="0">
                <a:latin typeface="Times New Roman" panose="02020603050405020304" pitchFamily="18" charset="0"/>
                <a:ea typeface="Calibri" panose="020F0502020204030204" pitchFamily="34" charset="0"/>
                <a:cs typeface="Arial" panose="020B0604020202020204" pitchFamily="34" charset="0"/>
              </a:rPr>
              <a:t>Injury</a:t>
            </a:r>
            <a:r>
              <a:rPr lang="ar-SA" b="1"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b="1" dirty="0" smtClean="0">
                <a:latin typeface="Times New Roman" panose="02020603050405020304" pitchFamily="18" charset="0"/>
                <a:ea typeface="Calibri" panose="020F0502020204030204" pitchFamily="34" charset="0"/>
                <a:cs typeface="Arial" panose="020B0604020202020204" pitchFamily="34" charset="0"/>
              </a:rPr>
              <a:t>ADAPTATION </a:t>
            </a:r>
            <a:r>
              <a:rPr lang="en-US" b="1" dirty="0">
                <a:latin typeface="Times New Roman" panose="02020603050405020304" pitchFamily="18" charset="0"/>
                <a:ea typeface="Calibri" panose="020F0502020204030204" pitchFamily="34" charset="0"/>
                <a:cs typeface="Arial" panose="020B0604020202020204" pitchFamily="34" charset="0"/>
              </a:rPr>
              <a:t>TO ENVIRONMENTAL STRESS</a:t>
            </a:r>
            <a:endParaRPr lang="en-US" sz="2000" dirty="0">
              <a:latin typeface="Calibri" panose="020F0502020204030204" pitchFamily="34" charset="0"/>
              <a:ea typeface="Calibri" panose="020F0502020204030204" pitchFamily="34" charset="0"/>
              <a:cs typeface="Arial" panose="020B0604020202020204" pitchFamily="34" charset="0"/>
            </a:endParaRPr>
          </a:p>
          <a:p>
            <a:pPr algn="ctr"/>
            <a:r>
              <a:rPr lang="en-US" sz="3600" b="1" dirty="0" smtClean="0">
                <a:cs typeface="+mj-cs"/>
              </a:rPr>
              <a:t>Lab:2&amp;3</a:t>
            </a:r>
            <a:endParaRPr lang="ar-IQ" sz="3600" b="1" dirty="0">
              <a:cs typeface="+mj-cs"/>
            </a:endParaRPr>
          </a:p>
        </p:txBody>
      </p:sp>
    </p:spTree>
    <p:extLst>
      <p:ext uri="{BB962C8B-B14F-4D97-AF65-F5344CB8AC3E}">
        <p14:creationId xmlns:p14="http://schemas.microsoft.com/office/powerpoint/2010/main" val="3717359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505200"/>
            <a:ext cx="6516688" cy="457200"/>
          </a:xfrm>
        </p:spPr>
        <p:txBody>
          <a:bodyPr>
            <a:noAutofit/>
          </a:bodyPr>
          <a:lstStyle/>
          <a:p>
            <a:r>
              <a:rPr lang="en-US" sz="2800" dirty="0" smtClean="0">
                <a:latin typeface="Times New Roman" pitchFamily="18" charset="0"/>
                <a:cs typeface="Times New Roman" pitchFamily="18" charset="0"/>
              </a:rPr>
              <a:t>Cell Adaptations</a:t>
            </a:r>
            <a:endParaRPr lang="en-US" sz="28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762000" y="3962400"/>
            <a:ext cx="7696200" cy="2667000"/>
          </a:xfrm>
        </p:spPr>
        <p:txBody>
          <a:bodyPr>
            <a:normAutofit/>
          </a:bodyPr>
          <a:lstStyle/>
          <a:p>
            <a:pPr algn="just"/>
            <a:r>
              <a:rPr lang="en-US" sz="2800" dirty="0" smtClean="0">
                <a:latin typeface="Times New Roman" pitchFamily="18" charset="0"/>
                <a:cs typeface="Times New Roman" pitchFamily="18" charset="0"/>
              </a:rPr>
              <a:t>One of the nodules of hyperplastic prostate, with many glands along with some intervening </a:t>
            </a:r>
            <a:r>
              <a:rPr lang="en-US" sz="2800" dirty="0" err="1" smtClean="0">
                <a:latin typeface="Times New Roman" pitchFamily="18" charset="0"/>
                <a:cs typeface="Times New Roman" pitchFamily="18" charset="0"/>
              </a:rPr>
              <a:t>stroma</a:t>
            </a:r>
            <a:r>
              <a:rPr lang="en-US" sz="2800" dirty="0" smtClean="0">
                <a:latin typeface="Times New Roman" pitchFamily="18" charset="0"/>
                <a:cs typeface="Times New Roman" pitchFamily="18" charset="0"/>
              </a:rPr>
              <a:t>. The cells making up the glands are normal in appearance, but there are just too many of them. </a:t>
            </a:r>
            <a:endParaRPr lang="en-US" sz="2800" dirty="0">
              <a:latin typeface="Times New Roman" pitchFamily="18" charset="0"/>
              <a:cs typeface="Times New Roman" pitchFamily="18" charset="0"/>
            </a:endParaRPr>
          </a:p>
        </p:txBody>
      </p:sp>
      <p:pic>
        <p:nvPicPr>
          <p:cNvPr id="38914" name="Picture 2" descr="http://library.med.utah.edu/WebPath/jpeg1/MALE073.jpg"/>
          <p:cNvPicPr>
            <a:picLocks noGrp="1" noChangeAspect="1" noChangeArrowheads="1"/>
          </p:cNvPicPr>
          <p:nvPr>
            <p:ph type="pic" idx="1"/>
          </p:nvPr>
        </p:nvPicPr>
        <p:blipFill>
          <a:blip r:embed="rId2" cstate="print"/>
          <a:srcRect l="6349" r="6349"/>
          <a:stretch>
            <a:fillRect/>
          </a:stretch>
        </p:blipFill>
        <p:spPr bwMode="auto">
          <a:xfrm>
            <a:off x="1792288" y="152401"/>
            <a:ext cx="5486400" cy="3276600"/>
          </a:xfrm>
          <a:prstGeom prst="rect">
            <a:avLst/>
          </a:prstGeom>
          <a:noFill/>
        </p:spPr>
      </p:pic>
    </p:spTree>
    <p:extLst>
      <p:ext uri="{BB962C8B-B14F-4D97-AF65-F5344CB8AC3E}">
        <p14:creationId xmlns:p14="http://schemas.microsoft.com/office/powerpoint/2010/main" val="2651449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24200"/>
            <a:ext cx="6745288" cy="533400"/>
          </a:xfrm>
        </p:spPr>
        <p:txBody>
          <a:bodyPr>
            <a:normAutofit/>
          </a:bodyPr>
          <a:lstStyle/>
          <a:p>
            <a:r>
              <a:rPr lang="en-US" sz="2800" dirty="0" smtClean="0">
                <a:latin typeface="Times New Roman" pitchFamily="18" charset="0"/>
                <a:cs typeface="Times New Roman" pitchFamily="18" charset="0"/>
              </a:rPr>
              <a:t>Cell Adaptations</a:t>
            </a:r>
            <a:endParaRPr lang="en-US" sz="28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533400" y="3657600"/>
            <a:ext cx="7924800" cy="2895600"/>
          </a:xfrm>
        </p:spPr>
        <p:txBody>
          <a:bodyPr>
            <a:noAutofit/>
          </a:bodyPr>
          <a:lstStyle/>
          <a:p>
            <a:pPr algn="just"/>
            <a:r>
              <a:rPr lang="en-US" sz="2800" dirty="0" err="1" smtClean="0">
                <a:latin typeface="Times New Roman" pitchFamily="18" charset="0"/>
                <a:cs typeface="Times New Roman" pitchFamily="18" charset="0"/>
              </a:rPr>
              <a:t>Metaplasia</a:t>
            </a:r>
            <a:r>
              <a:rPr lang="en-US" sz="2800" dirty="0" smtClean="0">
                <a:latin typeface="Times New Roman" pitchFamily="18" charset="0"/>
                <a:cs typeface="Times New Roman" pitchFamily="18" charset="0"/>
              </a:rPr>
              <a:t> of laryngeal respiratory epithelium has occurred here in a smoker. The chronic irritation has led to an exchanging of one type of epithelium (the normal respiratory epithelium at the right) for another (the more resilient </a:t>
            </a:r>
            <a:r>
              <a:rPr lang="en-US" sz="2800" dirty="0" err="1" smtClean="0">
                <a:latin typeface="Times New Roman" pitchFamily="18" charset="0"/>
                <a:cs typeface="Times New Roman" pitchFamily="18" charset="0"/>
              </a:rPr>
              <a:t>squamous</a:t>
            </a:r>
            <a:r>
              <a:rPr lang="en-US" sz="2800" dirty="0" smtClean="0">
                <a:latin typeface="Times New Roman" pitchFamily="18" charset="0"/>
                <a:cs typeface="Times New Roman" pitchFamily="18" charset="0"/>
              </a:rPr>
              <a:t> epithelium at the left). </a:t>
            </a:r>
            <a:r>
              <a:rPr lang="en-US" sz="2800" dirty="0" err="1" smtClean="0">
                <a:latin typeface="Times New Roman" pitchFamily="18" charset="0"/>
                <a:cs typeface="Times New Roman" pitchFamily="18" charset="0"/>
              </a:rPr>
              <a:t>Metaplasia</a:t>
            </a:r>
            <a:r>
              <a:rPr lang="en-US" sz="2800" dirty="0" smtClean="0">
                <a:latin typeface="Times New Roman" pitchFamily="18" charset="0"/>
                <a:cs typeface="Times New Roman" pitchFamily="18" charset="0"/>
              </a:rPr>
              <a:t> is not a normal physiologic process and may be the first step toward </a:t>
            </a:r>
            <a:r>
              <a:rPr lang="en-US" sz="2800" dirty="0" err="1" smtClean="0">
                <a:latin typeface="Times New Roman" pitchFamily="18" charset="0"/>
                <a:cs typeface="Times New Roman" pitchFamily="18" charset="0"/>
              </a:rPr>
              <a:t>neoplasia</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39938" name="Picture 2" descr="http://library.med.utah.edu/WebPath/jpeg1/NEO022.jpg"/>
          <p:cNvPicPr>
            <a:picLocks noGrp="1" noChangeAspect="1" noChangeArrowheads="1"/>
          </p:cNvPicPr>
          <p:nvPr>
            <p:ph type="pic" idx="1"/>
          </p:nvPr>
        </p:nvPicPr>
        <p:blipFill>
          <a:blip r:embed="rId2" cstate="print"/>
          <a:srcRect l="6349" r="6349"/>
          <a:stretch>
            <a:fillRect/>
          </a:stretch>
        </p:blipFill>
        <p:spPr bwMode="auto">
          <a:xfrm>
            <a:off x="1792288" y="152401"/>
            <a:ext cx="5486400" cy="2895600"/>
          </a:xfrm>
          <a:prstGeom prst="rect">
            <a:avLst/>
          </a:prstGeom>
          <a:noFill/>
        </p:spPr>
      </p:pic>
    </p:spTree>
    <p:extLst>
      <p:ext uri="{BB962C8B-B14F-4D97-AF65-F5344CB8AC3E}">
        <p14:creationId xmlns:p14="http://schemas.microsoft.com/office/powerpoint/2010/main" val="714326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343400"/>
            <a:ext cx="5830888" cy="457200"/>
          </a:xfrm>
        </p:spPr>
        <p:txBody>
          <a:bodyPr>
            <a:noAutofit/>
          </a:bodyPr>
          <a:lstStyle/>
          <a:p>
            <a:r>
              <a:rPr lang="en-US" sz="2800" dirty="0" smtClean="0">
                <a:latin typeface="Times New Roman" pitchFamily="18" charset="0"/>
                <a:cs typeface="Times New Roman" pitchFamily="18" charset="0"/>
              </a:rPr>
              <a:t>Cell Adaptations</a:t>
            </a:r>
            <a:endParaRPr lang="en-US" sz="28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990600" y="4953000"/>
            <a:ext cx="7315200" cy="1600200"/>
          </a:xfrm>
        </p:spPr>
        <p:txBody>
          <a:bodyPr>
            <a:normAutofit/>
          </a:bodyPr>
          <a:lstStyle/>
          <a:p>
            <a:pPr algn="just"/>
            <a:r>
              <a:rPr lang="en-US" sz="2800" dirty="0" err="1" smtClean="0">
                <a:latin typeface="Times New Roman" pitchFamily="18" charset="0"/>
                <a:cs typeface="Times New Roman" pitchFamily="18" charset="0"/>
              </a:rPr>
              <a:t>Metaplasia</a:t>
            </a:r>
            <a:r>
              <a:rPr lang="en-US" sz="2800" dirty="0" smtClean="0">
                <a:latin typeface="Times New Roman" pitchFamily="18" charset="0"/>
                <a:cs typeface="Times New Roman" pitchFamily="18" charset="0"/>
              </a:rPr>
              <a:t> of the normal esophageal </a:t>
            </a:r>
            <a:r>
              <a:rPr lang="en-US" sz="2800" dirty="0" err="1" smtClean="0">
                <a:latin typeface="Times New Roman" pitchFamily="18" charset="0"/>
                <a:cs typeface="Times New Roman" pitchFamily="18" charset="0"/>
              </a:rPr>
              <a:t>squamous</a:t>
            </a:r>
            <a:r>
              <a:rPr lang="en-US" sz="2800" dirty="0" smtClean="0">
                <a:latin typeface="Times New Roman" pitchFamily="18" charset="0"/>
                <a:cs typeface="Times New Roman" pitchFamily="18" charset="0"/>
              </a:rPr>
              <a:t> mucosa has occurred here, with the appearance of gastric type columnar mucosa</a:t>
            </a:r>
            <a:r>
              <a:rPr lang="en-US" sz="2400" dirty="0" smtClean="0"/>
              <a:t>.</a:t>
            </a:r>
            <a:endParaRPr lang="en-US" sz="2400" dirty="0"/>
          </a:p>
        </p:txBody>
      </p:sp>
      <p:pic>
        <p:nvPicPr>
          <p:cNvPr id="40962" name="Picture 2" descr="http://library.med.utah.edu/WebPath/jpeg4/GI007.jpg"/>
          <p:cNvPicPr>
            <a:picLocks noGrp="1" noChangeAspect="1" noChangeArrowheads="1"/>
          </p:cNvPicPr>
          <p:nvPr>
            <p:ph type="pic" idx="1"/>
          </p:nvPr>
        </p:nvPicPr>
        <p:blipFill>
          <a:blip r:embed="rId2" cstate="print"/>
          <a:srcRect l="6349" r="6349"/>
          <a:stretch>
            <a:fillRect/>
          </a:stretch>
        </p:blipFill>
        <p:spPr bwMode="auto">
          <a:xfrm>
            <a:off x="1792288" y="228600"/>
            <a:ext cx="5486400" cy="4038600"/>
          </a:xfrm>
          <a:prstGeom prst="rect">
            <a:avLst/>
          </a:prstGeom>
          <a:noFill/>
        </p:spPr>
      </p:pic>
    </p:spTree>
    <p:extLst>
      <p:ext uri="{BB962C8B-B14F-4D97-AF65-F5344CB8AC3E}">
        <p14:creationId xmlns:p14="http://schemas.microsoft.com/office/powerpoint/2010/main" val="4115590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657600"/>
            <a:ext cx="5486400" cy="381000"/>
          </a:xfrm>
        </p:spPr>
        <p:txBody>
          <a:bodyPr>
            <a:noAutofit/>
          </a:bodyPr>
          <a:lstStyle/>
          <a:p>
            <a:r>
              <a:rPr lang="en-US" sz="2800" dirty="0" smtClean="0">
                <a:latin typeface="Times New Roman" pitchFamily="18" charset="0"/>
                <a:cs typeface="Times New Roman" pitchFamily="18" charset="0"/>
              </a:rPr>
              <a:t>Cell Adaptations</a:t>
            </a:r>
            <a:endParaRPr lang="en-US" sz="28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762000" y="3962400"/>
            <a:ext cx="7239000" cy="2514600"/>
          </a:xfrm>
        </p:spPr>
        <p:txBody>
          <a:bodyPr>
            <a:noAutofit/>
          </a:bodyPr>
          <a:lstStyle/>
          <a:p>
            <a:pPr algn="just"/>
            <a:r>
              <a:rPr lang="en-US" sz="2800" dirty="0" smtClean="0">
                <a:latin typeface="Times New Roman" pitchFamily="18" charset="0"/>
                <a:cs typeface="Times New Roman" pitchFamily="18" charset="0"/>
              </a:rPr>
              <a:t>Cellular dysplasia in the uterine cervix. The normal cervical </a:t>
            </a:r>
            <a:r>
              <a:rPr lang="en-US" sz="2800" dirty="0" err="1" smtClean="0">
                <a:latin typeface="Times New Roman" pitchFamily="18" charset="0"/>
                <a:cs typeface="Times New Roman" pitchFamily="18" charset="0"/>
              </a:rPr>
              <a:t>squamous</a:t>
            </a:r>
            <a:r>
              <a:rPr lang="en-US" sz="2800" dirty="0" smtClean="0">
                <a:latin typeface="Times New Roman" pitchFamily="18" charset="0"/>
                <a:cs typeface="Times New Roman" pitchFamily="18" charset="0"/>
              </a:rPr>
              <a:t> epithelium has become transformed to a more disorderly growth pattern, or dysplastic epithelium. This is farther down the road toward </a:t>
            </a:r>
            <a:r>
              <a:rPr lang="en-US" sz="2800" dirty="0" err="1" smtClean="0">
                <a:latin typeface="Times New Roman" pitchFamily="18" charset="0"/>
                <a:cs typeface="Times New Roman" pitchFamily="18" charset="0"/>
              </a:rPr>
              <a:t>neoplasia</a:t>
            </a:r>
            <a:r>
              <a:rPr lang="en-US" sz="2800" dirty="0" smtClean="0">
                <a:latin typeface="Times New Roman" pitchFamily="18" charset="0"/>
                <a:cs typeface="Times New Roman" pitchFamily="18" charset="0"/>
              </a:rPr>
              <a:t>, but dysplasia is still a potentially reversible process.</a:t>
            </a:r>
            <a:endParaRPr lang="en-US" sz="2800" dirty="0">
              <a:latin typeface="Times New Roman" pitchFamily="18" charset="0"/>
              <a:cs typeface="Times New Roman" pitchFamily="18" charset="0"/>
            </a:endParaRPr>
          </a:p>
        </p:txBody>
      </p:sp>
      <p:pic>
        <p:nvPicPr>
          <p:cNvPr id="41986" name="Picture 2" descr="http://library.med.utah.edu/WebPath/jpeg4/FEM008.jpg"/>
          <p:cNvPicPr>
            <a:picLocks noGrp="1" noChangeAspect="1" noChangeArrowheads="1"/>
          </p:cNvPicPr>
          <p:nvPr>
            <p:ph type="pic" idx="1"/>
          </p:nvPr>
        </p:nvPicPr>
        <p:blipFill>
          <a:blip r:embed="rId2" cstate="print"/>
          <a:srcRect l="6349" r="6349"/>
          <a:stretch>
            <a:fillRect/>
          </a:stretch>
        </p:blipFill>
        <p:spPr bwMode="auto">
          <a:xfrm>
            <a:off x="1792288" y="228601"/>
            <a:ext cx="5486400" cy="3352800"/>
          </a:xfrm>
          <a:prstGeom prst="rect">
            <a:avLst/>
          </a:prstGeom>
          <a:noFill/>
        </p:spPr>
      </p:pic>
    </p:spTree>
    <p:extLst>
      <p:ext uri="{BB962C8B-B14F-4D97-AF65-F5344CB8AC3E}">
        <p14:creationId xmlns:p14="http://schemas.microsoft.com/office/powerpoint/2010/main" val="3421108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52800"/>
            <a:ext cx="6858000" cy="457200"/>
          </a:xfrm>
        </p:spPr>
        <p:txBody>
          <a:bodyPr>
            <a:noAutofit/>
          </a:bodyPr>
          <a:lstStyle/>
          <a:p>
            <a:r>
              <a:rPr lang="en-US" sz="3600" dirty="0" smtClean="0">
                <a:latin typeface="Times New Roman" pitchFamily="18" charset="0"/>
                <a:cs typeface="Times New Roman" pitchFamily="18" charset="0"/>
              </a:rPr>
              <a:t>Dysplasia </a:t>
            </a:r>
            <a:endParaRPr lang="en-US" sz="36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228600" y="3733800"/>
            <a:ext cx="8610600" cy="2895600"/>
          </a:xfrm>
        </p:spPr>
        <p:txBody>
          <a:bodyPr>
            <a:noAutofit/>
          </a:bodyPr>
          <a:lstStyle/>
          <a:p>
            <a:pPr algn="just"/>
            <a:r>
              <a:rPr lang="en-US" sz="2400" dirty="0" smtClean="0">
                <a:latin typeface="Times New Roman" pitchFamily="18" charset="0"/>
                <a:cs typeface="Times New Roman" pitchFamily="18" charset="0"/>
              </a:rPr>
              <a:t>Dysplastic epithelium of the uterine cervix lacks normal polarity, and individual cells show </a:t>
            </a:r>
            <a:r>
              <a:rPr lang="en-US" sz="2400" dirty="0" err="1" smtClean="0">
                <a:latin typeface="Times New Roman" pitchFamily="18" charset="0"/>
                <a:cs typeface="Times New Roman" pitchFamily="18" charset="0"/>
              </a:rPr>
              <a:t>hyperchromatic</a:t>
            </a:r>
            <a:r>
              <a:rPr lang="en-US" sz="2400" dirty="0" smtClean="0">
                <a:latin typeface="Times New Roman" pitchFamily="18" charset="0"/>
                <a:cs typeface="Times New Roman" pitchFamily="18" charset="0"/>
              </a:rPr>
              <a:t> nuclei and a greater than normal nucleus-to-cytoplasm ratio. Normal cervical epithelium is at left. Compare, for example, the size and </a:t>
            </a:r>
            <a:r>
              <a:rPr lang="en-US" sz="2400" dirty="0" err="1" smtClean="0">
                <a:latin typeface="Times New Roman" pitchFamily="18" charset="0"/>
                <a:cs typeface="Times New Roman" pitchFamily="18" charset="0"/>
              </a:rPr>
              <a:t>hyperchromaticity</a:t>
            </a:r>
            <a:r>
              <a:rPr lang="en-US" sz="2400" dirty="0" smtClean="0">
                <a:latin typeface="Times New Roman" pitchFamily="18" charset="0"/>
                <a:cs typeface="Times New Roman" pitchFamily="18" charset="0"/>
              </a:rPr>
              <a:t> of nuclei in the dysplastic cells with the characteristics of normal counterparts at comparable height in the adjacent normal cervix. In dysplasia, cellular arrangement is disorderly, largely lacking appropriate </a:t>
            </a:r>
            <a:r>
              <a:rPr lang="en-US" sz="2400" dirty="0" err="1" smtClean="0">
                <a:latin typeface="Times New Roman" pitchFamily="18" charset="0"/>
                <a:cs typeface="Times New Roman" pitchFamily="18" charset="0"/>
              </a:rPr>
              <a:t>histologic</a:t>
            </a:r>
            <a:r>
              <a:rPr lang="en-US" sz="2400" dirty="0" smtClean="0">
                <a:latin typeface="Times New Roman" pitchFamily="18" charset="0"/>
                <a:cs typeface="Times New Roman" pitchFamily="18" charset="0"/>
              </a:rPr>
              <a:t> maturation, from the basal layers to the surface.</a:t>
            </a:r>
            <a:endParaRPr lang="en-US" sz="2400" dirty="0">
              <a:latin typeface="Times New Roman" pitchFamily="18" charset="0"/>
              <a:cs typeface="Times New Roman" pitchFamily="18" charset="0"/>
            </a:endParaRPr>
          </a:p>
        </p:txBody>
      </p:sp>
      <p:pic>
        <p:nvPicPr>
          <p:cNvPr id="4098" name="Picture 2"/>
          <p:cNvPicPr>
            <a:picLocks noGrp="1" noChangeAspect="1" noChangeArrowheads="1"/>
          </p:cNvPicPr>
          <p:nvPr>
            <p:ph type="pic" idx="1"/>
          </p:nvPr>
        </p:nvPicPr>
        <p:blipFill>
          <a:blip r:embed="rId2" cstate="print"/>
          <a:srcRect t="263" b="263"/>
          <a:stretch>
            <a:fillRect/>
          </a:stretch>
        </p:blipFill>
        <p:spPr bwMode="auto">
          <a:xfrm>
            <a:off x="1792288" y="1"/>
            <a:ext cx="5486400" cy="3352800"/>
          </a:xfrm>
          <a:prstGeom prst="rect">
            <a:avLst/>
          </a:prstGeom>
          <a:noFill/>
          <a:ln w="9525">
            <a:noFill/>
            <a:miter lim="800000"/>
            <a:headEnd/>
            <a:tailEnd/>
          </a:ln>
        </p:spPr>
      </p:pic>
    </p:spTree>
    <p:extLst>
      <p:ext uri="{BB962C8B-B14F-4D97-AF65-F5344CB8AC3E}">
        <p14:creationId xmlns:p14="http://schemas.microsoft.com/office/powerpoint/2010/main" val="3520795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Necrosis</a:t>
            </a:r>
            <a:endParaRPr lang="en-US" sz="4800" dirty="0"/>
          </a:p>
        </p:txBody>
      </p:sp>
      <p:sp>
        <p:nvSpPr>
          <p:cNvPr id="3" name="Content Placeholder 2"/>
          <p:cNvSpPr>
            <a:spLocks noGrp="1"/>
          </p:cNvSpPr>
          <p:nvPr>
            <p:ph idx="1"/>
          </p:nvPr>
        </p:nvSpPr>
        <p:spPr/>
        <p:txBody>
          <a:bodyPr>
            <a:normAutofit/>
          </a:bodyPr>
          <a:lstStyle/>
          <a:p>
            <a:pPr marL="0" indent="0" algn="just">
              <a:buNone/>
            </a:pPr>
            <a:r>
              <a:rPr lang="en-US" sz="4000" dirty="0" smtClean="0"/>
              <a:t> Represents the death of living cells due to irreversible cell injury. Depending on the tissue involved, necrosis will assume one of several morphologic patterns associated with the processes involved in cell death</a:t>
            </a:r>
            <a:endParaRPr lang="en-US"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29000"/>
            <a:ext cx="5486400" cy="457200"/>
          </a:xfrm>
        </p:spPr>
        <p:txBody>
          <a:bodyPr/>
          <a:lstStyle/>
          <a:p>
            <a:r>
              <a:rPr lang="en-US" dirty="0" err="1" smtClean="0"/>
              <a:t>Coagulative</a:t>
            </a:r>
            <a:r>
              <a:rPr lang="en-US" dirty="0" smtClean="0"/>
              <a:t> Necrosis. H&amp;E, 97</a:t>
            </a:r>
            <a:endParaRPr lang="en-US" dirty="0"/>
          </a:p>
        </p:txBody>
      </p:sp>
      <p:sp>
        <p:nvSpPr>
          <p:cNvPr id="4" name="Text Placeholder 3"/>
          <p:cNvSpPr>
            <a:spLocks noGrp="1"/>
          </p:cNvSpPr>
          <p:nvPr>
            <p:ph type="body" sz="half" idx="2"/>
          </p:nvPr>
        </p:nvSpPr>
        <p:spPr>
          <a:xfrm>
            <a:off x="457200" y="3962400"/>
            <a:ext cx="8153400" cy="2743200"/>
          </a:xfrm>
        </p:spPr>
        <p:txBody>
          <a:bodyPr>
            <a:noAutofit/>
          </a:bodyPr>
          <a:lstStyle/>
          <a:p>
            <a:pPr algn="just"/>
            <a:r>
              <a:rPr lang="en-US" sz="2200" dirty="0" smtClean="0"/>
              <a:t>is a form of necrosis characterized by preservation of cellular outlines.  include necrosis of cardiac </a:t>
            </a:r>
            <a:r>
              <a:rPr lang="en-US" sz="2200" dirty="0" err="1" smtClean="0"/>
              <a:t>myocytes</a:t>
            </a:r>
            <a:r>
              <a:rPr lang="en-US" sz="2200" dirty="0" smtClean="0"/>
              <a:t> in myocardial infarction and renal necrosis.</a:t>
            </a:r>
          </a:p>
          <a:p>
            <a:pPr algn="just"/>
            <a:r>
              <a:rPr lang="en-US" sz="2200" b="1" dirty="0" smtClean="0"/>
              <a:t>Image: </a:t>
            </a:r>
            <a:r>
              <a:rPr lang="en-US" sz="2200" dirty="0" smtClean="0"/>
              <a:t>shows global </a:t>
            </a:r>
            <a:r>
              <a:rPr lang="en-US" sz="2200" dirty="0" err="1" smtClean="0"/>
              <a:t>coagulative</a:t>
            </a:r>
            <a:r>
              <a:rPr lang="en-US" sz="2200" dirty="0" smtClean="0"/>
              <a:t> necrosis in a transplanted kidney due to compromised perfusion after the transplant. </a:t>
            </a:r>
          </a:p>
          <a:p>
            <a:pPr algn="just"/>
            <a:r>
              <a:rPr lang="en-US" sz="2200" dirty="0" smtClean="0"/>
              <a:t>Note the preserved architecture with the glomerulus in the center surrounded by renal tubules. Note also the pale </a:t>
            </a:r>
            <a:r>
              <a:rPr lang="en-US" sz="2200" dirty="0" err="1" smtClean="0"/>
              <a:t>eosinophilic</a:t>
            </a:r>
            <a:r>
              <a:rPr lang="en-US" sz="2200" dirty="0" smtClean="0"/>
              <a:t> staining with lack of nuclear staining</a:t>
            </a:r>
            <a:endParaRPr lang="en-US" sz="2200" dirty="0"/>
          </a:p>
        </p:txBody>
      </p:sp>
      <p:pic>
        <p:nvPicPr>
          <p:cNvPr id="2050" name="Picture 2"/>
          <p:cNvPicPr>
            <a:picLocks noGrp="1" noChangeAspect="1" noChangeArrowheads="1"/>
          </p:cNvPicPr>
          <p:nvPr>
            <p:ph type="pic" idx="1"/>
          </p:nvPr>
        </p:nvPicPr>
        <p:blipFill>
          <a:blip r:embed="rId2" cstate="print"/>
          <a:srcRect l="476" r="476"/>
          <a:stretch>
            <a:fillRect/>
          </a:stretch>
        </p:blipFill>
        <p:spPr bwMode="auto">
          <a:xfrm>
            <a:off x="1447800" y="152400"/>
            <a:ext cx="6172200" cy="3352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657600"/>
            <a:ext cx="5486400" cy="457200"/>
          </a:xfrm>
        </p:spPr>
        <p:txBody>
          <a:bodyPr/>
          <a:lstStyle/>
          <a:p>
            <a:r>
              <a:rPr lang="en-US" dirty="0" smtClean="0"/>
              <a:t>Liquefactive Necrosis. H&amp;E, 48</a:t>
            </a:r>
            <a:endParaRPr lang="en-US" dirty="0"/>
          </a:p>
        </p:txBody>
      </p:sp>
      <p:sp>
        <p:nvSpPr>
          <p:cNvPr id="4" name="Text Placeholder 3"/>
          <p:cNvSpPr>
            <a:spLocks noGrp="1"/>
          </p:cNvSpPr>
          <p:nvPr>
            <p:ph type="body" sz="half" idx="2"/>
          </p:nvPr>
        </p:nvSpPr>
        <p:spPr>
          <a:xfrm>
            <a:off x="457200" y="4114800"/>
            <a:ext cx="8153400" cy="2590800"/>
          </a:xfrm>
        </p:spPr>
        <p:txBody>
          <a:bodyPr>
            <a:noAutofit/>
          </a:bodyPr>
          <a:lstStyle/>
          <a:p>
            <a:r>
              <a:rPr lang="en-US" sz="2000" i="1" dirty="0" smtClean="0"/>
              <a:t> </a:t>
            </a:r>
            <a:r>
              <a:rPr lang="en-US" sz="2400" i="1" dirty="0" smtClean="0"/>
              <a:t>may be seen after bacterial infections or infarcts involving the </a:t>
            </a:r>
            <a:r>
              <a:rPr lang="en-US" sz="2400" dirty="0" smtClean="0"/>
              <a:t>central nervous system.</a:t>
            </a:r>
          </a:p>
          <a:p>
            <a:r>
              <a:rPr lang="en-US" sz="2400" b="1" i="1" dirty="0" smtClean="0"/>
              <a:t>Image:</a:t>
            </a:r>
            <a:r>
              <a:rPr lang="en-US" sz="2400" dirty="0" smtClean="0"/>
              <a:t> shows liquefactive necrosis in an infarcted area of the brain</a:t>
            </a:r>
            <a:r>
              <a:rPr lang="en-US" sz="2400" b="1" i="1" dirty="0" smtClean="0"/>
              <a:t>. </a:t>
            </a:r>
          </a:p>
          <a:p>
            <a:r>
              <a:rPr lang="en-US" sz="2400" b="1" dirty="0" smtClean="0"/>
              <a:t>Note :</a:t>
            </a:r>
            <a:r>
              <a:rPr lang="en-US" sz="2400" dirty="0" smtClean="0"/>
              <a:t> the intact white matter in the </a:t>
            </a:r>
            <a:r>
              <a:rPr lang="en-US" sz="2400" i="1" dirty="0" smtClean="0"/>
              <a:t>lower portion of the image and the granular </a:t>
            </a:r>
            <a:r>
              <a:rPr lang="en-US" sz="2400" dirty="0" smtClean="0"/>
              <a:t>liquefactive necrosis in the </a:t>
            </a:r>
            <a:r>
              <a:rPr lang="en-US" sz="2400" i="1" dirty="0" smtClean="0"/>
              <a:t>upper portion of the image</a:t>
            </a:r>
            <a:endParaRPr lang="en-US" sz="2400" dirty="0"/>
          </a:p>
        </p:txBody>
      </p:sp>
      <p:pic>
        <p:nvPicPr>
          <p:cNvPr id="4098" name="Picture 2"/>
          <p:cNvPicPr>
            <a:picLocks noGrp="1" noChangeAspect="1" noChangeArrowheads="1"/>
          </p:cNvPicPr>
          <p:nvPr>
            <p:ph type="pic" idx="1"/>
          </p:nvPr>
        </p:nvPicPr>
        <p:blipFill>
          <a:blip r:embed="rId2" cstate="print"/>
          <a:srcRect t="59" b="59"/>
          <a:stretch>
            <a:fillRect/>
          </a:stretch>
        </p:blipFill>
        <p:spPr bwMode="auto">
          <a:xfrm>
            <a:off x="1792288" y="152401"/>
            <a:ext cx="54864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657600"/>
            <a:ext cx="5486400" cy="381000"/>
          </a:xfrm>
        </p:spPr>
        <p:txBody>
          <a:bodyPr>
            <a:noAutofit/>
          </a:bodyPr>
          <a:lstStyle/>
          <a:p>
            <a:r>
              <a:rPr lang="en-US" sz="2400" dirty="0" err="1" smtClean="0"/>
              <a:t>Caseous</a:t>
            </a:r>
            <a:r>
              <a:rPr lang="en-US" sz="2400" dirty="0" smtClean="0"/>
              <a:t> Necrosis. H&amp;E, 97</a:t>
            </a:r>
            <a:endParaRPr lang="en-US" sz="2400" dirty="0"/>
          </a:p>
        </p:txBody>
      </p:sp>
      <p:sp>
        <p:nvSpPr>
          <p:cNvPr id="4" name="Text Placeholder 3"/>
          <p:cNvSpPr>
            <a:spLocks noGrp="1"/>
          </p:cNvSpPr>
          <p:nvPr>
            <p:ph type="body" sz="half" idx="2"/>
          </p:nvPr>
        </p:nvSpPr>
        <p:spPr>
          <a:xfrm>
            <a:off x="533400" y="4114800"/>
            <a:ext cx="8001000" cy="2514600"/>
          </a:xfrm>
        </p:spPr>
        <p:txBody>
          <a:bodyPr>
            <a:normAutofit fontScale="92500" lnSpcReduction="10000"/>
          </a:bodyPr>
          <a:lstStyle/>
          <a:p>
            <a:pPr algn="just"/>
            <a:r>
              <a:rPr lang="en-US" sz="2200" i="1" dirty="0" smtClean="0"/>
              <a:t> </a:t>
            </a:r>
            <a:r>
              <a:rPr lang="en-US" sz="2200" dirty="0" smtClean="0"/>
              <a:t>is a form of necrosis characterized by obliteration of the underlying tissue architecture and the formation of amorphous granular necrotic debris, which grossly appears “cheesy,” hence the name </a:t>
            </a:r>
            <a:r>
              <a:rPr lang="en-US" sz="2200" dirty="0" err="1" smtClean="0"/>
              <a:t>caseous</a:t>
            </a:r>
            <a:r>
              <a:rPr lang="en-US" sz="2200" dirty="0" smtClean="0"/>
              <a:t>. is highly characteristic of infection with M. tuberculosis and certain fungi and is a type of </a:t>
            </a:r>
            <a:r>
              <a:rPr lang="en-US" sz="2200" dirty="0" err="1" smtClean="0"/>
              <a:t>granulomatous</a:t>
            </a:r>
            <a:r>
              <a:rPr lang="en-US" sz="2200" dirty="0" smtClean="0"/>
              <a:t> </a:t>
            </a:r>
            <a:r>
              <a:rPr lang="en-US" sz="2200" dirty="0" err="1" smtClean="0"/>
              <a:t>infl</a:t>
            </a:r>
            <a:r>
              <a:rPr lang="en-US" sz="2200" dirty="0" smtClean="0"/>
              <a:t> </a:t>
            </a:r>
            <a:r>
              <a:rPr lang="en-US" sz="2200" dirty="0" err="1" smtClean="0"/>
              <a:t>ammation</a:t>
            </a:r>
            <a:r>
              <a:rPr lang="en-US" sz="2200" dirty="0" smtClean="0"/>
              <a:t>.</a:t>
            </a:r>
          </a:p>
          <a:p>
            <a:pPr algn="just"/>
            <a:r>
              <a:rPr lang="en-US" sz="2200" b="1" dirty="0" smtClean="0"/>
              <a:t>Image: </a:t>
            </a:r>
            <a:r>
              <a:rPr lang="en-US" sz="2200" dirty="0" smtClean="0"/>
              <a:t>shows a lymph node biopsy with granulomatous inflammation and necrosis (to the right of the dashed line) in a patient with H. </a:t>
            </a:r>
            <a:r>
              <a:rPr lang="en-US" sz="2200" dirty="0" err="1" smtClean="0"/>
              <a:t>capsulatum</a:t>
            </a:r>
            <a:r>
              <a:rPr lang="en-US" sz="2200" dirty="0" smtClean="0"/>
              <a:t> infection</a:t>
            </a:r>
            <a:r>
              <a:rPr lang="en-US" sz="1600" dirty="0" smtClean="0"/>
              <a:t>.</a:t>
            </a:r>
            <a:endParaRPr lang="en-US" sz="1600" dirty="0"/>
          </a:p>
        </p:txBody>
      </p:sp>
      <p:pic>
        <p:nvPicPr>
          <p:cNvPr id="1026" name="Picture 2"/>
          <p:cNvPicPr>
            <a:picLocks noGrp="1" noChangeAspect="1" noChangeArrowheads="1"/>
          </p:cNvPicPr>
          <p:nvPr>
            <p:ph type="pic" idx="1"/>
          </p:nvPr>
        </p:nvPicPr>
        <p:blipFill>
          <a:blip r:embed="rId2" cstate="print"/>
          <a:srcRect t="237" b="237"/>
          <a:stretch>
            <a:fillRect/>
          </a:stretch>
        </p:blipFill>
        <p:spPr bwMode="auto">
          <a:xfrm>
            <a:off x="1792288" y="228601"/>
            <a:ext cx="54864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657600"/>
            <a:ext cx="5486400" cy="381000"/>
          </a:xfrm>
        </p:spPr>
        <p:txBody>
          <a:bodyPr>
            <a:noAutofit/>
          </a:bodyPr>
          <a:lstStyle/>
          <a:p>
            <a:r>
              <a:rPr lang="en-US" sz="2400" dirty="0" smtClean="0"/>
              <a:t>Fat Necrosis. H&amp;E, 193</a:t>
            </a:r>
            <a:endParaRPr lang="en-US" sz="2400" dirty="0"/>
          </a:p>
        </p:txBody>
      </p:sp>
      <p:sp>
        <p:nvSpPr>
          <p:cNvPr id="4" name="Text Placeholder 3"/>
          <p:cNvSpPr>
            <a:spLocks noGrp="1"/>
          </p:cNvSpPr>
          <p:nvPr>
            <p:ph type="body" sz="half" idx="2"/>
          </p:nvPr>
        </p:nvSpPr>
        <p:spPr>
          <a:xfrm>
            <a:off x="304800" y="3886200"/>
            <a:ext cx="8458200" cy="2819400"/>
          </a:xfrm>
        </p:spPr>
        <p:txBody>
          <a:bodyPr>
            <a:noAutofit/>
          </a:bodyPr>
          <a:lstStyle/>
          <a:p>
            <a:pPr algn="just"/>
            <a:r>
              <a:rPr lang="en-US" sz="2400" i="1" dirty="0" smtClean="0"/>
              <a:t>is a specific type of necrosis seen in </a:t>
            </a:r>
            <a:r>
              <a:rPr lang="en-US" sz="2400" dirty="0" smtClean="0"/>
              <a:t>fatty, or adipose, tissue. Damage to adipocytes causes release of lipids and cell death followed by aggregates of foamy macrophages containing the released lipids. is seen in damage to fatty tissue by trauma as well as enzymatic digestion as seen in acute pancreatitis.</a:t>
            </a:r>
          </a:p>
          <a:p>
            <a:pPr algn="just"/>
            <a:r>
              <a:rPr lang="en-US" sz="2400" b="1" i="1" dirty="0" smtClean="0"/>
              <a:t>Image:  </a:t>
            </a:r>
            <a:r>
              <a:rPr lang="en-US" sz="2400" dirty="0" smtClean="0"/>
              <a:t>shows fat necrosis in subcutaneous adipose tissue after previous surgery. Note the abundant foamy macrophages containing lipid droplets</a:t>
            </a:r>
            <a:endParaRPr lang="en-US" sz="2400" dirty="0"/>
          </a:p>
        </p:txBody>
      </p:sp>
      <p:pic>
        <p:nvPicPr>
          <p:cNvPr id="3074" name="Picture 2"/>
          <p:cNvPicPr>
            <a:picLocks noGrp="1" noChangeAspect="1" noChangeArrowheads="1"/>
          </p:cNvPicPr>
          <p:nvPr>
            <p:ph type="pic" idx="1"/>
          </p:nvPr>
        </p:nvPicPr>
        <p:blipFill>
          <a:blip r:embed="rId2" cstate="print"/>
          <a:srcRect l="118" r="118"/>
          <a:stretch>
            <a:fillRect/>
          </a:stretch>
        </p:blipFill>
        <p:spPr bwMode="auto">
          <a:xfrm>
            <a:off x="1792288" y="228601"/>
            <a:ext cx="54864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4114800"/>
          </a:xfrm>
        </p:spPr>
        <p:txBody>
          <a:bodyPr>
            <a:normAutofit/>
          </a:bodyPr>
          <a:lstStyle/>
          <a:p>
            <a:pPr algn="l"/>
            <a:r>
              <a:rPr lang="en-US" sz="2800" b="1" dirty="0" smtClean="0">
                <a:latin typeface="Times New Roman" pitchFamily="18" charset="0"/>
                <a:cs typeface="Times New Roman" pitchFamily="18" charset="0"/>
              </a:rPr>
              <a:t>Proliferative endometrium </a:t>
            </a:r>
            <a:br>
              <a:rPr lang="en-US" sz="2800" b="1" dirty="0" smtClean="0">
                <a:latin typeface="Times New Roman" pitchFamily="18" charset="0"/>
                <a:cs typeface="Times New Roman" pitchFamily="18" charset="0"/>
              </a:rPr>
            </a:br>
            <a:r>
              <a:rPr lang="en-US" sz="2400" b="1" dirty="0" smtClean="0"/>
              <a:t> A</a:t>
            </a:r>
            <a:r>
              <a:rPr lang="en-US" sz="2400" dirty="0" smtClean="0"/>
              <a:t>. A section of the uterus from a woman of reproductive</a:t>
            </a:r>
            <a:r>
              <a:rPr lang="en-US" sz="2400" b="1" dirty="0" smtClean="0"/>
              <a:t> </a:t>
            </a:r>
            <a:r>
              <a:rPr lang="en-US" sz="2400" dirty="0" smtClean="0"/>
              <a:t>age reveals a thick endometrium composed of proliferative glands in an abundant </a:t>
            </a:r>
            <a:r>
              <a:rPr lang="en-US" sz="2400" dirty="0" err="1" smtClean="0"/>
              <a:t>stroma</a:t>
            </a:r>
            <a:r>
              <a:rPr lang="en-US" sz="2400" dirty="0" smtClean="0"/>
              <a:t>. </a:t>
            </a:r>
            <a:br>
              <a:rPr lang="en-US" sz="2400" dirty="0" smtClean="0"/>
            </a:br>
            <a:r>
              <a:rPr lang="en-US" sz="2400" b="1" dirty="0" smtClean="0"/>
              <a:t>B.</a:t>
            </a:r>
            <a:r>
              <a:rPr lang="en-US" sz="2400" dirty="0" smtClean="0"/>
              <a:t> The</a:t>
            </a:r>
            <a:r>
              <a:rPr lang="en-US" sz="2400" b="1" dirty="0" smtClean="0"/>
              <a:t> </a:t>
            </a:r>
            <a:r>
              <a:rPr lang="en-US" sz="2400" dirty="0" err="1" smtClean="0"/>
              <a:t>endometrium</a:t>
            </a:r>
            <a:r>
              <a:rPr lang="en-US" sz="2400" dirty="0" smtClean="0"/>
              <a:t> of a 75-year-old woman (shown at the same </a:t>
            </a:r>
            <a:r>
              <a:rPr lang="en-US" sz="2400" dirty="0" err="1" smtClean="0"/>
              <a:t>magnifi</a:t>
            </a:r>
            <a:r>
              <a:rPr lang="en-US" sz="2400" dirty="0" smtClean="0"/>
              <a:t> </a:t>
            </a:r>
            <a:r>
              <a:rPr lang="en-US" sz="2400" dirty="0" err="1" smtClean="0"/>
              <a:t>cation</a:t>
            </a:r>
            <a:r>
              <a:rPr lang="en-US" sz="2400" dirty="0" smtClean="0"/>
              <a:t>) is thin and contains only a few atrophic and cystic glands.</a:t>
            </a:r>
            <a:endParaRPr lang="en-US" sz="24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762000" y="4724400"/>
            <a:ext cx="3276600" cy="1828800"/>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3" cstate="print"/>
          <a:srcRect/>
          <a:stretch>
            <a:fillRect/>
          </a:stretch>
        </p:blipFill>
        <p:spPr bwMode="auto">
          <a:xfrm>
            <a:off x="4953000" y="4724400"/>
            <a:ext cx="3200399" cy="1828800"/>
          </a:xfrm>
          <a:prstGeom prst="rect">
            <a:avLst/>
          </a:prstGeom>
          <a:noFill/>
          <a:ln w="9525">
            <a:noFill/>
            <a:miter lim="800000"/>
            <a:headEnd/>
            <a:tailEnd/>
          </a:ln>
        </p:spPr>
      </p:pic>
      <p:sp>
        <p:nvSpPr>
          <p:cNvPr id="7" name="Rectangle 6"/>
          <p:cNvSpPr/>
          <p:nvPr/>
        </p:nvSpPr>
        <p:spPr>
          <a:xfrm rot="10800000" flipH="1" flipV="1">
            <a:off x="2133600" y="4352330"/>
            <a:ext cx="457200" cy="369332"/>
          </a:xfrm>
          <a:prstGeom prst="rect">
            <a:avLst/>
          </a:prstGeom>
        </p:spPr>
        <p:txBody>
          <a:bodyPr wrap="square">
            <a:spAutoFit/>
          </a:bodyPr>
          <a:lstStyle/>
          <a:p>
            <a:r>
              <a:rPr lang="en-US" b="1" dirty="0" smtClean="0"/>
              <a:t>A</a:t>
            </a:r>
            <a:endParaRPr lang="en-US" dirty="0"/>
          </a:p>
        </p:txBody>
      </p:sp>
      <p:sp>
        <p:nvSpPr>
          <p:cNvPr id="8" name="Rectangle 7"/>
          <p:cNvSpPr/>
          <p:nvPr/>
        </p:nvSpPr>
        <p:spPr>
          <a:xfrm rot="10800000" flipH="1" flipV="1">
            <a:off x="6324600" y="4352330"/>
            <a:ext cx="533400" cy="369332"/>
          </a:xfrm>
          <a:prstGeom prst="rect">
            <a:avLst/>
          </a:prstGeom>
        </p:spPr>
        <p:txBody>
          <a:bodyPr wrap="square">
            <a:spAutoFit/>
          </a:bodyPr>
          <a:lstStyle/>
          <a:p>
            <a:r>
              <a:rPr lang="en-US" b="1" dirty="0" smtClean="0"/>
              <a:t>B</a:t>
            </a:r>
            <a:endParaRPr lang="en-US" dirty="0"/>
          </a:p>
        </p:txBody>
      </p:sp>
    </p:spTree>
    <p:extLst>
      <p:ext uri="{BB962C8B-B14F-4D97-AF65-F5344CB8AC3E}">
        <p14:creationId xmlns:p14="http://schemas.microsoft.com/office/powerpoint/2010/main" val="2057913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Pigments</a:t>
            </a:r>
            <a:endParaRPr lang="en-US" dirty="0"/>
          </a:p>
        </p:txBody>
      </p:sp>
      <p:sp>
        <p:nvSpPr>
          <p:cNvPr id="3" name="Content Placeholder 2"/>
          <p:cNvSpPr>
            <a:spLocks noGrp="1"/>
          </p:cNvSpPr>
          <p:nvPr>
            <p:ph idx="1"/>
          </p:nvPr>
        </p:nvSpPr>
        <p:spPr>
          <a:xfrm>
            <a:off x="152400" y="1447800"/>
            <a:ext cx="8534400" cy="4678363"/>
          </a:xfrm>
        </p:spPr>
        <p:txBody>
          <a:bodyPr>
            <a:normAutofit/>
          </a:bodyPr>
          <a:lstStyle/>
          <a:p>
            <a:pPr algn="just"/>
            <a:r>
              <a:rPr lang="en-US" b="1" dirty="0" smtClean="0"/>
              <a:t>Pigments </a:t>
            </a:r>
            <a:r>
              <a:rPr lang="en-US" dirty="0" smtClean="0"/>
              <a:t>are colored substances found within</a:t>
            </a:r>
            <a:r>
              <a:rPr lang="en-US" b="1" dirty="0" smtClean="0"/>
              <a:t> </a:t>
            </a:r>
            <a:r>
              <a:rPr lang="en-US" dirty="0" smtClean="0"/>
              <a:t>tissue macrophages or </a:t>
            </a:r>
            <a:r>
              <a:rPr lang="en-US" dirty="0" err="1" smtClean="0"/>
              <a:t>parenchymal</a:t>
            </a:r>
            <a:r>
              <a:rPr lang="en-US" dirty="0" smtClean="0"/>
              <a:t> cells. Pigments may be </a:t>
            </a:r>
            <a:r>
              <a:rPr lang="en-US" b="1" dirty="0" smtClean="0"/>
              <a:t>endogenous, </a:t>
            </a:r>
            <a:r>
              <a:rPr lang="en-US" dirty="0" smtClean="0"/>
              <a:t>those produced by the body, or </a:t>
            </a:r>
            <a:r>
              <a:rPr lang="en-US" b="1" dirty="0" smtClean="0"/>
              <a:t>exogenous, </a:t>
            </a:r>
            <a:r>
              <a:rPr lang="en-US" dirty="0" smtClean="0"/>
              <a:t>those</a:t>
            </a:r>
            <a:r>
              <a:rPr lang="en-US" b="1" dirty="0" smtClean="0"/>
              <a:t> </a:t>
            </a:r>
            <a:r>
              <a:rPr lang="en-US" dirty="0" smtClean="0"/>
              <a:t>originating</a:t>
            </a:r>
            <a:r>
              <a:rPr lang="en-US" b="1" dirty="0" smtClean="0"/>
              <a:t> </a:t>
            </a:r>
            <a:r>
              <a:rPr lang="en-US" dirty="0" smtClean="0"/>
              <a:t>outside of the body. </a:t>
            </a:r>
            <a:r>
              <a:rPr lang="en-US" b="1" dirty="0" smtClean="0"/>
              <a:t>Melanin, </a:t>
            </a:r>
            <a:r>
              <a:rPr lang="en-US" b="1" dirty="0" err="1" smtClean="0"/>
              <a:t>lipofuscin</a:t>
            </a:r>
            <a:r>
              <a:rPr lang="en-US" b="1" dirty="0" smtClean="0"/>
              <a:t>, </a:t>
            </a:r>
            <a:r>
              <a:rPr lang="en-US" dirty="0" smtClean="0"/>
              <a:t>and</a:t>
            </a:r>
            <a:r>
              <a:rPr lang="en-US" b="1" dirty="0" smtClean="0"/>
              <a:t> </a:t>
            </a:r>
            <a:r>
              <a:rPr lang="en-US" b="1" dirty="0" err="1" smtClean="0"/>
              <a:t>hemosiderin</a:t>
            </a:r>
            <a:r>
              <a:rPr lang="en-US" b="1" dirty="0" smtClean="0"/>
              <a:t> </a:t>
            </a:r>
            <a:r>
              <a:rPr lang="en-US" dirty="0" smtClean="0"/>
              <a:t>are</a:t>
            </a:r>
            <a:r>
              <a:rPr lang="en-US" b="1" dirty="0" smtClean="0"/>
              <a:t> </a:t>
            </a:r>
            <a:r>
              <a:rPr lang="en-US" dirty="0" smtClean="0"/>
              <a:t>the most common </a:t>
            </a:r>
            <a:r>
              <a:rPr lang="en-US" b="1" i="1" dirty="0" smtClean="0"/>
              <a:t>endogenous pigments</a:t>
            </a:r>
            <a:r>
              <a:rPr lang="en-US" i="1" dirty="0" smtClean="0"/>
              <a:t>. The most common </a:t>
            </a:r>
            <a:r>
              <a:rPr lang="en-US" b="1" i="1" dirty="0" smtClean="0"/>
              <a:t>exogenous pigment </a:t>
            </a:r>
            <a:r>
              <a:rPr lang="en-US" i="1" dirty="0" smtClean="0"/>
              <a:t>is </a:t>
            </a:r>
            <a:r>
              <a:rPr lang="en-US" b="1" i="1" dirty="0" smtClean="0"/>
              <a:t>carbon.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200400"/>
            <a:ext cx="5486400" cy="457200"/>
          </a:xfrm>
        </p:spPr>
        <p:txBody>
          <a:bodyPr>
            <a:normAutofit/>
          </a:bodyPr>
          <a:lstStyle/>
          <a:p>
            <a:r>
              <a:rPr lang="en-US" sz="2400" dirty="0" err="1" smtClean="0"/>
              <a:t>Anthracosis</a:t>
            </a:r>
            <a:r>
              <a:rPr lang="en-US" sz="2400" dirty="0" smtClean="0"/>
              <a:t>.    H&amp;E, 155</a:t>
            </a:r>
            <a:endParaRPr lang="en-US" sz="2400" dirty="0"/>
          </a:p>
        </p:txBody>
      </p:sp>
      <p:sp>
        <p:nvSpPr>
          <p:cNvPr id="4" name="Text Placeholder 3"/>
          <p:cNvSpPr>
            <a:spLocks noGrp="1"/>
          </p:cNvSpPr>
          <p:nvPr>
            <p:ph type="body" sz="half" idx="2"/>
          </p:nvPr>
        </p:nvSpPr>
        <p:spPr>
          <a:xfrm>
            <a:off x="533400" y="3657600"/>
            <a:ext cx="8001000" cy="2819400"/>
          </a:xfrm>
        </p:spPr>
        <p:txBody>
          <a:bodyPr>
            <a:normAutofit fontScale="25000" lnSpcReduction="20000"/>
          </a:bodyPr>
          <a:lstStyle/>
          <a:p>
            <a:pPr algn="just">
              <a:lnSpc>
                <a:spcPct val="120000"/>
              </a:lnSpc>
            </a:pPr>
            <a:r>
              <a:rPr lang="en-US" sz="2000" i="1" dirty="0" smtClean="0"/>
              <a:t> </a:t>
            </a:r>
            <a:r>
              <a:rPr lang="en-US" sz="9600" dirty="0" smtClean="0">
                <a:latin typeface="Times New Roman" pitchFamily="18" charset="0"/>
                <a:cs typeface="Times New Roman" pitchFamily="18" charset="0"/>
              </a:rPr>
              <a:t>is an exogenous pigment composed of carbonaceous material from smoking and air pollution. Inhaled carbon is taken up by alveolar macrophages and transported to lymph nodes. </a:t>
            </a:r>
            <a:r>
              <a:rPr lang="en-US" sz="9600" dirty="0" err="1" smtClean="0">
                <a:latin typeface="Times New Roman" pitchFamily="18" charset="0"/>
                <a:cs typeface="Times New Roman" pitchFamily="18" charset="0"/>
              </a:rPr>
              <a:t>Anthracotic</a:t>
            </a:r>
            <a:r>
              <a:rPr lang="en-US" sz="9600" dirty="0" smtClean="0">
                <a:latin typeface="Times New Roman" pitchFamily="18" charset="0"/>
                <a:cs typeface="Times New Roman" pitchFamily="18" charset="0"/>
              </a:rPr>
              <a:t> tissues are black in gross appearance.</a:t>
            </a:r>
          </a:p>
          <a:p>
            <a:pPr algn="just">
              <a:lnSpc>
                <a:spcPct val="120000"/>
              </a:lnSpc>
            </a:pPr>
            <a:r>
              <a:rPr lang="en-US" sz="9600" b="1" dirty="0" smtClean="0">
                <a:latin typeface="Times New Roman" pitchFamily="18" charset="0"/>
                <a:cs typeface="Times New Roman" pitchFamily="18" charset="0"/>
              </a:rPr>
              <a:t>Image: </a:t>
            </a:r>
            <a:r>
              <a:rPr lang="en-US" sz="9600" dirty="0" smtClean="0">
                <a:latin typeface="Times New Roman" pitchFamily="18" charset="0"/>
                <a:cs typeface="Times New Roman" pitchFamily="18" charset="0"/>
              </a:rPr>
              <a:t>This lymph node from the </a:t>
            </a:r>
            <a:r>
              <a:rPr lang="en-US" sz="9600" dirty="0" err="1" smtClean="0">
                <a:latin typeface="Times New Roman" pitchFamily="18" charset="0"/>
                <a:cs typeface="Times New Roman" pitchFamily="18" charset="0"/>
              </a:rPr>
              <a:t>hilar</a:t>
            </a:r>
            <a:r>
              <a:rPr lang="en-US" sz="9600" dirty="0" smtClean="0">
                <a:latin typeface="Times New Roman" pitchFamily="18" charset="0"/>
                <a:cs typeface="Times New Roman" pitchFamily="18" charset="0"/>
              </a:rPr>
              <a:t> region of the lung shows abundant macrophages containing black carbonaceous material.</a:t>
            </a:r>
            <a:endParaRPr lang="en-US" sz="9600" dirty="0">
              <a:latin typeface="Times New Roman" pitchFamily="18" charset="0"/>
              <a:cs typeface="Times New Roman" pitchFamily="18" charset="0"/>
            </a:endParaRPr>
          </a:p>
        </p:txBody>
      </p:sp>
      <p:pic>
        <p:nvPicPr>
          <p:cNvPr id="1026" name="Picture 2"/>
          <p:cNvPicPr>
            <a:picLocks noGrp="1" noChangeAspect="1" noChangeArrowheads="1"/>
          </p:cNvPicPr>
          <p:nvPr>
            <p:ph type="pic" idx="1"/>
          </p:nvPr>
        </p:nvPicPr>
        <p:blipFill>
          <a:blip r:embed="rId2" cstate="print"/>
          <a:srcRect/>
          <a:stretch>
            <a:fillRect/>
          </a:stretch>
        </p:blipFill>
        <p:spPr bwMode="auto">
          <a:xfrm>
            <a:off x="1792288" y="152401"/>
            <a:ext cx="54864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352800"/>
            <a:ext cx="5486400" cy="457200"/>
          </a:xfrm>
        </p:spPr>
        <p:txBody>
          <a:bodyPr>
            <a:normAutofit fontScale="90000"/>
          </a:bodyPr>
          <a:lstStyle/>
          <a:p>
            <a:r>
              <a:rPr lang="en-US" sz="2800" dirty="0" smtClean="0"/>
              <a:t>Melanin</a:t>
            </a:r>
            <a:r>
              <a:rPr lang="en-US" dirty="0" smtClean="0"/>
              <a:t>.  H&amp;E, 388</a:t>
            </a:r>
            <a:endParaRPr lang="en-US" dirty="0"/>
          </a:p>
        </p:txBody>
      </p:sp>
      <p:sp>
        <p:nvSpPr>
          <p:cNvPr id="4" name="Text Placeholder 3"/>
          <p:cNvSpPr>
            <a:spLocks noGrp="1"/>
          </p:cNvSpPr>
          <p:nvPr>
            <p:ph type="body" sz="half" idx="2"/>
          </p:nvPr>
        </p:nvSpPr>
        <p:spPr>
          <a:xfrm>
            <a:off x="381000" y="3810000"/>
            <a:ext cx="8229600" cy="2895600"/>
          </a:xfrm>
        </p:spPr>
        <p:txBody>
          <a:bodyPr>
            <a:noAutofit/>
          </a:bodyPr>
          <a:lstStyle/>
          <a:p>
            <a:pPr algn="just"/>
            <a:r>
              <a:rPr lang="en-US" sz="2400" dirty="0" smtClean="0">
                <a:latin typeface="Times New Roman" pitchFamily="18" charset="0"/>
                <a:cs typeface="Times New Roman" pitchFamily="18" charset="0"/>
              </a:rPr>
              <a:t>is a product of melanocytes, can normally be seen in the basal keratinocytes of the skin. In some chronic inflammatory skin conditions, melanin is released into the dermis and taken up by dermal macrophages, or </a:t>
            </a:r>
            <a:r>
              <a:rPr lang="en-US" sz="2400" dirty="0" err="1" smtClean="0">
                <a:latin typeface="Times New Roman" pitchFamily="18" charset="0"/>
                <a:cs typeface="Times New Roman" pitchFamily="18" charset="0"/>
              </a:rPr>
              <a:t>melanophages</a:t>
            </a:r>
            <a:r>
              <a:rPr lang="en-US" sz="2400" dirty="0" smtClean="0">
                <a:latin typeface="Times New Roman" pitchFamily="18" charset="0"/>
                <a:cs typeface="Times New Roman" pitchFamily="18" charset="0"/>
              </a:rPr>
              <a:t>.</a:t>
            </a:r>
          </a:p>
          <a:p>
            <a:pPr algn="just"/>
            <a:r>
              <a:rPr lang="en-US" sz="2400" b="1" dirty="0" smtClean="0">
                <a:latin typeface="Times New Roman" pitchFamily="18" charset="0"/>
                <a:cs typeface="Times New Roman" pitchFamily="18" charset="0"/>
              </a:rPr>
              <a:t>Image: </a:t>
            </a:r>
            <a:r>
              <a:rPr lang="en-US" sz="2400" dirty="0" smtClean="0">
                <a:latin typeface="Times New Roman" pitchFamily="18" charset="0"/>
                <a:cs typeface="Times New Roman" pitchFamily="18" charset="0"/>
              </a:rPr>
              <a:t>Black-brown melanin pigment is present within the papillary dermal macrophages.</a:t>
            </a:r>
            <a:endParaRPr lang="en-US" sz="2400" dirty="0">
              <a:latin typeface="Times New Roman" pitchFamily="18" charset="0"/>
              <a:cs typeface="Times New Roman" pitchFamily="18" charset="0"/>
            </a:endParaRPr>
          </a:p>
        </p:txBody>
      </p:sp>
      <p:pic>
        <p:nvPicPr>
          <p:cNvPr id="2050" name="Picture 2"/>
          <p:cNvPicPr>
            <a:picLocks noGrp="1" noChangeAspect="1" noChangeArrowheads="1"/>
          </p:cNvPicPr>
          <p:nvPr>
            <p:ph type="pic" idx="1"/>
          </p:nvPr>
        </p:nvPicPr>
        <p:blipFill>
          <a:blip r:embed="rId2" cstate="print"/>
          <a:srcRect t="176" b="176"/>
          <a:stretch>
            <a:fillRect/>
          </a:stretch>
        </p:blipFill>
        <p:spPr bwMode="auto">
          <a:xfrm>
            <a:off x="1792288" y="228600"/>
            <a:ext cx="5486400" cy="3200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276600"/>
            <a:ext cx="5486400" cy="457200"/>
          </a:xfrm>
        </p:spPr>
        <p:txBody>
          <a:bodyPr>
            <a:normAutofit/>
          </a:bodyPr>
          <a:lstStyle/>
          <a:p>
            <a:r>
              <a:rPr lang="en-US" sz="2400" dirty="0" err="1" smtClean="0"/>
              <a:t>Lipofuscin</a:t>
            </a:r>
            <a:r>
              <a:rPr lang="en-US" sz="2400" dirty="0" smtClean="0"/>
              <a:t>.  H&amp;E, 388</a:t>
            </a:r>
            <a:endParaRPr lang="en-US" sz="2400" dirty="0"/>
          </a:p>
        </p:txBody>
      </p:sp>
      <p:sp>
        <p:nvSpPr>
          <p:cNvPr id="4" name="Text Placeholder 3"/>
          <p:cNvSpPr>
            <a:spLocks noGrp="1"/>
          </p:cNvSpPr>
          <p:nvPr>
            <p:ph type="body" sz="half" idx="2"/>
          </p:nvPr>
        </p:nvSpPr>
        <p:spPr>
          <a:xfrm>
            <a:off x="457200" y="3810000"/>
            <a:ext cx="8153400" cy="2743200"/>
          </a:xfrm>
        </p:spPr>
        <p:txBody>
          <a:bodyPr>
            <a:normAutofit/>
          </a:bodyPr>
          <a:lstStyle/>
          <a:p>
            <a:pPr algn="just"/>
            <a:r>
              <a:rPr lang="en-US" sz="2400" dirty="0" smtClean="0">
                <a:latin typeface="Times New Roman" pitchFamily="18" charset="0"/>
                <a:cs typeface="Times New Roman" pitchFamily="18" charset="0"/>
              </a:rPr>
              <a:t>Also known as </a:t>
            </a:r>
            <a:r>
              <a:rPr lang="en-US" sz="2400" dirty="0" err="1" smtClean="0">
                <a:latin typeface="Times New Roman" pitchFamily="18" charset="0"/>
                <a:cs typeface="Times New Roman" pitchFamily="18" charset="0"/>
              </a:rPr>
              <a:t>lipochrome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lipofuscin</a:t>
            </a:r>
            <a:r>
              <a:rPr lang="en-US" sz="2400" dirty="0" smtClean="0">
                <a:latin typeface="Times New Roman" pitchFamily="18" charset="0"/>
                <a:cs typeface="Times New Roman" pitchFamily="18" charset="0"/>
              </a:rPr>
              <a:t> is a yellow-brown pigment related to tissue aging . is insoluble and composed of phospholipids and lipids as a result of lipid peroxidation. It is commonly seen in the liver and heart.</a:t>
            </a:r>
          </a:p>
          <a:p>
            <a:pPr algn="just"/>
            <a:r>
              <a:rPr lang="en-US" sz="2400" b="1" dirty="0" smtClean="0">
                <a:latin typeface="Times New Roman" pitchFamily="18" charset="0"/>
                <a:cs typeface="Times New Roman" pitchFamily="18" charset="0"/>
              </a:rPr>
              <a:t>Image</a:t>
            </a:r>
            <a:r>
              <a:rPr lang="en-US" sz="2400" dirty="0" smtClean="0">
                <a:latin typeface="Times New Roman" pitchFamily="18" charset="0"/>
                <a:cs typeface="Times New Roman" pitchFamily="18" charset="0"/>
              </a:rPr>
              <a:t>: This hypertrophic cardiac </a:t>
            </a:r>
            <a:r>
              <a:rPr lang="en-US" sz="2400" dirty="0" err="1" smtClean="0">
                <a:latin typeface="Times New Roman" pitchFamily="18" charset="0"/>
                <a:cs typeface="Times New Roman" pitchFamily="18" charset="0"/>
              </a:rPr>
              <a:t>myocyte</a:t>
            </a:r>
            <a:r>
              <a:rPr lang="en-US" sz="2400" dirty="0" smtClean="0">
                <a:latin typeface="Times New Roman" pitchFamily="18" charset="0"/>
                <a:cs typeface="Times New Roman" pitchFamily="18" charset="0"/>
              </a:rPr>
              <a:t> from an older individual contains </a:t>
            </a:r>
            <a:r>
              <a:rPr lang="en-US" sz="2400" dirty="0" err="1" smtClean="0">
                <a:latin typeface="Times New Roman" pitchFamily="18" charset="0"/>
                <a:cs typeface="Times New Roman" pitchFamily="18" charset="0"/>
              </a:rPr>
              <a:t>lipofuscin</a:t>
            </a:r>
            <a:r>
              <a:rPr lang="en-US" sz="2400" dirty="0" smtClean="0">
                <a:latin typeface="Times New Roman" pitchFamily="18" charset="0"/>
                <a:cs typeface="Times New Roman" pitchFamily="18" charset="0"/>
              </a:rPr>
              <a:t> granules adjacent to the nucleus.</a:t>
            </a:r>
            <a:endParaRPr lang="en-US" sz="2400" dirty="0">
              <a:latin typeface="Times New Roman" pitchFamily="18" charset="0"/>
              <a:cs typeface="Times New Roman" pitchFamily="18" charset="0"/>
            </a:endParaRPr>
          </a:p>
        </p:txBody>
      </p:sp>
      <p:pic>
        <p:nvPicPr>
          <p:cNvPr id="3074" name="Picture 2"/>
          <p:cNvPicPr>
            <a:picLocks noGrp="1" noChangeAspect="1" noChangeArrowheads="1"/>
          </p:cNvPicPr>
          <p:nvPr>
            <p:ph type="pic" idx="1"/>
          </p:nvPr>
        </p:nvPicPr>
        <p:blipFill>
          <a:blip r:embed="rId2" cstate="print"/>
          <a:srcRect t="176" b="176"/>
          <a:stretch>
            <a:fillRect/>
          </a:stretch>
        </p:blipFill>
        <p:spPr bwMode="auto">
          <a:xfrm>
            <a:off x="1792288" y="228601"/>
            <a:ext cx="54864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68762"/>
          </a:xfrm>
        </p:spPr>
        <p:txBody>
          <a:bodyPr>
            <a:normAutofit/>
          </a:bodyPr>
          <a:lstStyle/>
          <a:p>
            <a:pPr algn="just"/>
            <a:r>
              <a:rPr lang="en-US" sz="2400" b="1" dirty="0" err="1" smtClean="0">
                <a:latin typeface="Times New Roman" pitchFamily="18" charset="0"/>
                <a:cs typeface="Times New Roman" pitchFamily="18" charset="0"/>
              </a:rPr>
              <a:t>Hemosiderin</a:t>
            </a:r>
            <a:r>
              <a:rPr lang="en-US" sz="2400" b="1" dirty="0" smtClean="0">
                <a:latin typeface="Times New Roman" pitchFamily="18" charset="0"/>
                <a:cs typeface="Times New Roman" pitchFamily="18" charset="0"/>
              </a:rPr>
              <a:t>. H&amp;E, 155 (left); Prussian blue, 155 (right)</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is the tissue storage form of iron, which appears as granular, coarse, golden-brown pigment. is formed from the breakdown of red blood cells and is taken up into tissue macrophages. It may be seen in tissues in which remote bleeding has occurred or in any condition in which excess iron is present</a:t>
            </a:r>
            <a:br>
              <a:rPr lang="en-US" sz="2400"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Images: </a:t>
            </a:r>
            <a:r>
              <a:rPr lang="en-US" sz="2400" dirty="0" smtClean="0">
                <a:latin typeface="Times New Roman" pitchFamily="18" charset="0"/>
                <a:cs typeface="Times New Roman" pitchFamily="18" charset="0"/>
              </a:rPr>
              <a:t>The image (left) shows abundant hemosiderin-laden</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macrophages in soft tissue where past bleeding has occurred.</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The image (right) is the same tissue, showing the deep blue staining of hemosiderin.</a:t>
            </a:r>
            <a:endParaRPr lang="en-US" sz="2400" dirty="0">
              <a:latin typeface="Times New Roman" pitchFamily="18" charset="0"/>
              <a:cs typeface="Times New Roman" pitchFamily="18" charset="0"/>
            </a:endParaRPr>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838200" y="4267200"/>
            <a:ext cx="3657599" cy="2057399"/>
          </a:xfrm>
          <a:prstGeom prst="rect">
            <a:avLst/>
          </a:prstGeom>
          <a:noFill/>
          <a:ln w="9525">
            <a:noFill/>
            <a:miter lim="800000"/>
            <a:headEnd/>
            <a:tailEnd/>
          </a:ln>
        </p:spPr>
      </p:pic>
      <p:pic>
        <p:nvPicPr>
          <p:cNvPr id="4099" name="Picture 3"/>
          <p:cNvPicPr>
            <a:picLocks noGrp="1" noChangeAspect="1" noChangeArrowheads="1"/>
          </p:cNvPicPr>
          <p:nvPr>
            <p:ph sz="half" idx="2"/>
          </p:nvPr>
        </p:nvPicPr>
        <p:blipFill>
          <a:blip r:embed="rId3" cstate="print"/>
          <a:srcRect/>
          <a:stretch>
            <a:fillRect/>
          </a:stretch>
        </p:blipFill>
        <p:spPr bwMode="auto">
          <a:xfrm>
            <a:off x="4724400" y="4267200"/>
            <a:ext cx="35814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581400"/>
            <a:ext cx="6705600" cy="533400"/>
          </a:xfrm>
        </p:spPr>
        <p:txBody>
          <a:bodyPr>
            <a:normAutofit/>
          </a:bodyPr>
          <a:lstStyle/>
          <a:p>
            <a:r>
              <a:rPr lang="en-US" sz="2400" dirty="0" smtClean="0">
                <a:latin typeface="Times New Roman" pitchFamily="18" charset="0"/>
                <a:cs typeface="Times New Roman" pitchFamily="18" charset="0"/>
              </a:rPr>
              <a:t>Ulcer .  H&amp;E, 25</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152400" y="4038600"/>
            <a:ext cx="8915400" cy="2590800"/>
          </a:xfrm>
        </p:spPr>
        <p:txBody>
          <a:bodyPr>
            <a:noAutofit/>
          </a:bodyPr>
          <a:lstStyle/>
          <a:p>
            <a:pPr algn="just"/>
            <a:r>
              <a:rPr lang="en-US" sz="1600" b="1" dirty="0" smtClean="0"/>
              <a:t> </a:t>
            </a:r>
            <a:r>
              <a:rPr lang="en-US" sz="2000" dirty="0" smtClean="0">
                <a:latin typeface="Times New Roman" pitchFamily="18" charset="0"/>
                <a:cs typeface="Times New Roman" pitchFamily="18" charset="0"/>
              </a:rPr>
              <a:t>represents the discontinuity of an epithelial surface, which may involve skin or mucous membranes. may be caused by infectious processes, chemical exposures, prolonged pressure, or vascular compromise. They typically form crater-shaped lesions with a superficial </a:t>
            </a:r>
            <a:r>
              <a:rPr lang="en-US" sz="2000" dirty="0" err="1" smtClean="0">
                <a:latin typeface="Times New Roman" pitchFamily="18" charset="0"/>
                <a:cs typeface="Times New Roman" pitchFamily="18" charset="0"/>
              </a:rPr>
              <a:t>fibrinopurulent</a:t>
            </a:r>
            <a:r>
              <a:rPr lang="en-US" sz="2000" dirty="0" smtClean="0">
                <a:latin typeface="Times New Roman" pitchFamily="18" charset="0"/>
                <a:cs typeface="Times New Roman" pitchFamily="18" charset="0"/>
              </a:rPr>
              <a:t> layer and an underlying vascular and fibroblastic proliferation called </a:t>
            </a:r>
            <a:r>
              <a:rPr lang="en-US" sz="2000" b="1" dirty="0" smtClean="0">
                <a:latin typeface="Times New Roman" pitchFamily="18" charset="0"/>
                <a:cs typeface="Times New Roman" pitchFamily="18" charset="0"/>
              </a:rPr>
              <a:t>granulation tissue.</a:t>
            </a:r>
          </a:p>
          <a:p>
            <a:pPr algn="just"/>
            <a:r>
              <a:rPr lang="en-US" sz="2000" b="1" i="1" dirty="0" smtClean="0">
                <a:latin typeface="Times New Roman" pitchFamily="18" charset="0"/>
                <a:cs typeface="Times New Roman" pitchFamily="18" charset="0"/>
              </a:rPr>
              <a:t>Image: </a:t>
            </a:r>
            <a:r>
              <a:rPr lang="en-US" sz="2000" dirty="0" smtClean="0">
                <a:latin typeface="Times New Roman" pitchFamily="18" charset="0"/>
                <a:cs typeface="Times New Roman" pitchFamily="18" charset="0"/>
              </a:rPr>
              <a:t>is a gastric ulcer. </a:t>
            </a:r>
            <a:r>
              <a:rPr lang="en-US" sz="2000" b="1" dirty="0" smtClean="0">
                <a:latin typeface="Times New Roman" pitchFamily="18" charset="0"/>
                <a:cs typeface="Times New Roman" pitchFamily="18" charset="0"/>
              </a:rPr>
              <a:t>Note</a:t>
            </a:r>
            <a:r>
              <a:rPr lang="en-US" sz="2000" dirty="0" smtClean="0">
                <a:latin typeface="Times New Roman" pitchFamily="18" charset="0"/>
                <a:cs typeface="Times New Roman" pitchFamily="18" charset="0"/>
              </a:rPr>
              <a:t> the intact mucosa transitioning to the ulcer with a </a:t>
            </a:r>
            <a:r>
              <a:rPr lang="en-US" sz="2000" dirty="0" err="1" smtClean="0">
                <a:latin typeface="Times New Roman" pitchFamily="18" charset="0"/>
                <a:cs typeface="Times New Roman" pitchFamily="18" charset="0"/>
              </a:rPr>
              <a:t>fibrinopurulent</a:t>
            </a:r>
            <a:r>
              <a:rPr lang="en-US" sz="2000" dirty="0" smtClean="0">
                <a:latin typeface="Times New Roman" pitchFamily="18" charset="0"/>
                <a:cs typeface="Times New Roman" pitchFamily="18" charset="0"/>
              </a:rPr>
              <a:t> surface. The formation of gastric ulcers is closely associated with infection with </a:t>
            </a:r>
            <a:r>
              <a:rPr lang="en-US" sz="2000" i="1" dirty="0" smtClean="0">
                <a:latin typeface="Times New Roman" pitchFamily="18" charset="0"/>
                <a:cs typeface="Times New Roman" pitchFamily="18" charset="0"/>
              </a:rPr>
              <a:t>H. pylori. Gastric ulcers may be benign or malignant, representing </a:t>
            </a:r>
            <a:r>
              <a:rPr lang="en-US" sz="2000" dirty="0" smtClean="0">
                <a:latin typeface="Times New Roman" pitchFamily="18" charset="0"/>
                <a:cs typeface="Times New Roman" pitchFamily="18" charset="0"/>
              </a:rPr>
              <a:t>gastric </a:t>
            </a:r>
            <a:r>
              <a:rPr lang="en-US" sz="2000" dirty="0" err="1" smtClean="0">
                <a:latin typeface="Times New Roman" pitchFamily="18" charset="0"/>
                <a:cs typeface="Times New Roman" pitchFamily="18" charset="0"/>
              </a:rPr>
              <a:t>adenocarcinoma</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1026" name="Picture 2"/>
          <p:cNvPicPr>
            <a:picLocks noGrp="1" noChangeAspect="1" noChangeArrowheads="1"/>
          </p:cNvPicPr>
          <p:nvPr>
            <p:ph type="pic" idx="1"/>
          </p:nvPr>
        </p:nvPicPr>
        <p:blipFill>
          <a:blip r:embed="rId2" cstate="print"/>
          <a:srcRect l="6989" r="6989"/>
          <a:stretch>
            <a:fillRect/>
          </a:stretch>
        </p:blipFill>
        <p:spPr bwMode="auto">
          <a:xfrm>
            <a:off x="1295400" y="228601"/>
            <a:ext cx="66294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62400"/>
            <a:ext cx="6669088" cy="457200"/>
          </a:xfrm>
        </p:spPr>
        <p:txBody>
          <a:bodyPr>
            <a:noAutofit/>
          </a:bodyPr>
          <a:lstStyle/>
          <a:p>
            <a:r>
              <a:rPr lang="en-US" sz="2800" dirty="0" err="1" smtClean="0">
                <a:latin typeface="Times New Roman" pitchFamily="18" charset="0"/>
                <a:cs typeface="Times New Roman" pitchFamily="18" charset="0"/>
              </a:rPr>
              <a:t>Hydropic</a:t>
            </a:r>
            <a:r>
              <a:rPr lang="en-US" sz="2800" dirty="0" smtClean="0">
                <a:latin typeface="Times New Roman" pitchFamily="18" charset="0"/>
                <a:cs typeface="Times New Roman" pitchFamily="18" charset="0"/>
              </a:rPr>
              <a:t> swelling</a:t>
            </a:r>
            <a:endParaRPr lang="en-US" sz="28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685800" y="4419600"/>
            <a:ext cx="7924800" cy="2209800"/>
          </a:xfrm>
        </p:spPr>
        <p:txBody>
          <a:bodyPr>
            <a:noAutofit/>
          </a:bodyPr>
          <a:lstStyle/>
          <a:p>
            <a:pPr algn="just"/>
            <a:r>
              <a:rPr lang="en-US" sz="2800" dirty="0" smtClean="0">
                <a:latin typeface="Times New Roman" pitchFamily="18" charset="0"/>
                <a:cs typeface="Times New Roman" pitchFamily="18" charset="0"/>
              </a:rPr>
              <a:t>A needle biopsy of the liver of a patient with toxic hepatic injury shows severe </a:t>
            </a:r>
            <a:r>
              <a:rPr lang="en-US" sz="2800" dirty="0" err="1" smtClean="0">
                <a:latin typeface="Times New Roman" pitchFamily="18" charset="0"/>
                <a:cs typeface="Times New Roman" pitchFamily="18" charset="0"/>
              </a:rPr>
              <a:t>hydropic</a:t>
            </a:r>
            <a:r>
              <a:rPr lang="en-US" sz="2800" dirty="0" smtClean="0">
                <a:latin typeface="Times New Roman" pitchFamily="18" charset="0"/>
                <a:cs typeface="Times New Roman" pitchFamily="18" charset="0"/>
              </a:rPr>
              <a:t> swelling in the </a:t>
            </a:r>
            <a:r>
              <a:rPr lang="en-US" sz="2800" dirty="0" err="1" smtClean="0">
                <a:latin typeface="Times New Roman" pitchFamily="18" charset="0"/>
                <a:cs typeface="Times New Roman" pitchFamily="18" charset="0"/>
              </a:rPr>
              <a:t>centrilobular</a:t>
            </a:r>
            <a:r>
              <a:rPr lang="en-US" sz="2800" dirty="0" smtClean="0">
                <a:latin typeface="Times New Roman" pitchFamily="18" charset="0"/>
                <a:cs typeface="Times New Roman" pitchFamily="18" charset="0"/>
              </a:rPr>
              <a:t> zone. The affected hepatocytes exhibit central nuclei and cytoplasm distended (ballooned) by excess fluid.</a:t>
            </a:r>
            <a:endParaRPr lang="en-US" sz="2800" dirty="0">
              <a:latin typeface="Times New Roman" pitchFamily="18" charset="0"/>
              <a:cs typeface="Times New Roman" pitchFamily="18" charset="0"/>
            </a:endParaRPr>
          </a:p>
        </p:txBody>
      </p:sp>
      <p:pic>
        <p:nvPicPr>
          <p:cNvPr id="5122" name="Picture 2"/>
          <p:cNvPicPr>
            <a:picLocks noGrp="1" noChangeAspect="1" noChangeArrowheads="1"/>
          </p:cNvPicPr>
          <p:nvPr>
            <p:ph type="pic" idx="1"/>
          </p:nvPr>
        </p:nvPicPr>
        <p:blipFill>
          <a:blip r:embed="rId2" cstate="print"/>
          <a:srcRect t="7679" b="7679"/>
          <a:stretch>
            <a:fillRect/>
          </a:stretch>
        </p:blipFill>
        <p:spPr bwMode="auto">
          <a:xfrm>
            <a:off x="1792288" y="228601"/>
            <a:ext cx="54864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29000"/>
            <a:ext cx="6364288" cy="457200"/>
          </a:xfrm>
        </p:spPr>
        <p:txBody>
          <a:bodyPr>
            <a:noAutofit/>
          </a:bodyPr>
          <a:lstStyle/>
          <a:p>
            <a:r>
              <a:rPr lang="en-US" sz="2800" dirty="0" smtClean="0">
                <a:latin typeface="Times New Roman" pitchFamily="18" charset="0"/>
                <a:cs typeface="Times New Roman" pitchFamily="18" charset="0"/>
              </a:rPr>
              <a:t>Cell Adaptations</a:t>
            </a:r>
            <a:endParaRPr lang="en-US" sz="28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381000" y="3886200"/>
            <a:ext cx="8077200" cy="2590800"/>
          </a:xfrm>
        </p:spPr>
        <p:txBody>
          <a:bodyPr>
            <a:normAutofit/>
          </a:bodyPr>
          <a:lstStyle/>
          <a:p>
            <a:pPr algn="just"/>
            <a:r>
              <a:rPr lang="en-US" sz="2800" dirty="0" smtClean="0">
                <a:latin typeface="Times New Roman" pitchFamily="18" charset="0"/>
                <a:cs typeface="Times New Roman" pitchFamily="18" charset="0"/>
              </a:rPr>
              <a:t> the </a:t>
            </a:r>
            <a:r>
              <a:rPr lang="en-US" sz="2800" dirty="0" err="1" smtClean="0">
                <a:latin typeface="Times New Roman" pitchFamily="18" charset="0"/>
                <a:cs typeface="Times New Roman" pitchFamily="18" charset="0"/>
              </a:rPr>
              <a:t>centrilobular</a:t>
            </a:r>
            <a:r>
              <a:rPr lang="en-US" sz="2800" dirty="0" smtClean="0">
                <a:latin typeface="Times New Roman" pitchFamily="18" charset="0"/>
                <a:cs typeface="Times New Roman" pitchFamily="18" charset="0"/>
              </a:rPr>
              <a:t> portion of liver next to a central vein. The cells have reduced in size or been lost from hypoxia. The pale brown-yellow pigment is </a:t>
            </a:r>
            <a:r>
              <a:rPr lang="en-US" sz="2800" dirty="0" err="1" smtClean="0">
                <a:latin typeface="Times New Roman" pitchFamily="18" charset="0"/>
                <a:cs typeface="Times New Roman" pitchFamily="18" charset="0"/>
              </a:rPr>
              <a:t>lipochrome</a:t>
            </a:r>
            <a:r>
              <a:rPr lang="en-US" sz="2800" dirty="0" smtClean="0">
                <a:latin typeface="Times New Roman" pitchFamily="18" charset="0"/>
                <a:cs typeface="Times New Roman" pitchFamily="18" charset="0"/>
              </a:rPr>
              <a:t> that has accumulated as the atrophic and dying cells undergo </a:t>
            </a:r>
            <a:r>
              <a:rPr lang="en-US" sz="2800" dirty="0" err="1" smtClean="0">
                <a:latin typeface="Times New Roman" pitchFamily="18" charset="0"/>
                <a:cs typeface="Times New Roman" pitchFamily="18" charset="0"/>
              </a:rPr>
              <a:t>autophagocytosis</a:t>
            </a:r>
            <a:endParaRPr lang="en-US" sz="2800" dirty="0">
              <a:latin typeface="Times New Roman" pitchFamily="18" charset="0"/>
              <a:cs typeface="Times New Roman" pitchFamily="18" charset="0"/>
            </a:endParaRPr>
          </a:p>
        </p:txBody>
      </p:sp>
      <p:pic>
        <p:nvPicPr>
          <p:cNvPr id="33794" name="Picture 2" descr="http://library.med.utah.edu/WebPath/jpeg4/LIVER043.jpg"/>
          <p:cNvPicPr>
            <a:picLocks noGrp="1" noChangeAspect="1" noChangeArrowheads="1"/>
          </p:cNvPicPr>
          <p:nvPr>
            <p:ph type="pic" idx="1"/>
          </p:nvPr>
        </p:nvPicPr>
        <p:blipFill>
          <a:blip r:embed="rId2" cstate="print"/>
          <a:srcRect l="6349" r="6349"/>
          <a:stretch>
            <a:fillRect/>
          </a:stretch>
        </p:blipFill>
        <p:spPr bwMode="auto">
          <a:xfrm>
            <a:off x="1792288" y="152401"/>
            <a:ext cx="5486400" cy="3200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0"/>
            <a:ext cx="6973888" cy="1219200"/>
          </a:xfrm>
        </p:spPr>
        <p:txBody>
          <a:bodyPr>
            <a:noAutofit/>
          </a:bodyPr>
          <a:lstStyle/>
          <a:p>
            <a:r>
              <a:rPr lang="en-US" sz="2400" dirty="0" smtClean="0">
                <a:latin typeface="Times New Roman" pitchFamily="18" charset="0"/>
                <a:cs typeface="Times New Roman" pitchFamily="18" charset="0"/>
              </a:rPr>
              <a:t>Cell Death</a:t>
            </a:r>
            <a:br>
              <a:rPr lang="en-US"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381000" y="3810000"/>
            <a:ext cx="8458200" cy="2743200"/>
          </a:xfrm>
        </p:spPr>
        <p:txBody>
          <a:bodyPr>
            <a:noAutofit/>
          </a:bodyPr>
          <a:lstStyle/>
          <a:p>
            <a:pPr algn="just"/>
            <a:r>
              <a:rPr lang="en-US" sz="2400" dirty="0" smtClean="0">
                <a:latin typeface="Times New Roman" pitchFamily="18" charset="0"/>
                <a:cs typeface="Times New Roman" pitchFamily="18" charset="0"/>
              </a:rPr>
              <a:t>Apoptosis is a more orderly process of cell death. It is individual cell necrosis, not simultaneous localized necrosis of large numbers of cells. In this example, </a:t>
            </a:r>
            <a:r>
              <a:rPr lang="en-US" sz="2400" dirty="0" err="1" smtClean="0">
                <a:latin typeface="Times New Roman" pitchFamily="18" charset="0"/>
                <a:cs typeface="Times New Roman" pitchFamily="18" charset="0"/>
              </a:rPr>
              <a:t>hepatocytes</a:t>
            </a:r>
            <a:r>
              <a:rPr lang="en-US" sz="2400" dirty="0" smtClean="0">
                <a:latin typeface="Times New Roman" pitchFamily="18" charset="0"/>
                <a:cs typeface="Times New Roman" pitchFamily="18" charset="0"/>
              </a:rPr>
              <a:t> are dying individually (arrows) from injury through infection by viral hepatitis. The apoptotic cells are enlarged, pink from loss of </a:t>
            </a:r>
            <a:r>
              <a:rPr lang="en-US" sz="2400" dirty="0" err="1" smtClean="0">
                <a:latin typeface="Times New Roman" pitchFamily="18" charset="0"/>
                <a:cs typeface="Times New Roman" pitchFamily="18" charset="0"/>
              </a:rPr>
              <a:t>cytoplasmic</a:t>
            </a:r>
            <a:r>
              <a:rPr lang="en-US" sz="2400" dirty="0" smtClean="0">
                <a:latin typeface="Times New Roman" pitchFamily="18" charset="0"/>
                <a:cs typeface="Times New Roman" pitchFamily="18" charset="0"/>
              </a:rPr>
              <a:t> detail, and without nuclei. The cell nucleus and cytoplasm become fragmented as enzymes such as </a:t>
            </a:r>
            <a:r>
              <a:rPr lang="en-US" sz="2400" dirty="0" err="1" smtClean="0">
                <a:latin typeface="Times New Roman" pitchFamily="18" charset="0"/>
                <a:cs typeface="Times New Roman" pitchFamily="18" charset="0"/>
              </a:rPr>
              <a:t>caspases</a:t>
            </a:r>
            <a:r>
              <a:rPr lang="en-US" sz="2400" dirty="0" smtClean="0">
                <a:latin typeface="Times New Roman" pitchFamily="18" charset="0"/>
                <a:cs typeface="Times New Roman" pitchFamily="18" charset="0"/>
              </a:rPr>
              <a:t> destroy cellular components</a:t>
            </a:r>
            <a:endParaRPr lang="en-US" sz="2400" dirty="0">
              <a:latin typeface="Times New Roman" pitchFamily="18" charset="0"/>
              <a:cs typeface="Times New Roman" pitchFamily="18" charset="0"/>
            </a:endParaRPr>
          </a:p>
        </p:txBody>
      </p:sp>
      <p:pic>
        <p:nvPicPr>
          <p:cNvPr id="43010" name="Picture 2" descr="http://library.med.utah.edu/WebPath/jpeg4/LIVER039.jpg"/>
          <p:cNvPicPr>
            <a:picLocks noGrp="1" noChangeAspect="1" noChangeArrowheads="1"/>
          </p:cNvPicPr>
          <p:nvPr>
            <p:ph type="pic" idx="1"/>
          </p:nvPr>
        </p:nvPicPr>
        <p:blipFill>
          <a:blip r:embed="rId2" cstate="print"/>
          <a:srcRect l="6217" r="6217"/>
          <a:stretch>
            <a:fillRect/>
          </a:stretch>
        </p:blipFill>
        <p:spPr bwMode="auto">
          <a:xfrm>
            <a:off x="1792288" y="228601"/>
            <a:ext cx="5486400" cy="35052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429000"/>
            <a:ext cx="5678488" cy="533400"/>
          </a:xfrm>
        </p:spPr>
        <p:txBody>
          <a:bodyPr/>
          <a:lstStyle/>
          <a:p>
            <a:r>
              <a:rPr lang="en-US" dirty="0" smtClean="0"/>
              <a:t>Cell Death</a:t>
            </a:r>
            <a:endParaRPr lang="en-US" dirty="0"/>
          </a:p>
        </p:txBody>
      </p:sp>
      <p:sp>
        <p:nvSpPr>
          <p:cNvPr id="4" name="Text Placeholder 3"/>
          <p:cNvSpPr>
            <a:spLocks noGrp="1"/>
          </p:cNvSpPr>
          <p:nvPr>
            <p:ph type="body" sz="half" idx="2"/>
          </p:nvPr>
        </p:nvSpPr>
        <p:spPr>
          <a:xfrm>
            <a:off x="228600" y="4038600"/>
            <a:ext cx="8686800" cy="2514600"/>
          </a:xfrm>
        </p:spPr>
        <p:txBody>
          <a:bodyPr>
            <a:noAutofit/>
          </a:bodyPr>
          <a:lstStyle/>
          <a:p>
            <a:pPr algn="just"/>
            <a:r>
              <a:rPr lang="en-US" sz="2400" dirty="0" smtClean="0">
                <a:latin typeface="Times New Roman" pitchFamily="18" charset="0"/>
                <a:cs typeface="Times New Roman" pitchFamily="18" charset="0"/>
              </a:rPr>
              <a:t>In this fetal thymus there is involution of </a:t>
            </a:r>
            <a:r>
              <a:rPr lang="en-US" sz="2400" dirty="0" err="1" smtClean="0">
                <a:latin typeface="Times New Roman" pitchFamily="18" charset="0"/>
                <a:cs typeface="Times New Roman" pitchFamily="18" charset="0"/>
              </a:rPr>
              <a:t>thymic</a:t>
            </a:r>
            <a:r>
              <a:rPr lang="en-US" sz="2400" dirty="0" smtClean="0">
                <a:latin typeface="Times New Roman" pitchFamily="18" charset="0"/>
                <a:cs typeface="Times New Roman" pitchFamily="18" charset="0"/>
              </a:rPr>
              <a:t> lymphocytes by the mechanism of apoptosis. In this case, it is an orderly process and part of normal immune system maturation. Individual cells fragment and are consumed by phagocytes to give the appearance of clear spaces filled with cellular debris. Apoptosis is controlled by many mechanisms. Genes such as </a:t>
            </a:r>
            <a:r>
              <a:rPr lang="en-US" sz="2400" i="1" dirty="0" smtClean="0">
                <a:latin typeface="Times New Roman" pitchFamily="18" charset="0"/>
                <a:cs typeface="Times New Roman" pitchFamily="18" charset="0"/>
              </a:rPr>
              <a:t>BCL-2</a:t>
            </a:r>
            <a:r>
              <a:rPr lang="en-US" sz="2400" dirty="0" smtClean="0">
                <a:latin typeface="Times New Roman" pitchFamily="18" charset="0"/>
                <a:cs typeface="Times New Roman" pitchFamily="18" charset="0"/>
              </a:rPr>
              <a:t> are turned off and </a:t>
            </a:r>
            <a:r>
              <a:rPr lang="en-US" sz="2400" dirty="0" err="1" smtClean="0">
                <a:latin typeface="Times New Roman" pitchFamily="18" charset="0"/>
                <a:cs typeface="Times New Roman" pitchFamily="18" charset="0"/>
              </a:rPr>
              <a:t>Bax</a:t>
            </a:r>
            <a:r>
              <a:rPr lang="en-US" sz="2400" dirty="0" smtClean="0">
                <a:latin typeface="Times New Roman" pitchFamily="18" charset="0"/>
                <a:cs typeface="Times New Roman" pitchFamily="18" charset="0"/>
              </a:rPr>
              <a:t> genes turned on. Intracellular </a:t>
            </a:r>
            <a:r>
              <a:rPr lang="en-US" sz="2400" dirty="0" err="1" smtClean="0">
                <a:latin typeface="Times New Roman" pitchFamily="18" charset="0"/>
                <a:cs typeface="Times New Roman" pitchFamily="18" charset="0"/>
              </a:rPr>
              <a:t>proteolytic</a:t>
            </a:r>
            <a:r>
              <a:rPr lang="en-US" sz="2400" dirty="0" smtClean="0">
                <a:latin typeface="Times New Roman" pitchFamily="18" charset="0"/>
                <a:cs typeface="Times New Roman" pitchFamily="18" charset="0"/>
              </a:rPr>
              <a:t> enzymes called </a:t>
            </a:r>
            <a:r>
              <a:rPr lang="en-US" sz="2400" dirty="0" err="1" smtClean="0">
                <a:latin typeface="Times New Roman" pitchFamily="18" charset="0"/>
                <a:cs typeface="Times New Roman" pitchFamily="18" charset="0"/>
              </a:rPr>
              <a:t>caspases</a:t>
            </a:r>
            <a:r>
              <a:rPr lang="en-US" sz="2400" dirty="0" smtClean="0">
                <a:latin typeface="Times New Roman" pitchFamily="18" charset="0"/>
                <a:cs typeface="Times New Roman" pitchFamily="18" charset="0"/>
              </a:rPr>
              <a:t> produce much cellular breakdown.</a:t>
            </a:r>
            <a:endParaRPr lang="en-US" sz="2400" dirty="0">
              <a:latin typeface="Times New Roman" pitchFamily="18" charset="0"/>
              <a:cs typeface="Times New Roman" pitchFamily="18" charset="0"/>
            </a:endParaRPr>
          </a:p>
        </p:txBody>
      </p:sp>
      <p:pic>
        <p:nvPicPr>
          <p:cNvPr id="44034" name="Picture 2" descr="http://library.med.utah.edu/WebPath/jpeg5/HEME223.jpg"/>
          <p:cNvPicPr>
            <a:picLocks noGrp="1" noChangeAspect="1" noChangeArrowheads="1"/>
          </p:cNvPicPr>
          <p:nvPr>
            <p:ph type="pic" idx="1"/>
          </p:nvPr>
        </p:nvPicPr>
        <p:blipFill>
          <a:blip r:embed="rId2" cstate="print"/>
          <a:srcRect l="6217" r="6217"/>
          <a:stretch>
            <a:fillRect/>
          </a:stretch>
        </p:blipFill>
        <p:spPr bwMode="auto">
          <a:xfrm>
            <a:off x="1792288" y="228601"/>
            <a:ext cx="5486400" cy="3352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3581400"/>
          </a:xfrm>
        </p:spPr>
        <p:txBody>
          <a:bodyPr>
            <a:normAutofit/>
          </a:bodyPr>
          <a:lstStyle/>
          <a:p>
            <a:pPr algn="l"/>
            <a:r>
              <a:rPr lang="en-US" sz="3600" b="1" dirty="0" smtClean="0">
                <a:latin typeface="Times New Roman" pitchFamily="18" charset="0"/>
                <a:cs typeface="Times New Roman" pitchFamily="18" charset="0"/>
              </a:rPr>
              <a:t>Hyperplasia </a:t>
            </a:r>
            <a:r>
              <a:rPr lang="en-US" sz="3200" b="1" dirty="0" smtClean="0"/>
              <a:t>. A. </a:t>
            </a:r>
            <a:r>
              <a:rPr lang="en-US" sz="3200" dirty="0" smtClean="0"/>
              <a:t>Normal epidermis</a:t>
            </a:r>
            <a:r>
              <a:rPr lang="en-US" sz="3200" b="1" dirty="0" smtClean="0"/>
              <a:t>. </a:t>
            </a:r>
            <a:br>
              <a:rPr lang="en-US" sz="3200" b="1" dirty="0" smtClean="0"/>
            </a:br>
            <a:r>
              <a:rPr lang="en-US" sz="3200" b="1" dirty="0"/>
              <a:t> </a:t>
            </a:r>
            <a:r>
              <a:rPr lang="en-US" sz="3200" b="1" dirty="0" smtClean="0"/>
              <a:t>  B. </a:t>
            </a:r>
            <a:r>
              <a:rPr lang="en-US" sz="3200" dirty="0" smtClean="0"/>
              <a:t>Epidermal</a:t>
            </a:r>
            <a:r>
              <a:rPr lang="en-US" sz="3200" b="1" dirty="0" smtClean="0"/>
              <a:t> </a:t>
            </a:r>
            <a:r>
              <a:rPr lang="en-US" sz="3200" dirty="0" smtClean="0"/>
              <a:t>hyperplasia in psoriasis</a:t>
            </a:r>
            <a:r>
              <a:rPr lang="en-US" sz="3200" b="1" dirty="0" smtClean="0"/>
              <a:t>, </a:t>
            </a:r>
            <a:r>
              <a:rPr lang="en-US" sz="3200" dirty="0" smtClean="0"/>
              <a:t>shown at the same magnification as in </a:t>
            </a:r>
            <a:r>
              <a:rPr lang="en-US" sz="3200" b="1" dirty="0" smtClean="0"/>
              <a:t>A. </a:t>
            </a:r>
            <a:r>
              <a:rPr lang="en-US" sz="3200" dirty="0" smtClean="0"/>
              <a:t>The epidermis is thickened, owing to an increase in the number of</a:t>
            </a:r>
            <a:r>
              <a:rPr lang="en-US" sz="3200" b="1" dirty="0" smtClean="0"/>
              <a:t> </a:t>
            </a:r>
            <a:r>
              <a:rPr lang="en-US" sz="3200" dirty="0" err="1" smtClean="0"/>
              <a:t>squamous</a:t>
            </a:r>
            <a:r>
              <a:rPr lang="en-US" sz="3200" dirty="0" smtClean="0"/>
              <a:t> cells.</a:t>
            </a:r>
            <a:endParaRPr lang="en-US" sz="3200"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228600" y="4038600"/>
            <a:ext cx="4191000" cy="2438399"/>
          </a:xfrm>
          <a:prstGeom prst="rect">
            <a:avLst/>
          </a:prstGeom>
          <a:noFill/>
          <a:ln w="9525">
            <a:noFill/>
            <a:miter lim="800000"/>
            <a:headEnd/>
            <a:tailEnd/>
          </a:ln>
        </p:spPr>
      </p:pic>
      <p:pic>
        <p:nvPicPr>
          <p:cNvPr id="2051" name="Picture 3"/>
          <p:cNvPicPr>
            <a:picLocks noGrp="1" noChangeAspect="1" noChangeArrowheads="1"/>
          </p:cNvPicPr>
          <p:nvPr>
            <p:ph sz="half" idx="2"/>
          </p:nvPr>
        </p:nvPicPr>
        <p:blipFill>
          <a:blip r:embed="rId3" cstate="print"/>
          <a:srcRect/>
          <a:stretch>
            <a:fillRect/>
          </a:stretch>
        </p:blipFill>
        <p:spPr bwMode="auto">
          <a:xfrm>
            <a:off x="4724400" y="4191000"/>
            <a:ext cx="3962400" cy="2285999"/>
          </a:xfrm>
          <a:prstGeom prst="rect">
            <a:avLst/>
          </a:prstGeom>
          <a:noFill/>
          <a:ln w="9525">
            <a:noFill/>
            <a:miter lim="800000"/>
            <a:headEnd/>
            <a:tailEnd/>
          </a:ln>
        </p:spPr>
      </p:pic>
      <p:sp>
        <p:nvSpPr>
          <p:cNvPr id="8" name="Rectangle 7"/>
          <p:cNvSpPr/>
          <p:nvPr/>
        </p:nvSpPr>
        <p:spPr>
          <a:xfrm>
            <a:off x="1676400" y="3810000"/>
            <a:ext cx="457200" cy="369332"/>
          </a:xfrm>
          <a:prstGeom prst="rect">
            <a:avLst/>
          </a:prstGeom>
        </p:spPr>
        <p:txBody>
          <a:bodyPr wrap="square">
            <a:spAutoFit/>
          </a:bodyPr>
          <a:lstStyle/>
          <a:p>
            <a:r>
              <a:rPr lang="en-US" b="1" dirty="0" smtClean="0"/>
              <a:t>A</a:t>
            </a:r>
            <a:endParaRPr lang="en-US" dirty="0"/>
          </a:p>
        </p:txBody>
      </p:sp>
      <p:sp>
        <p:nvSpPr>
          <p:cNvPr id="9" name="Rectangle 8"/>
          <p:cNvSpPr/>
          <p:nvPr/>
        </p:nvSpPr>
        <p:spPr>
          <a:xfrm>
            <a:off x="6553200" y="3733800"/>
            <a:ext cx="457199" cy="369332"/>
          </a:xfrm>
          <a:prstGeom prst="rect">
            <a:avLst/>
          </a:prstGeom>
        </p:spPr>
        <p:txBody>
          <a:bodyPr wrap="square">
            <a:spAutoFit/>
          </a:bodyPr>
          <a:lstStyle/>
          <a:p>
            <a:r>
              <a:rPr lang="en-US" b="1" dirty="0" smtClean="0"/>
              <a:t>B</a:t>
            </a:r>
            <a:endParaRPr lang="en-US" dirty="0"/>
          </a:p>
        </p:txBody>
      </p:sp>
    </p:spTree>
    <p:extLst>
      <p:ext uri="{BB962C8B-B14F-4D97-AF65-F5344CB8AC3E}">
        <p14:creationId xmlns:p14="http://schemas.microsoft.com/office/powerpoint/2010/main" val="4170922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429000"/>
            <a:ext cx="5486400" cy="381000"/>
          </a:xfrm>
        </p:spPr>
        <p:txBody>
          <a:bodyPr>
            <a:noAutofit/>
          </a:bodyPr>
          <a:lstStyle/>
          <a:p>
            <a:r>
              <a:rPr lang="en-US" sz="2400" dirty="0" smtClean="0">
                <a:latin typeface="Times New Roman" pitchFamily="18" charset="0"/>
                <a:cs typeface="Times New Roman" pitchFamily="18" charset="0"/>
              </a:rPr>
              <a:t>Cell Death</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304800" y="3733800"/>
            <a:ext cx="8534400" cy="2743200"/>
          </a:xfrm>
        </p:spPr>
        <p:txBody>
          <a:bodyPr>
            <a:noAutofit/>
          </a:bodyPr>
          <a:lstStyle/>
          <a:p>
            <a:pPr algn="just"/>
            <a:r>
              <a:rPr lang="en-US" sz="2400" dirty="0" smtClean="0">
                <a:latin typeface="Times New Roman" pitchFamily="18" charset="0"/>
                <a:cs typeface="Times New Roman" pitchFamily="18" charset="0"/>
              </a:rPr>
              <a:t>When there is marked cellular injury, there is cell death and necrosis. This microscopic appearance of myocardium shown here is a mess because so many cells have died that the tissue is not recognizable. Many nuclei have become </a:t>
            </a:r>
            <a:r>
              <a:rPr lang="en-US" sz="2400" dirty="0" err="1" smtClean="0">
                <a:latin typeface="Times New Roman" pitchFamily="18" charset="0"/>
                <a:cs typeface="Times New Roman" pitchFamily="18" charset="0"/>
              </a:rPr>
              <a:t>pyknotic</a:t>
            </a:r>
            <a:r>
              <a:rPr lang="en-US" sz="2400" dirty="0" smtClean="0">
                <a:latin typeface="Times New Roman" pitchFamily="18" charset="0"/>
                <a:cs typeface="Times New Roman" pitchFamily="18" charset="0"/>
              </a:rPr>
              <a:t> (shrunken and dark) and have then undergone </a:t>
            </a:r>
            <a:r>
              <a:rPr lang="en-US" sz="2400" dirty="0" err="1" smtClean="0">
                <a:latin typeface="Times New Roman" pitchFamily="18" charset="0"/>
                <a:cs typeface="Times New Roman" pitchFamily="18" charset="0"/>
              </a:rPr>
              <a:t>karorrhexis</a:t>
            </a:r>
            <a:r>
              <a:rPr lang="en-US" sz="2400" dirty="0" smtClean="0">
                <a:latin typeface="Times New Roman" pitchFamily="18" charset="0"/>
                <a:cs typeface="Times New Roman" pitchFamily="18" charset="0"/>
              </a:rPr>
              <a:t> (fragmentation) and </a:t>
            </a:r>
            <a:r>
              <a:rPr lang="en-US" sz="2400" dirty="0" err="1" smtClean="0">
                <a:latin typeface="Times New Roman" pitchFamily="18" charset="0"/>
                <a:cs typeface="Times New Roman" pitchFamily="18" charset="0"/>
              </a:rPr>
              <a:t>karyolysis</a:t>
            </a:r>
            <a:r>
              <a:rPr lang="en-US" sz="2400" dirty="0" smtClean="0">
                <a:latin typeface="Times New Roman" pitchFamily="18" charset="0"/>
                <a:cs typeface="Times New Roman" pitchFamily="18" charset="0"/>
              </a:rPr>
              <a:t> (dissolution). The cytoplasm and cell borders are no longer recognizable. In this case, loss of the blood supply from a major coronary artery led to ischemia and cell death.</a:t>
            </a:r>
            <a:endParaRPr lang="en-US" sz="2400" dirty="0">
              <a:latin typeface="Times New Roman" pitchFamily="18" charset="0"/>
              <a:cs typeface="Times New Roman" pitchFamily="18" charset="0"/>
            </a:endParaRPr>
          </a:p>
        </p:txBody>
      </p:sp>
      <p:pic>
        <p:nvPicPr>
          <p:cNvPr id="45058" name="Picture 2" descr="http://library.med.utah.edu/WebPath/jpeg1/INFL001.jpg"/>
          <p:cNvPicPr>
            <a:picLocks noGrp="1" noChangeAspect="1" noChangeArrowheads="1"/>
          </p:cNvPicPr>
          <p:nvPr>
            <p:ph type="pic" idx="1"/>
          </p:nvPr>
        </p:nvPicPr>
        <p:blipFill>
          <a:blip r:embed="rId2" cstate="print"/>
          <a:srcRect l="6217" r="6217"/>
          <a:stretch>
            <a:fillRect/>
          </a:stretch>
        </p:blipFill>
        <p:spPr bwMode="auto">
          <a:xfrm>
            <a:off x="1792288" y="228601"/>
            <a:ext cx="5486400" cy="3124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191000"/>
            <a:ext cx="5486400" cy="381000"/>
          </a:xfrm>
        </p:spPr>
        <p:txBody>
          <a:bodyPr>
            <a:noAutofit/>
          </a:bodyPr>
          <a:lstStyle/>
          <a:p>
            <a:r>
              <a:rPr lang="en-US" sz="2400" dirty="0" smtClean="0">
                <a:latin typeface="Times New Roman" pitchFamily="18" charset="0"/>
                <a:cs typeface="Times New Roman" pitchFamily="18" charset="0"/>
              </a:rPr>
              <a:t>Cell Adaptations</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457200" y="4800600"/>
            <a:ext cx="8229600" cy="1676400"/>
          </a:xfrm>
        </p:spPr>
        <p:txBody>
          <a:bodyPr>
            <a:noAutofit/>
          </a:bodyPr>
          <a:lstStyle/>
          <a:p>
            <a:pPr algn="just"/>
            <a:r>
              <a:rPr lang="en-US" sz="2400" dirty="0" smtClean="0">
                <a:latin typeface="Times New Roman" pitchFamily="18" charset="0"/>
                <a:cs typeface="Times New Roman" pitchFamily="18" charset="0"/>
              </a:rPr>
              <a:t>Here is myocardium in which the cells are dying as a result of ischemic injury from coronary artery occlusion. This is early in the process of necrosis. The nuclei of the myocardial fibers are being lost. The cytoplasm is losing its structure, because no well-defined cross-striations are seen.</a:t>
            </a:r>
            <a:endParaRPr lang="en-US" sz="2400" dirty="0">
              <a:latin typeface="Times New Roman" pitchFamily="18" charset="0"/>
              <a:cs typeface="Times New Roman" pitchFamily="18" charset="0"/>
            </a:endParaRPr>
          </a:p>
        </p:txBody>
      </p:sp>
      <p:pic>
        <p:nvPicPr>
          <p:cNvPr id="46082" name="Picture 2" descr="http://library.med.utah.edu/WebPath/jpeg5/CV022.jpg"/>
          <p:cNvPicPr>
            <a:picLocks noGrp="1" noChangeAspect="1" noChangeArrowheads="1"/>
          </p:cNvPicPr>
          <p:nvPr>
            <p:ph type="pic" idx="1"/>
          </p:nvPr>
        </p:nvPicPr>
        <p:blipFill>
          <a:blip r:embed="rId2" cstate="print"/>
          <a:srcRect l="6217" r="6217"/>
          <a:stretch>
            <a:fillRect/>
          </a:stretch>
        </p:blipFill>
        <p:spPr bwMode="auto">
          <a:xfrm>
            <a:off x="1792288" y="228600"/>
            <a:ext cx="5486400" cy="380999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581400"/>
            <a:ext cx="5486400" cy="381000"/>
          </a:xfrm>
        </p:spPr>
        <p:txBody>
          <a:bodyPr>
            <a:noAutofit/>
          </a:bodyPr>
          <a:lstStyle/>
          <a:p>
            <a:r>
              <a:rPr lang="en-US" sz="2400" dirty="0" smtClean="0">
                <a:latin typeface="Times New Roman" pitchFamily="18" charset="0"/>
                <a:cs typeface="Times New Roman" pitchFamily="18" charset="0"/>
              </a:rPr>
              <a:t>Cell Death</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304800" y="4038600"/>
            <a:ext cx="8458200" cy="2514600"/>
          </a:xfrm>
        </p:spPr>
        <p:txBody>
          <a:bodyPr>
            <a:noAutofit/>
          </a:bodyPr>
          <a:lstStyle/>
          <a:p>
            <a:pPr algn="just"/>
            <a:r>
              <a:rPr lang="en-US" sz="2400" dirty="0" smtClean="0">
                <a:latin typeface="Times New Roman" pitchFamily="18" charset="0"/>
                <a:cs typeface="Times New Roman" pitchFamily="18" charset="0"/>
              </a:rPr>
              <a:t>When many cells undergo necrosis at once, then definable patterns of necrosis are produced, depending upon the nature of the injury, the type of tissue, and the length of time. This is an example of </a:t>
            </a:r>
            <a:r>
              <a:rPr lang="en-US" sz="2400" dirty="0" err="1" smtClean="0">
                <a:latin typeface="Times New Roman" pitchFamily="18" charset="0"/>
                <a:cs typeface="Times New Roman" pitchFamily="18" charset="0"/>
              </a:rPr>
              <a:t>coagulative</a:t>
            </a:r>
            <a:r>
              <a:rPr lang="en-US" sz="2400" dirty="0" smtClean="0">
                <a:latin typeface="Times New Roman" pitchFamily="18" charset="0"/>
                <a:cs typeface="Times New Roman" pitchFamily="18" charset="0"/>
              </a:rPr>
              <a:t> necrosis. This is the typical pattern with ischemia and infarction (loss of blood supply and resultant tissue anoxia). Here, there is a wedge-shaped pale area of </a:t>
            </a:r>
            <a:r>
              <a:rPr lang="en-US" sz="2400" dirty="0" err="1" smtClean="0">
                <a:latin typeface="Times New Roman" pitchFamily="18" charset="0"/>
                <a:cs typeface="Times New Roman" pitchFamily="18" charset="0"/>
              </a:rPr>
              <a:t>coagulative</a:t>
            </a:r>
            <a:r>
              <a:rPr lang="en-US" sz="2400" dirty="0" smtClean="0">
                <a:latin typeface="Times New Roman" pitchFamily="18" charset="0"/>
                <a:cs typeface="Times New Roman" pitchFamily="18" charset="0"/>
              </a:rPr>
              <a:t> necrosis (infarction) in the cortex of the kidney.</a:t>
            </a:r>
            <a:endParaRPr lang="en-US" sz="2400" dirty="0">
              <a:latin typeface="Times New Roman" pitchFamily="18" charset="0"/>
              <a:cs typeface="Times New Roman" pitchFamily="18" charset="0"/>
            </a:endParaRPr>
          </a:p>
        </p:txBody>
      </p:sp>
      <p:pic>
        <p:nvPicPr>
          <p:cNvPr id="47106" name="Picture 2" descr="http://library.med.utah.edu/WebPath/jpeg1/RENAL060.jpg"/>
          <p:cNvPicPr>
            <a:picLocks noGrp="1" noChangeAspect="1" noChangeArrowheads="1"/>
          </p:cNvPicPr>
          <p:nvPr>
            <p:ph type="pic" idx="1"/>
          </p:nvPr>
        </p:nvPicPr>
        <p:blipFill>
          <a:blip r:embed="rId2" cstate="print"/>
          <a:srcRect l="6349" r="6349"/>
          <a:stretch>
            <a:fillRect/>
          </a:stretch>
        </p:blipFill>
        <p:spPr bwMode="auto">
          <a:xfrm>
            <a:off x="1792288" y="1"/>
            <a:ext cx="5486400" cy="35052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419600"/>
            <a:ext cx="5486400" cy="457200"/>
          </a:xfrm>
        </p:spPr>
        <p:txBody>
          <a:bodyPr>
            <a:normAutofit/>
          </a:bodyPr>
          <a:lstStyle/>
          <a:p>
            <a:r>
              <a:rPr lang="en-US" sz="2400" dirty="0" smtClean="0">
                <a:latin typeface="Times New Roman" pitchFamily="18" charset="0"/>
                <a:cs typeface="Times New Roman" pitchFamily="18" charset="0"/>
              </a:rPr>
              <a:t>Cell Death</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381000" y="4953000"/>
            <a:ext cx="8305800" cy="1600200"/>
          </a:xfrm>
        </p:spPr>
        <p:txBody>
          <a:bodyPr>
            <a:noAutofit/>
          </a:bodyPr>
          <a:lstStyle/>
          <a:p>
            <a:r>
              <a:rPr lang="en-US" sz="2200" dirty="0" smtClean="0">
                <a:latin typeface="Times New Roman" pitchFamily="18" charset="0"/>
                <a:cs typeface="Times New Roman" pitchFamily="18" charset="0"/>
              </a:rPr>
              <a:t>Microscopically, the renal cortex has undergone anoxic injury at the left so that the cells appear pale and ghost-like. There is a hemorrhagic zone in the middle where the cells are dying or have not quite died along with damaged blood vessels that are leaking, and then normal renal parenchyma at the far right. This is an example of </a:t>
            </a:r>
            <a:r>
              <a:rPr lang="en-US" sz="2200" dirty="0" err="1" smtClean="0">
                <a:latin typeface="Times New Roman" pitchFamily="18" charset="0"/>
                <a:cs typeface="Times New Roman" pitchFamily="18" charset="0"/>
              </a:rPr>
              <a:t>coagulative</a:t>
            </a:r>
            <a:r>
              <a:rPr lang="en-US" sz="2200" dirty="0" smtClean="0">
                <a:latin typeface="Times New Roman" pitchFamily="18" charset="0"/>
                <a:cs typeface="Times New Roman" pitchFamily="18" charset="0"/>
              </a:rPr>
              <a:t> necrosis.</a:t>
            </a:r>
            <a:endParaRPr lang="en-US" sz="2200" dirty="0">
              <a:latin typeface="Times New Roman" pitchFamily="18" charset="0"/>
              <a:cs typeface="Times New Roman" pitchFamily="18" charset="0"/>
            </a:endParaRPr>
          </a:p>
        </p:txBody>
      </p:sp>
      <p:pic>
        <p:nvPicPr>
          <p:cNvPr id="48130" name="Picture 2" descr="http://library.med.utah.edu/WebPath/jpeg1/RENAL012.jpg"/>
          <p:cNvPicPr>
            <a:picLocks noGrp="1" noChangeAspect="1" noChangeArrowheads="1"/>
          </p:cNvPicPr>
          <p:nvPr>
            <p:ph type="pic" idx="1"/>
          </p:nvPr>
        </p:nvPicPr>
        <p:blipFill>
          <a:blip r:embed="rId2" cstate="print"/>
          <a:srcRect l="6349" r="6349"/>
          <a:stretch>
            <a:fillRect/>
          </a:stretch>
        </p:blipFill>
        <p:spPr bwMode="auto">
          <a:xfrm>
            <a:off x="1143000" y="152400"/>
            <a:ext cx="6807200" cy="46482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457200"/>
          </a:xfrm>
        </p:spPr>
        <p:txBody>
          <a:bodyPr>
            <a:normAutofit/>
          </a:bodyPr>
          <a:lstStyle/>
          <a:p>
            <a:r>
              <a:rPr lang="en-US" sz="2400" dirty="0" smtClean="0">
                <a:latin typeface="Times New Roman" pitchFamily="18" charset="0"/>
                <a:cs typeface="Times New Roman" pitchFamily="18" charset="0"/>
              </a:rPr>
              <a:t>Cell Death</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228600" y="4876800"/>
            <a:ext cx="8686800" cy="1752600"/>
          </a:xfrm>
        </p:spPr>
        <p:txBody>
          <a:bodyPr>
            <a:noAutofit/>
          </a:bodyPr>
          <a:lstStyle/>
          <a:p>
            <a:pPr algn="just"/>
            <a:r>
              <a:rPr lang="en-US" sz="2400" dirty="0" smtClean="0">
                <a:latin typeface="Times New Roman" pitchFamily="18" charset="0"/>
                <a:cs typeface="Times New Roman" pitchFamily="18" charset="0"/>
              </a:rPr>
              <a:t>The contrast between normal adrenal cortex and the small pale infarct is good. The area just under the capsule is spared because of blood supply from capsular arterial branches. This is an odd place for an infarct, but it illustrates the shape and appearance of an ischemic (pale) infarct well.</a:t>
            </a:r>
            <a:endParaRPr lang="en-US" sz="2400" dirty="0">
              <a:latin typeface="Times New Roman" pitchFamily="18" charset="0"/>
              <a:cs typeface="Times New Roman" pitchFamily="18" charset="0"/>
            </a:endParaRPr>
          </a:p>
        </p:txBody>
      </p:sp>
      <p:pic>
        <p:nvPicPr>
          <p:cNvPr id="49154" name="Picture 2" descr="http://library.med.utah.edu/WebPath/jpeg4/ENDO051.jpg"/>
          <p:cNvPicPr>
            <a:picLocks noGrp="1" noChangeAspect="1" noChangeArrowheads="1"/>
          </p:cNvPicPr>
          <p:nvPr>
            <p:ph type="pic" idx="1"/>
          </p:nvPr>
        </p:nvPicPr>
        <p:blipFill>
          <a:blip r:embed="rId2" cstate="print"/>
          <a:srcRect l="6349" r="6349"/>
          <a:stretch>
            <a:fillRect/>
          </a:stretch>
        </p:blipFill>
        <p:spPr bwMode="auto">
          <a:xfrm>
            <a:off x="1792288" y="228600"/>
            <a:ext cx="5486400" cy="43434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419600"/>
            <a:ext cx="5486400" cy="381000"/>
          </a:xfrm>
        </p:spPr>
        <p:txBody>
          <a:bodyPr>
            <a:noAutofit/>
          </a:bodyPr>
          <a:lstStyle/>
          <a:p>
            <a:r>
              <a:rPr lang="en-US" sz="2400" dirty="0" smtClean="0">
                <a:latin typeface="Times New Roman" pitchFamily="18" charset="0"/>
                <a:cs typeface="Times New Roman" pitchFamily="18" charset="0"/>
              </a:rPr>
              <a:t>Cell Death</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533400" y="4953000"/>
            <a:ext cx="8001000" cy="1600200"/>
          </a:xfrm>
        </p:spPr>
        <p:txBody>
          <a:bodyPr>
            <a:noAutofit/>
          </a:bodyPr>
          <a:lstStyle/>
          <a:p>
            <a:pPr algn="just"/>
            <a:r>
              <a:rPr lang="en-US" sz="2400" dirty="0" smtClean="0">
                <a:latin typeface="Times New Roman" pitchFamily="18" charset="0"/>
                <a:cs typeface="Times New Roman" pitchFamily="18" charset="0"/>
              </a:rPr>
              <a:t>Two large infarctions (areas of </a:t>
            </a:r>
            <a:r>
              <a:rPr lang="en-US" sz="2400" dirty="0" err="1" smtClean="0">
                <a:latin typeface="Times New Roman" pitchFamily="18" charset="0"/>
                <a:cs typeface="Times New Roman" pitchFamily="18" charset="0"/>
              </a:rPr>
              <a:t>coagulative</a:t>
            </a:r>
            <a:r>
              <a:rPr lang="en-US" sz="2400" dirty="0" smtClean="0">
                <a:latin typeface="Times New Roman" pitchFamily="18" charset="0"/>
                <a:cs typeface="Times New Roman" pitchFamily="18" charset="0"/>
              </a:rPr>
              <a:t> necrosis) are seen in this sectioned spleen. Since the etiology of </a:t>
            </a:r>
            <a:r>
              <a:rPr lang="en-US" sz="2400" dirty="0" err="1" smtClean="0">
                <a:latin typeface="Times New Roman" pitchFamily="18" charset="0"/>
                <a:cs typeface="Times New Roman" pitchFamily="18" charset="0"/>
              </a:rPr>
              <a:t>coagulative</a:t>
            </a:r>
            <a:r>
              <a:rPr lang="en-US" sz="2400" dirty="0" smtClean="0">
                <a:latin typeface="Times New Roman" pitchFamily="18" charset="0"/>
                <a:cs typeface="Times New Roman" pitchFamily="18" charset="0"/>
              </a:rPr>
              <a:t> necrosis is usually vascular with loss of blood supply, the infarct occurs in a vascular distribution. Thus, infarcts are often wedge-shaped with a base on the organ capsule.</a:t>
            </a:r>
            <a:endParaRPr lang="en-US" sz="2400" dirty="0">
              <a:latin typeface="Times New Roman" pitchFamily="18" charset="0"/>
              <a:cs typeface="Times New Roman" pitchFamily="18" charset="0"/>
            </a:endParaRPr>
          </a:p>
        </p:txBody>
      </p:sp>
      <p:pic>
        <p:nvPicPr>
          <p:cNvPr id="50178" name="Picture 2" descr="http://library.med.utah.edu/WebPath/jpeg5/HEME048.jpg"/>
          <p:cNvPicPr>
            <a:picLocks noGrp="1" noChangeAspect="1" noChangeArrowheads="1"/>
          </p:cNvPicPr>
          <p:nvPr>
            <p:ph type="pic" idx="1"/>
          </p:nvPr>
        </p:nvPicPr>
        <p:blipFill>
          <a:blip r:embed="rId2" cstate="print"/>
          <a:srcRect l="6349" r="6349"/>
          <a:stretch>
            <a:fillRect/>
          </a:stretch>
        </p:blipFill>
        <p:spPr bwMode="auto">
          <a:xfrm>
            <a:off x="1792288" y="228600"/>
            <a:ext cx="5446712" cy="4038599"/>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38600"/>
            <a:ext cx="6364288" cy="381000"/>
          </a:xfrm>
        </p:spPr>
        <p:txBody>
          <a:bodyPr>
            <a:noAutofit/>
          </a:bodyPr>
          <a:lstStyle/>
          <a:p>
            <a:r>
              <a:rPr lang="en-US" sz="2400" dirty="0" smtClean="0">
                <a:latin typeface="Times New Roman" pitchFamily="18" charset="0"/>
                <a:cs typeface="Times New Roman" pitchFamily="18" charset="0"/>
              </a:rPr>
              <a:t>Cell Death</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381000" y="4267200"/>
            <a:ext cx="8458200" cy="2286000"/>
          </a:xfrm>
        </p:spPr>
        <p:txBody>
          <a:bodyPr>
            <a:noAutofit/>
          </a:bodyPr>
          <a:lstStyle/>
          <a:p>
            <a:pPr algn="just"/>
            <a:r>
              <a:rPr lang="en-US" sz="2400" dirty="0" smtClean="0">
                <a:latin typeface="Times New Roman" pitchFamily="18" charset="0"/>
                <a:cs typeface="Times New Roman" pitchFamily="18" charset="0"/>
              </a:rPr>
              <a:t>A large portion of the small intestine is </a:t>
            </a:r>
            <a:r>
              <a:rPr lang="en-US" sz="2400" dirty="0" err="1" smtClean="0">
                <a:latin typeface="Times New Roman" pitchFamily="18" charset="0"/>
                <a:cs typeface="Times New Roman" pitchFamily="18" charset="0"/>
              </a:rPr>
              <a:t>infarcted</a:t>
            </a:r>
            <a:r>
              <a:rPr lang="en-US" sz="2400" dirty="0" smtClean="0">
                <a:latin typeface="Times New Roman" pitchFamily="18" charset="0"/>
                <a:cs typeface="Times New Roman" pitchFamily="18" charset="0"/>
              </a:rPr>
              <a:t>. The dark red to grey </a:t>
            </a:r>
            <a:r>
              <a:rPr lang="en-US" sz="2400" dirty="0" err="1" smtClean="0">
                <a:latin typeface="Times New Roman" pitchFamily="18" charset="0"/>
                <a:cs typeface="Times New Roman" pitchFamily="18" charset="0"/>
              </a:rPr>
              <a:t>infarcted</a:t>
            </a:r>
            <a:r>
              <a:rPr lang="en-US" sz="2400" dirty="0" smtClean="0">
                <a:latin typeface="Times New Roman" pitchFamily="18" charset="0"/>
                <a:cs typeface="Times New Roman" pitchFamily="18" charset="0"/>
              </a:rPr>
              <a:t> bowel contrasts with the pale pink normal bowel at the bottom. Some organs such as bowel with </a:t>
            </a:r>
            <a:r>
              <a:rPr lang="en-US" sz="2400" dirty="0" err="1" smtClean="0">
                <a:latin typeface="Times New Roman" pitchFamily="18" charset="0"/>
                <a:cs typeface="Times New Roman" pitchFamily="18" charset="0"/>
              </a:rPr>
              <a:t>anastomosing</a:t>
            </a:r>
            <a:r>
              <a:rPr lang="en-US" sz="2400" dirty="0" smtClean="0">
                <a:latin typeface="Times New Roman" pitchFamily="18" charset="0"/>
                <a:cs typeface="Times New Roman" pitchFamily="18" charset="0"/>
              </a:rPr>
              <a:t> blood supplies, or liver with a dual blood </a:t>
            </a:r>
            <a:r>
              <a:rPr lang="en-US" sz="2400" dirty="0" err="1" smtClean="0">
                <a:latin typeface="Times New Roman" pitchFamily="18" charset="0"/>
                <a:cs typeface="Times New Roman" pitchFamily="18" charset="0"/>
              </a:rPr>
              <a:t>suppy</a:t>
            </a:r>
            <a:r>
              <a:rPr lang="en-US" sz="2400" dirty="0" smtClean="0">
                <a:latin typeface="Times New Roman" pitchFamily="18" charset="0"/>
                <a:cs typeface="Times New Roman" pitchFamily="18" charset="0"/>
              </a:rPr>
              <a:t>, are harder to infarct. This bowel was caught in a hernia and the mesenteric blood supply was constricted by the small opening to the hernia sac.</a:t>
            </a:r>
            <a:endParaRPr lang="en-US" sz="2400" dirty="0">
              <a:latin typeface="Times New Roman" pitchFamily="18" charset="0"/>
              <a:cs typeface="Times New Roman" pitchFamily="18" charset="0"/>
            </a:endParaRPr>
          </a:p>
        </p:txBody>
      </p:sp>
      <p:pic>
        <p:nvPicPr>
          <p:cNvPr id="51202" name="Picture 2" descr="http://library.med.utah.edu/WebPath/jpeg4/GI031.jpg"/>
          <p:cNvPicPr>
            <a:picLocks noGrp="1" noChangeAspect="1" noChangeArrowheads="1"/>
          </p:cNvPicPr>
          <p:nvPr>
            <p:ph type="pic" idx="1"/>
          </p:nvPr>
        </p:nvPicPr>
        <p:blipFill>
          <a:blip r:embed="rId2" cstate="print"/>
          <a:srcRect l="6481" r="6481"/>
          <a:stretch>
            <a:fillRect/>
          </a:stretch>
        </p:blipFill>
        <p:spPr bwMode="auto">
          <a:xfrm>
            <a:off x="1792288" y="228600"/>
            <a:ext cx="5486400" cy="3733799"/>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7600"/>
            <a:ext cx="7278688" cy="685800"/>
          </a:xfrm>
        </p:spPr>
        <p:txBody>
          <a:bodyPr>
            <a:noAutofit/>
          </a:bodyPr>
          <a:lstStyle/>
          <a:p>
            <a:pPr algn="just"/>
            <a:r>
              <a:rPr lang="en-US" sz="2800" dirty="0" smtClean="0">
                <a:latin typeface="Times New Roman" pitchFamily="18" charset="0"/>
                <a:cs typeface="Times New Roman" pitchFamily="18" charset="0"/>
              </a:rPr>
              <a:t>Cell Death</a:t>
            </a:r>
            <a:endParaRPr lang="en-US" sz="28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152400" y="4267200"/>
            <a:ext cx="8839200" cy="2362200"/>
          </a:xfrm>
        </p:spPr>
        <p:txBody>
          <a:bodyPr>
            <a:noAutofit/>
          </a:bodyPr>
          <a:lstStyle/>
          <a:p>
            <a:pPr algn="just"/>
            <a:r>
              <a:rPr lang="en-US" sz="2400" dirty="0" smtClean="0">
                <a:latin typeface="Times New Roman" pitchFamily="18" charset="0"/>
                <a:cs typeface="Times New Roman" pitchFamily="18" charset="0"/>
              </a:rPr>
              <a:t>The two lung abscesses seen here are examples of liquefactive necrosis in which there is a liquid center in an area of tissue injury. One abscess appears in the upper lobe and one in the lower lobe. Liquefactive necrosis is typical of organs in which the tissues have a lot of lipid (such as brain) or when there is an abscess with lots of acute inflammatory cells whose release of </a:t>
            </a:r>
            <a:r>
              <a:rPr lang="en-US" sz="2400" dirty="0" err="1" smtClean="0">
                <a:latin typeface="Times New Roman" pitchFamily="18" charset="0"/>
                <a:cs typeface="Times New Roman" pitchFamily="18" charset="0"/>
              </a:rPr>
              <a:t>proteolytic</a:t>
            </a:r>
            <a:r>
              <a:rPr lang="en-US" sz="2400" dirty="0" smtClean="0">
                <a:latin typeface="Times New Roman" pitchFamily="18" charset="0"/>
                <a:cs typeface="Times New Roman" pitchFamily="18" charset="0"/>
              </a:rPr>
              <a:t> enzymes destroys the surrounding tissues</a:t>
            </a:r>
            <a:endParaRPr lang="en-US" sz="2400" dirty="0">
              <a:latin typeface="Times New Roman" pitchFamily="18" charset="0"/>
              <a:cs typeface="Times New Roman" pitchFamily="18" charset="0"/>
            </a:endParaRPr>
          </a:p>
        </p:txBody>
      </p:sp>
      <p:pic>
        <p:nvPicPr>
          <p:cNvPr id="52226" name="Picture 2" descr="http://library.med.utah.edu/WebPath/jpeg1/LUNG012.jpg"/>
          <p:cNvPicPr>
            <a:picLocks noGrp="1" noChangeAspect="1" noChangeArrowheads="1"/>
          </p:cNvPicPr>
          <p:nvPr>
            <p:ph type="pic" idx="1"/>
          </p:nvPr>
        </p:nvPicPr>
        <p:blipFill>
          <a:blip r:embed="rId2" cstate="print"/>
          <a:srcRect t="25209" b="25209"/>
          <a:stretch>
            <a:fillRect/>
          </a:stretch>
        </p:blipFill>
        <p:spPr bwMode="auto">
          <a:xfrm>
            <a:off x="1792288" y="304800"/>
            <a:ext cx="5486400" cy="3809999"/>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91000"/>
            <a:ext cx="6669088" cy="685800"/>
          </a:xfrm>
        </p:spPr>
        <p:txBody>
          <a:bodyPr>
            <a:normAutofit/>
          </a:bodyPr>
          <a:lstStyle/>
          <a:p>
            <a:r>
              <a:rPr lang="en-US" sz="2400" dirty="0" smtClean="0">
                <a:latin typeface="Times New Roman" pitchFamily="18" charset="0"/>
                <a:cs typeface="Times New Roman" pitchFamily="18" charset="0"/>
              </a:rPr>
              <a:t>Cell Death</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685800" y="4953000"/>
            <a:ext cx="7848600" cy="1600200"/>
          </a:xfrm>
        </p:spPr>
        <p:txBody>
          <a:bodyPr>
            <a:normAutofit/>
          </a:bodyPr>
          <a:lstStyle/>
          <a:p>
            <a:pPr algn="just"/>
            <a:r>
              <a:rPr lang="en-US" sz="2400" dirty="0" smtClean="0">
                <a:latin typeface="Times New Roman" pitchFamily="18" charset="0"/>
                <a:cs typeface="Times New Roman" pitchFamily="18" charset="0"/>
              </a:rPr>
              <a:t>The liver shows a small abscess here filled with many </a:t>
            </a:r>
            <a:r>
              <a:rPr lang="en-US" sz="2400" dirty="0" err="1" smtClean="0">
                <a:latin typeface="Times New Roman" pitchFamily="18" charset="0"/>
                <a:cs typeface="Times New Roman" pitchFamily="18" charset="0"/>
              </a:rPr>
              <a:t>neutrophils</a:t>
            </a:r>
            <a:r>
              <a:rPr lang="en-US" sz="2400" dirty="0" smtClean="0">
                <a:latin typeface="Times New Roman" pitchFamily="18" charset="0"/>
                <a:cs typeface="Times New Roman" pitchFamily="18" charset="0"/>
              </a:rPr>
              <a:t>. This abscess is an example of localized liquefactive necrosis. Grossly, such an abscess appears yellow to tan because it is filled with pus (purulent </a:t>
            </a:r>
            <a:r>
              <a:rPr lang="en-US" sz="2400" dirty="0" err="1" smtClean="0">
                <a:latin typeface="Times New Roman" pitchFamily="18" charset="0"/>
                <a:cs typeface="Times New Roman" pitchFamily="18" charset="0"/>
              </a:rPr>
              <a:t>exudate</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53250" name="Picture 2" descr="http://library.med.utah.edu/WebPath/jpeg4/LIVER057.jpg"/>
          <p:cNvPicPr>
            <a:picLocks noGrp="1" noChangeAspect="1" noChangeArrowheads="1"/>
          </p:cNvPicPr>
          <p:nvPr>
            <p:ph type="pic" idx="1"/>
          </p:nvPr>
        </p:nvPicPr>
        <p:blipFill>
          <a:blip r:embed="rId2" cstate="print"/>
          <a:srcRect l="6349" r="6349"/>
          <a:stretch>
            <a:fillRect/>
          </a:stretch>
        </p:blipFill>
        <p:spPr bwMode="auto">
          <a:xfrm>
            <a:off x="1792288" y="152400"/>
            <a:ext cx="5486400" cy="4267199"/>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343400"/>
            <a:ext cx="6516688" cy="457200"/>
          </a:xfrm>
        </p:spPr>
        <p:txBody>
          <a:bodyPr>
            <a:normAutofit/>
          </a:bodyPr>
          <a:lstStyle/>
          <a:p>
            <a:r>
              <a:rPr lang="en-US" sz="2400" dirty="0" smtClean="0">
                <a:latin typeface="Times New Roman" pitchFamily="18" charset="0"/>
                <a:cs typeface="Times New Roman" pitchFamily="18" charset="0"/>
              </a:rPr>
              <a:t>Cell Death</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228600" y="4648200"/>
            <a:ext cx="8610600" cy="1828800"/>
          </a:xfrm>
        </p:spPr>
        <p:txBody>
          <a:bodyPr>
            <a:noAutofit/>
          </a:bodyPr>
          <a:lstStyle/>
          <a:p>
            <a:pPr algn="just"/>
            <a:r>
              <a:rPr lang="en-US" sz="2400" dirty="0" smtClean="0">
                <a:latin typeface="Times New Roman" pitchFamily="18" charset="0"/>
                <a:cs typeface="Times New Roman" pitchFamily="18" charset="0"/>
              </a:rPr>
              <a:t>This is liquefactive necrosis in the brain of a patient who suffered a "stroke" with focal loss of blood supply to a portion of cerebrum. This type of infarction leads to necrosis which is marked by loss of neurons and </a:t>
            </a:r>
            <a:r>
              <a:rPr lang="en-US" sz="2400" dirty="0" err="1" smtClean="0">
                <a:latin typeface="Times New Roman" pitchFamily="18" charset="0"/>
                <a:cs typeface="Times New Roman" pitchFamily="18" charset="0"/>
              </a:rPr>
              <a:t>neuroglial</a:t>
            </a:r>
            <a:r>
              <a:rPr lang="en-US" sz="2400" dirty="0" smtClean="0">
                <a:latin typeface="Times New Roman" pitchFamily="18" charset="0"/>
                <a:cs typeface="Times New Roman" pitchFamily="18" charset="0"/>
              </a:rPr>
              <a:t> cells and the formation of a clear space at the center left. As it resolves, the liquefied area becomes a cystic space.</a:t>
            </a:r>
            <a:endParaRPr lang="en-US" sz="2400" dirty="0">
              <a:latin typeface="Times New Roman" pitchFamily="18" charset="0"/>
              <a:cs typeface="Times New Roman" pitchFamily="18" charset="0"/>
            </a:endParaRPr>
          </a:p>
        </p:txBody>
      </p:sp>
      <p:pic>
        <p:nvPicPr>
          <p:cNvPr id="54274" name="Picture 2" descr="http://library.med.utah.edu/WebPath/jpeg5/CNS053.jpg"/>
          <p:cNvPicPr>
            <a:picLocks noGrp="1" noChangeAspect="1" noChangeArrowheads="1"/>
          </p:cNvPicPr>
          <p:nvPr>
            <p:ph type="pic" idx="1"/>
          </p:nvPr>
        </p:nvPicPr>
        <p:blipFill>
          <a:blip r:embed="rId2" cstate="print"/>
          <a:srcRect l="6349" r="6349"/>
          <a:stretch>
            <a:fillRect/>
          </a:stretch>
        </p:blipFill>
        <p:spPr bwMode="auto">
          <a:xfrm>
            <a:off x="1792288" y="228600"/>
            <a:ext cx="5486400" cy="403859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114800"/>
            <a:ext cx="6516688" cy="457200"/>
          </a:xfrm>
        </p:spPr>
        <p:txBody>
          <a:bodyPr>
            <a:normAutofit fontScale="90000"/>
          </a:bodyPr>
          <a:lstStyle/>
          <a:p>
            <a:r>
              <a:rPr lang="en-US" dirty="0" smtClean="0"/>
              <a:t/>
            </a:r>
            <a:br>
              <a:rPr lang="en-US" dirty="0" smtClean="0"/>
            </a:br>
            <a:r>
              <a:rPr lang="en-US" dirty="0" smtClean="0"/>
              <a:t> </a:t>
            </a:r>
            <a:r>
              <a:rPr lang="en-US" sz="3100" dirty="0" smtClean="0">
                <a:latin typeface="Times New Roman" pitchFamily="18" charset="0"/>
                <a:cs typeface="Times New Roman" pitchFamily="18" charset="0"/>
              </a:rPr>
              <a:t>Cell Adaptations</a:t>
            </a:r>
            <a:endParaRPr lang="en-US" sz="31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457200" y="4495800"/>
            <a:ext cx="8382000" cy="2133600"/>
          </a:xfrm>
        </p:spPr>
        <p:txBody>
          <a:bodyPr>
            <a:noAutofit/>
          </a:bodyPr>
          <a:lstStyle/>
          <a:p>
            <a:pPr algn="just"/>
            <a:r>
              <a:rPr lang="en-US" sz="2400" dirty="0" smtClean="0">
                <a:latin typeface="Times New Roman" pitchFamily="18" charset="0"/>
                <a:cs typeface="Times New Roman" pitchFamily="18" charset="0"/>
              </a:rPr>
              <a:t>Some of these skeletal muscle fibers here show atrophy, compared to normal fibers. The number of cells is the same as before the atrophy occurred, but the size of some fibers is reduced. This is a response to injury by "downsizing" to conserve the cell. In this case, </a:t>
            </a:r>
            <a:r>
              <a:rPr lang="en-US" sz="2400" dirty="0" err="1" smtClean="0">
                <a:latin typeface="Times New Roman" pitchFamily="18" charset="0"/>
                <a:cs typeface="Times New Roman" pitchFamily="18" charset="0"/>
              </a:rPr>
              <a:t>innervation</a:t>
            </a:r>
            <a:r>
              <a:rPr lang="en-US" sz="2400" dirty="0" smtClean="0">
                <a:latin typeface="Times New Roman" pitchFamily="18" charset="0"/>
                <a:cs typeface="Times New Roman" pitchFamily="18" charset="0"/>
              </a:rPr>
              <a:t> to the small, atrophic fibers was lost. (This is a </a:t>
            </a:r>
            <a:r>
              <a:rPr lang="en-US" sz="2400" dirty="0" err="1" smtClean="0">
                <a:latin typeface="Times New Roman" pitchFamily="18" charset="0"/>
                <a:cs typeface="Times New Roman" pitchFamily="18" charset="0"/>
              </a:rPr>
              <a:t>trichrome</a:t>
            </a:r>
            <a:r>
              <a:rPr lang="en-US" sz="2400" dirty="0" smtClean="0">
                <a:latin typeface="Times New Roman" pitchFamily="18" charset="0"/>
                <a:cs typeface="Times New Roman" pitchFamily="18" charset="0"/>
              </a:rPr>
              <a:t> stain.)</a:t>
            </a:r>
            <a:endParaRPr lang="en-US" sz="2400" dirty="0">
              <a:latin typeface="Times New Roman" pitchFamily="18" charset="0"/>
              <a:cs typeface="Times New Roman" pitchFamily="18" charset="0"/>
            </a:endParaRPr>
          </a:p>
        </p:txBody>
      </p:sp>
      <p:pic>
        <p:nvPicPr>
          <p:cNvPr id="1026" name="Picture 2" descr="http://library.med.utah.edu/WebPath/jpeg2/MUSC005.jpg"/>
          <p:cNvPicPr>
            <a:picLocks noGrp="1" noChangeAspect="1" noChangeArrowheads="1"/>
          </p:cNvPicPr>
          <p:nvPr>
            <p:ph type="pic" idx="1"/>
          </p:nvPr>
        </p:nvPicPr>
        <p:blipFill>
          <a:blip r:embed="rId2" cstate="print"/>
          <a:srcRect l="6349" r="6349"/>
          <a:stretch>
            <a:fillRect/>
          </a:stretch>
        </p:blipFill>
        <p:spPr bwMode="auto">
          <a:xfrm>
            <a:off x="1828800" y="228600"/>
            <a:ext cx="5486400" cy="3657599"/>
          </a:xfrm>
          <a:prstGeom prst="rect">
            <a:avLst/>
          </a:prstGeom>
          <a:noFill/>
        </p:spPr>
      </p:pic>
    </p:spTree>
    <p:extLst>
      <p:ext uri="{BB962C8B-B14F-4D97-AF65-F5344CB8AC3E}">
        <p14:creationId xmlns:p14="http://schemas.microsoft.com/office/powerpoint/2010/main" val="12747216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43400"/>
            <a:ext cx="6669088" cy="533400"/>
          </a:xfrm>
        </p:spPr>
        <p:txBody>
          <a:bodyPr>
            <a:normAutofit/>
          </a:bodyPr>
          <a:lstStyle/>
          <a:p>
            <a:r>
              <a:rPr lang="en-US" sz="2400" dirty="0" smtClean="0">
                <a:latin typeface="Times New Roman" pitchFamily="18" charset="0"/>
                <a:cs typeface="Times New Roman" pitchFamily="18" charset="0"/>
              </a:rPr>
              <a:t>Cell Death</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304800" y="4953000"/>
            <a:ext cx="8534400" cy="1600200"/>
          </a:xfrm>
        </p:spPr>
        <p:txBody>
          <a:bodyPr>
            <a:noAutofit/>
          </a:bodyPr>
          <a:lstStyle/>
          <a:p>
            <a:pPr algn="just"/>
            <a:r>
              <a:rPr lang="en-US" sz="2400" dirty="0" smtClean="0">
                <a:latin typeface="Times New Roman" pitchFamily="18" charset="0"/>
                <a:cs typeface="Times New Roman" pitchFamily="18" charset="0"/>
              </a:rPr>
              <a:t>At high magnification, liquefactive necrosis of the brain demonstrates many macrophages at the right which are cleaning up the necrotic cellular debris. The job description of a macrophage includes janitorial services such as this, particularly when there is lipid debris.</a:t>
            </a:r>
            <a:endParaRPr lang="en-US" sz="2400" dirty="0">
              <a:latin typeface="Times New Roman" pitchFamily="18" charset="0"/>
              <a:cs typeface="Times New Roman" pitchFamily="18" charset="0"/>
            </a:endParaRPr>
          </a:p>
        </p:txBody>
      </p:sp>
      <p:pic>
        <p:nvPicPr>
          <p:cNvPr id="55298" name="Picture 2" descr="http://library.med.utah.edu/WebPath/jpeg5/CNS051.jpg"/>
          <p:cNvPicPr>
            <a:picLocks noGrp="1" noChangeAspect="1" noChangeArrowheads="1"/>
          </p:cNvPicPr>
          <p:nvPr>
            <p:ph type="pic" idx="1"/>
          </p:nvPr>
        </p:nvPicPr>
        <p:blipFill>
          <a:blip r:embed="rId2" cstate="print"/>
          <a:srcRect l="6349" r="6349"/>
          <a:stretch>
            <a:fillRect/>
          </a:stretch>
        </p:blipFill>
        <p:spPr bwMode="auto">
          <a:xfrm>
            <a:off x="1792288" y="228600"/>
            <a:ext cx="5486400" cy="4267199"/>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648200"/>
            <a:ext cx="5486400" cy="381000"/>
          </a:xfrm>
        </p:spPr>
        <p:txBody>
          <a:bodyPr>
            <a:noAutofit/>
          </a:bodyPr>
          <a:lstStyle/>
          <a:p>
            <a:r>
              <a:rPr lang="en-US" sz="2400" dirty="0" smtClean="0">
                <a:latin typeface="Times New Roman" pitchFamily="18" charset="0"/>
                <a:cs typeface="Times New Roman" pitchFamily="18" charset="0"/>
              </a:rPr>
              <a:t>Cell Death</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685800" y="5029200"/>
            <a:ext cx="7696200" cy="1447800"/>
          </a:xfrm>
        </p:spPr>
        <p:txBody>
          <a:bodyPr>
            <a:normAutofit/>
          </a:bodyPr>
          <a:lstStyle/>
          <a:p>
            <a:pPr algn="just"/>
            <a:r>
              <a:rPr lang="en-US" sz="2800" dirty="0" smtClean="0">
                <a:latin typeface="Times New Roman" pitchFamily="18" charset="0"/>
                <a:cs typeface="Times New Roman" pitchFamily="18" charset="0"/>
              </a:rPr>
              <a:t>Grossly, the cerebral infarction at the upper left here demonstrates liquefactive necrosis. Eventually, the removal of the dead tissue leaves behind a cavity.</a:t>
            </a:r>
            <a:endParaRPr lang="en-US" sz="2800" dirty="0">
              <a:latin typeface="Times New Roman" pitchFamily="18" charset="0"/>
              <a:cs typeface="Times New Roman" pitchFamily="18" charset="0"/>
            </a:endParaRPr>
          </a:p>
        </p:txBody>
      </p:sp>
      <p:pic>
        <p:nvPicPr>
          <p:cNvPr id="56322" name="Picture 2" descr="http://library.med.utah.edu/WebPath/jpeg5/CNS042.jpg"/>
          <p:cNvPicPr>
            <a:picLocks noGrp="1" noChangeAspect="1" noChangeArrowheads="1"/>
          </p:cNvPicPr>
          <p:nvPr>
            <p:ph type="pic" idx="1"/>
          </p:nvPr>
        </p:nvPicPr>
        <p:blipFill>
          <a:blip r:embed="rId2" cstate="print"/>
          <a:srcRect l="6349" r="6349"/>
          <a:stretch>
            <a:fillRect/>
          </a:stretch>
        </p:blipFill>
        <p:spPr bwMode="auto">
          <a:xfrm>
            <a:off x="1792288" y="612775"/>
            <a:ext cx="5486400" cy="395922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0"/>
            <a:ext cx="5486400" cy="457200"/>
          </a:xfrm>
        </p:spPr>
        <p:txBody>
          <a:bodyPr>
            <a:normAutofit/>
          </a:bodyPr>
          <a:lstStyle/>
          <a:p>
            <a:r>
              <a:rPr lang="en-US" sz="2400" dirty="0" smtClean="0">
                <a:latin typeface="Times New Roman" pitchFamily="18" charset="0"/>
                <a:cs typeface="Times New Roman" pitchFamily="18" charset="0"/>
              </a:rPr>
              <a:t>Cell Death</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1219200" y="5029200"/>
            <a:ext cx="6781800" cy="1447800"/>
          </a:xfrm>
        </p:spPr>
        <p:txBody>
          <a:bodyPr>
            <a:normAutofit/>
          </a:bodyPr>
          <a:lstStyle/>
          <a:p>
            <a:pPr algn="just"/>
            <a:r>
              <a:rPr lang="en-US" sz="2800" dirty="0" smtClean="0">
                <a:latin typeface="Times New Roman" pitchFamily="18" charset="0"/>
                <a:cs typeface="Times New Roman" pitchFamily="18" charset="0"/>
              </a:rPr>
              <a:t>As this infarct in the brain is organizing and being resolved, the liquefactive necrosis leads to resolution with cystic spaces.</a:t>
            </a:r>
            <a:endParaRPr lang="en-US" sz="2800" dirty="0">
              <a:latin typeface="Times New Roman" pitchFamily="18" charset="0"/>
              <a:cs typeface="Times New Roman" pitchFamily="18" charset="0"/>
            </a:endParaRPr>
          </a:p>
        </p:txBody>
      </p:sp>
      <p:pic>
        <p:nvPicPr>
          <p:cNvPr id="57346" name="Picture 2" descr="http://library.med.utah.edu/WebPath/jpeg5/CNS043.jpg"/>
          <p:cNvPicPr>
            <a:picLocks noGrp="1" noChangeAspect="1" noChangeArrowheads="1"/>
          </p:cNvPicPr>
          <p:nvPr>
            <p:ph type="pic" idx="1"/>
          </p:nvPr>
        </p:nvPicPr>
        <p:blipFill>
          <a:blip r:embed="rId2" cstate="print"/>
          <a:srcRect l="6349" r="6349"/>
          <a:stretch>
            <a:fillRect/>
          </a:stretch>
        </p:blipFill>
        <p:spPr bwMode="auto">
          <a:xfrm>
            <a:off x="1792288" y="228600"/>
            <a:ext cx="5486400" cy="4191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5486400" cy="533400"/>
          </a:xfrm>
        </p:spPr>
        <p:txBody>
          <a:bodyPr>
            <a:normAutofit/>
          </a:bodyPr>
          <a:lstStyle/>
          <a:p>
            <a:r>
              <a:rPr lang="en-US" sz="2400" dirty="0" smtClean="0">
                <a:latin typeface="Times New Roman" pitchFamily="18" charset="0"/>
                <a:cs typeface="Times New Roman" pitchFamily="18" charset="0"/>
              </a:rPr>
              <a:t>Cell Death</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304800" y="5029200"/>
            <a:ext cx="8534400" cy="1600200"/>
          </a:xfrm>
        </p:spPr>
        <p:txBody>
          <a:bodyPr>
            <a:noAutofit/>
          </a:bodyPr>
          <a:lstStyle/>
          <a:p>
            <a:pPr algn="just"/>
            <a:r>
              <a:rPr lang="en-US" sz="2400" dirty="0" smtClean="0">
                <a:latin typeface="Times New Roman" pitchFamily="18" charset="0"/>
                <a:cs typeface="Times New Roman" pitchFamily="18" charset="0"/>
              </a:rPr>
              <a:t>Fat necrosis of the pancreas. Cellular injury to the pancreatic </a:t>
            </a:r>
            <a:r>
              <a:rPr lang="en-US" sz="2400" dirty="0" err="1" smtClean="0">
                <a:latin typeface="Times New Roman" pitchFamily="18" charset="0"/>
                <a:cs typeface="Times New Roman" pitchFamily="18" charset="0"/>
              </a:rPr>
              <a:t>acini</a:t>
            </a:r>
            <a:r>
              <a:rPr lang="en-US" sz="2400" dirty="0" smtClean="0">
                <a:latin typeface="Times New Roman" pitchFamily="18" charset="0"/>
                <a:cs typeface="Times New Roman" pitchFamily="18" charset="0"/>
              </a:rPr>
              <a:t> leads to release of powerful enzymes which damage fat by the production of soaps, and these appear grossly as the soft, chalky white areas seen here on the cut surfaces.</a:t>
            </a:r>
            <a:endParaRPr lang="en-US" sz="2400" dirty="0">
              <a:latin typeface="Times New Roman" pitchFamily="18" charset="0"/>
              <a:cs typeface="Times New Roman" pitchFamily="18" charset="0"/>
            </a:endParaRPr>
          </a:p>
        </p:txBody>
      </p:sp>
      <p:pic>
        <p:nvPicPr>
          <p:cNvPr id="58370" name="Picture 2" descr="http://library.med.utah.edu/WebPath/jpeg4/GI354.jpg"/>
          <p:cNvPicPr>
            <a:picLocks noGrp="1" noChangeAspect="1" noChangeArrowheads="1"/>
          </p:cNvPicPr>
          <p:nvPr>
            <p:ph type="pic" idx="1"/>
          </p:nvPr>
        </p:nvPicPr>
        <p:blipFill>
          <a:blip r:embed="rId2" cstate="print"/>
          <a:srcRect l="6217" r="6217"/>
          <a:stretch>
            <a:fillRect/>
          </a:stretch>
        </p:blipFill>
        <p:spPr bwMode="auto">
          <a:xfrm>
            <a:off x="1792288" y="228600"/>
            <a:ext cx="5486400" cy="4267199"/>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0"/>
            <a:ext cx="5486400" cy="457200"/>
          </a:xfrm>
        </p:spPr>
        <p:txBody>
          <a:bodyPr>
            <a:normAutofit/>
          </a:bodyPr>
          <a:lstStyle/>
          <a:p>
            <a:r>
              <a:rPr lang="en-US" sz="2400" dirty="0" smtClean="0">
                <a:latin typeface="Times New Roman" pitchFamily="18" charset="0"/>
                <a:cs typeface="Times New Roman" pitchFamily="18" charset="0"/>
              </a:rPr>
              <a:t>Cell Death</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228600" y="4953000"/>
            <a:ext cx="8534400" cy="1524000"/>
          </a:xfrm>
        </p:spPr>
        <p:txBody>
          <a:bodyPr>
            <a:noAutofit/>
          </a:bodyPr>
          <a:lstStyle/>
          <a:p>
            <a:pPr algn="just"/>
            <a:r>
              <a:rPr lang="en-US" sz="2400" dirty="0" smtClean="0">
                <a:latin typeface="Times New Roman" pitchFamily="18" charset="0"/>
                <a:cs typeface="Times New Roman" pitchFamily="18" charset="0"/>
              </a:rPr>
              <a:t>Microscopically, fat necrosis adjacent to pancreas is seen here. There are some remaining </a:t>
            </a:r>
            <a:r>
              <a:rPr lang="en-US" sz="2400" dirty="0" err="1" smtClean="0">
                <a:latin typeface="Times New Roman" pitchFamily="18" charset="0"/>
                <a:cs typeface="Times New Roman" pitchFamily="18" charset="0"/>
              </a:rPr>
              <a:t>steatocytes</a:t>
            </a:r>
            <a:r>
              <a:rPr lang="en-US" sz="2400" dirty="0" smtClean="0">
                <a:latin typeface="Times New Roman" pitchFamily="18" charset="0"/>
                <a:cs typeface="Times New Roman" pitchFamily="18" charset="0"/>
              </a:rPr>
              <a:t> at the left which are not necrotic. The necrotic fat cells at the right have vague cellular outlines, have lost their peripheral nuclei, and their cytoplasm has become a pink amorphous mass of necrotic material.</a:t>
            </a:r>
            <a:endParaRPr lang="en-US" sz="2400" dirty="0">
              <a:latin typeface="Times New Roman" pitchFamily="18" charset="0"/>
              <a:cs typeface="Times New Roman" pitchFamily="18" charset="0"/>
            </a:endParaRPr>
          </a:p>
        </p:txBody>
      </p:sp>
      <p:pic>
        <p:nvPicPr>
          <p:cNvPr id="59394" name="Picture 2" descr="http://library.med.utah.edu/WebPath/jpeg4/GI104.jpg"/>
          <p:cNvPicPr>
            <a:picLocks noGrp="1" noChangeAspect="1" noChangeArrowheads="1"/>
          </p:cNvPicPr>
          <p:nvPr>
            <p:ph type="pic" idx="1"/>
          </p:nvPr>
        </p:nvPicPr>
        <p:blipFill>
          <a:blip r:embed="rId2" cstate="print"/>
          <a:srcRect l="6349" r="6349"/>
          <a:stretch>
            <a:fillRect/>
          </a:stretch>
        </p:blipFill>
        <p:spPr bwMode="auto">
          <a:xfrm>
            <a:off x="1792288" y="304800"/>
            <a:ext cx="5486400" cy="4038599"/>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91000"/>
            <a:ext cx="5715000" cy="609600"/>
          </a:xfrm>
        </p:spPr>
        <p:txBody>
          <a:bodyPr>
            <a:normAutofit/>
          </a:bodyPr>
          <a:lstStyle/>
          <a:p>
            <a:r>
              <a:rPr lang="en-US" sz="2800" dirty="0" smtClean="0">
                <a:latin typeface="Times New Roman" pitchFamily="18" charset="0"/>
                <a:cs typeface="Times New Roman" pitchFamily="18" charset="0"/>
              </a:rPr>
              <a:t>Cell Death</a:t>
            </a:r>
            <a:endParaRPr lang="en-US" sz="28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0" y="4648200"/>
            <a:ext cx="9144000" cy="1905000"/>
          </a:xfrm>
        </p:spPr>
        <p:txBody>
          <a:bodyPr>
            <a:noAutofit/>
          </a:bodyPr>
          <a:lstStyle/>
          <a:p>
            <a:pPr algn="just"/>
            <a:r>
              <a:rPr lang="en-US" sz="2800" dirty="0" smtClean="0">
                <a:latin typeface="Times New Roman" pitchFamily="18" charset="0"/>
                <a:cs typeface="Times New Roman" pitchFamily="18" charset="0"/>
              </a:rPr>
              <a:t>Gross appearance of </a:t>
            </a:r>
            <a:r>
              <a:rPr lang="en-US" sz="2800" dirty="0" err="1" smtClean="0">
                <a:latin typeface="Times New Roman" pitchFamily="18" charset="0"/>
                <a:cs typeface="Times New Roman" pitchFamily="18" charset="0"/>
              </a:rPr>
              <a:t>caseous</a:t>
            </a:r>
            <a:r>
              <a:rPr lang="en-US" sz="2800" dirty="0" smtClean="0">
                <a:latin typeface="Times New Roman" pitchFamily="18" charset="0"/>
                <a:cs typeface="Times New Roman" pitchFamily="18" charset="0"/>
              </a:rPr>
              <a:t> necrosis in a </a:t>
            </a:r>
            <a:r>
              <a:rPr lang="en-US" sz="2800" dirty="0" err="1" smtClean="0">
                <a:latin typeface="Times New Roman" pitchFamily="18" charset="0"/>
                <a:cs typeface="Times New Roman" pitchFamily="18" charset="0"/>
              </a:rPr>
              <a:t>hilar</a:t>
            </a:r>
            <a:r>
              <a:rPr lang="en-US" sz="2800" dirty="0" smtClean="0">
                <a:latin typeface="Times New Roman" pitchFamily="18" charset="0"/>
                <a:cs typeface="Times New Roman" pitchFamily="18" charset="0"/>
              </a:rPr>
              <a:t> lymph node infected with tuberculosis. The node has a cheesy tan to white appearance. is really just a combination of </a:t>
            </a:r>
            <a:r>
              <a:rPr lang="en-US" sz="2800" dirty="0" err="1" smtClean="0">
                <a:latin typeface="Times New Roman" pitchFamily="18" charset="0"/>
                <a:cs typeface="Times New Roman" pitchFamily="18" charset="0"/>
              </a:rPr>
              <a:t>coagulative</a:t>
            </a:r>
            <a:r>
              <a:rPr lang="en-US" sz="2800" dirty="0" smtClean="0">
                <a:latin typeface="Times New Roman" pitchFamily="18" charset="0"/>
                <a:cs typeface="Times New Roman" pitchFamily="18" charset="0"/>
              </a:rPr>
              <a:t> and liquefactive necrosis that is most characteristic of granulomatous inflammation.</a:t>
            </a:r>
            <a:endParaRPr lang="en-US" sz="2800" dirty="0">
              <a:latin typeface="Times New Roman" pitchFamily="18" charset="0"/>
              <a:cs typeface="Times New Roman" pitchFamily="18" charset="0"/>
            </a:endParaRPr>
          </a:p>
        </p:txBody>
      </p:sp>
      <p:pic>
        <p:nvPicPr>
          <p:cNvPr id="60418" name="Picture 2" descr="http://library.med.utah.edu/WebPath/jpeg1/LUNG114.jpg"/>
          <p:cNvPicPr>
            <a:picLocks noGrp="1" noChangeAspect="1" noChangeArrowheads="1"/>
          </p:cNvPicPr>
          <p:nvPr>
            <p:ph type="pic" idx="1"/>
          </p:nvPr>
        </p:nvPicPr>
        <p:blipFill>
          <a:blip r:embed="rId2" cstate="print"/>
          <a:srcRect t="25312" b="25312"/>
          <a:stretch>
            <a:fillRect/>
          </a:stretch>
        </p:blipFill>
        <p:spPr bwMode="auto">
          <a:xfrm>
            <a:off x="1792288" y="228600"/>
            <a:ext cx="5486400" cy="4419599"/>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343400"/>
            <a:ext cx="7126288" cy="533400"/>
          </a:xfrm>
        </p:spPr>
        <p:txBody>
          <a:bodyPr>
            <a:normAutofit/>
          </a:bodyPr>
          <a:lstStyle/>
          <a:p>
            <a:r>
              <a:rPr lang="en-US" sz="2800" dirty="0" smtClean="0">
                <a:latin typeface="Times New Roman" pitchFamily="18" charset="0"/>
                <a:cs typeface="Times New Roman" pitchFamily="18" charset="0"/>
              </a:rPr>
              <a:t>Cell Death</a:t>
            </a:r>
            <a:endParaRPr lang="en-US" sz="28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76200" y="4724400"/>
            <a:ext cx="9067800" cy="1905000"/>
          </a:xfrm>
        </p:spPr>
        <p:txBody>
          <a:bodyPr>
            <a:noAutofit/>
          </a:bodyPr>
          <a:lstStyle/>
          <a:p>
            <a:pPr algn="just"/>
            <a:r>
              <a:rPr lang="en-US" sz="2800" dirty="0" smtClean="0">
                <a:latin typeface="Times New Roman" pitchFamily="18" charset="0"/>
                <a:cs typeface="Times New Roman" pitchFamily="18" charset="0"/>
              </a:rPr>
              <a:t>More extensive </a:t>
            </a:r>
            <a:r>
              <a:rPr lang="en-US" sz="2800" dirty="0" err="1" smtClean="0">
                <a:latin typeface="Times New Roman" pitchFamily="18" charset="0"/>
                <a:cs typeface="Times New Roman" pitchFamily="18" charset="0"/>
              </a:rPr>
              <a:t>caseous</a:t>
            </a:r>
            <a:r>
              <a:rPr lang="en-US" sz="2800" dirty="0" smtClean="0">
                <a:latin typeface="Times New Roman" pitchFamily="18" charset="0"/>
                <a:cs typeface="Times New Roman" pitchFamily="18" charset="0"/>
              </a:rPr>
              <a:t> necrosis, with confluent cheesy tan granulomas in the upper portion of this lung in a patient with tuberculosis. The tissue destruction is so extensive that there are areas of </a:t>
            </a:r>
            <a:r>
              <a:rPr lang="en-US" sz="2800" dirty="0" err="1" smtClean="0">
                <a:latin typeface="Times New Roman" pitchFamily="18" charset="0"/>
                <a:cs typeface="Times New Roman" pitchFamily="18" charset="0"/>
              </a:rPr>
              <a:t>cavitation</a:t>
            </a:r>
            <a:r>
              <a:rPr lang="en-US" sz="2800" dirty="0" smtClean="0">
                <a:latin typeface="Times New Roman" pitchFamily="18" charset="0"/>
                <a:cs typeface="Times New Roman" pitchFamily="18" charset="0"/>
              </a:rPr>
              <a:t> (cystic spaces) being formed as the necrotic (mainly liquefied) debris drains out via the bronchi.</a:t>
            </a:r>
            <a:endParaRPr lang="en-US" sz="2800" dirty="0">
              <a:latin typeface="Times New Roman" pitchFamily="18" charset="0"/>
              <a:cs typeface="Times New Roman" pitchFamily="18" charset="0"/>
            </a:endParaRPr>
          </a:p>
        </p:txBody>
      </p:sp>
      <p:pic>
        <p:nvPicPr>
          <p:cNvPr id="61442" name="Picture 2" descr="http://library.med.utah.edu/WebPath/jpeg1/LUNG104.jpg"/>
          <p:cNvPicPr>
            <a:picLocks noGrp="1" noChangeAspect="1" noChangeArrowheads="1"/>
          </p:cNvPicPr>
          <p:nvPr>
            <p:ph type="pic" idx="1"/>
          </p:nvPr>
        </p:nvPicPr>
        <p:blipFill>
          <a:blip r:embed="rId2" cstate="print"/>
          <a:srcRect t="25312" b="25312"/>
          <a:stretch>
            <a:fillRect/>
          </a:stretch>
        </p:blipFill>
        <p:spPr bwMode="auto">
          <a:xfrm>
            <a:off x="1792288" y="228601"/>
            <a:ext cx="5486400" cy="41148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0"/>
            <a:ext cx="5754688" cy="381000"/>
          </a:xfrm>
        </p:spPr>
        <p:txBody>
          <a:bodyPr>
            <a:normAutofit fontScale="90000"/>
          </a:bodyPr>
          <a:lstStyle/>
          <a:p>
            <a:r>
              <a:rPr lang="en-US" sz="2400" dirty="0" smtClean="0">
                <a:latin typeface="Times New Roman" pitchFamily="18" charset="0"/>
                <a:cs typeface="Times New Roman" pitchFamily="18" charset="0"/>
              </a:rPr>
              <a:t>Cell Death</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228600" y="4953000"/>
            <a:ext cx="8610600" cy="1524000"/>
          </a:xfrm>
        </p:spPr>
        <p:txBody>
          <a:bodyPr>
            <a:noAutofit/>
          </a:bodyPr>
          <a:lstStyle/>
          <a:p>
            <a:pPr algn="just"/>
            <a:r>
              <a:rPr lang="en-US" sz="2800" dirty="0" smtClean="0">
                <a:latin typeface="Times New Roman" pitchFamily="18" charset="0"/>
                <a:cs typeface="Times New Roman" pitchFamily="18" charset="0"/>
              </a:rPr>
              <a:t>Microscopically, </a:t>
            </a:r>
            <a:r>
              <a:rPr lang="en-US" sz="2800" dirty="0" err="1" smtClean="0">
                <a:latin typeface="Times New Roman" pitchFamily="18" charset="0"/>
                <a:cs typeface="Times New Roman" pitchFamily="18" charset="0"/>
              </a:rPr>
              <a:t>caseous</a:t>
            </a:r>
            <a:r>
              <a:rPr lang="en-US" sz="2800" dirty="0" smtClean="0">
                <a:latin typeface="Times New Roman" pitchFamily="18" charset="0"/>
                <a:cs typeface="Times New Roman" pitchFamily="18" charset="0"/>
              </a:rPr>
              <a:t> necrosis is characterized by </a:t>
            </a:r>
            <a:r>
              <a:rPr lang="en-US" sz="2800" dirty="0" err="1" smtClean="0">
                <a:latin typeface="Times New Roman" pitchFamily="18" charset="0"/>
                <a:cs typeface="Times New Roman" pitchFamily="18" charset="0"/>
              </a:rPr>
              <a:t>acellular</a:t>
            </a:r>
            <a:r>
              <a:rPr lang="en-US" sz="2800" dirty="0" smtClean="0">
                <a:latin typeface="Times New Roman" pitchFamily="18" charset="0"/>
                <a:cs typeface="Times New Roman" pitchFamily="18" charset="0"/>
              </a:rPr>
              <a:t> pink areas of necrosis, as seen here at the upper right, surrounded by a </a:t>
            </a:r>
            <a:r>
              <a:rPr lang="en-US" sz="2800" dirty="0" err="1" smtClean="0">
                <a:latin typeface="Times New Roman" pitchFamily="18" charset="0"/>
                <a:cs typeface="Times New Roman" pitchFamily="18" charset="0"/>
              </a:rPr>
              <a:t>granulomatous</a:t>
            </a:r>
            <a:r>
              <a:rPr lang="en-US" sz="2800" dirty="0" smtClean="0">
                <a:latin typeface="Times New Roman" pitchFamily="18" charset="0"/>
                <a:cs typeface="Times New Roman" pitchFamily="18" charset="0"/>
              </a:rPr>
              <a:t> inflammatory process.</a:t>
            </a:r>
            <a:endParaRPr lang="en-US" sz="2800" dirty="0">
              <a:latin typeface="Times New Roman" pitchFamily="18" charset="0"/>
              <a:cs typeface="Times New Roman" pitchFamily="18" charset="0"/>
            </a:endParaRPr>
          </a:p>
        </p:txBody>
      </p:sp>
      <p:pic>
        <p:nvPicPr>
          <p:cNvPr id="62466" name="Picture 2" descr="http://library.med.utah.edu/WebPath/jpeg1/LUNG121.jpg"/>
          <p:cNvPicPr>
            <a:picLocks noGrp="1" noChangeAspect="1" noChangeArrowheads="1"/>
          </p:cNvPicPr>
          <p:nvPr>
            <p:ph type="pic" idx="1"/>
          </p:nvPr>
        </p:nvPicPr>
        <p:blipFill>
          <a:blip r:embed="rId2" cstate="print"/>
          <a:srcRect l="6349" r="6349"/>
          <a:stretch>
            <a:fillRect/>
          </a:stretch>
        </p:blipFill>
        <p:spPr bwMode="auto">
          <a:xfrm>
            <a:off x="1792288" y="228600"/>
            <a:ext cx="5486400" cy="4190999"/>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81000"/>
          </a:xfrm>
        </p:spPr>
        <p:txBody>
          <a:bodyPr>
            <a:noAutofit/>
          </a:bodyPr>
          <a:lstStyle/>
          <a:p>
            <a:r>
              <a:rPr lang="en-US" sz="2400" dirty="0" smtClean="0">
                <a:latin typeface="Times New Roman" pitchFamily="18" charset="0"/>
                <a:cs typeface="Times New Roman" pitchFamily="18" charset="0"/>
              </a:rPr>
              <a:t>Cell Death</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228600" y="5029200"/>
            <a:ext cx="8763000" cy="1524000"/>
          </a:xfrm>
        </p:spPr>
        <p:txBody>
          <a:bodyPr>
            <a:noAutofit/>
          </a:bodyPr>
          <a:lstStyle/>
          <a:p>
            <a:pPr algn="just"/>
            <a:r>
              <a:rPr lang="en-US" sz="2800" dirty="0" smtClean="0">
                <a:latin typeface="Times New Roman" pitchFamily="18" charset="0"/>
                <a:cs typeface="Times New Roman" pitchFamily="18" charset="0"/>
              </a:rPr>
              <a:t>This is gangrene, or necrosis of many tissues in a body part. In this case, the toes were involved in a frostbite injury. This is an example of "dry" gangrene in which there is mainly </a:t>
            </a:r>
            <a:r>
              <a:rPr lang="en-US" sz="2800" dirty="0" err="1" smtClean="0">
                <a:latin typeface="Times New Roman" pitchFamily="18" charset="0"/>
                <a:cs typeface="Times New Roman" pitchFamily="18" charset="0"/>
              </a:rPr>
              <a:t>coagulative</a:t>
            </a:r>
            <a:r>
              <a:rPr lang="en-US" sz="2800" dirty="0" smtClean="0">
                <a:latin typeface="Times New Roman" pitchFamily="18" charset="0"/>
                <a:cs typeface="Times New Roman" pitchFamily="18" charset="0"/>
              </a:rPr>
              <a:t> necrosis from the anoxic injury.</a:t>
            </a:r>
            <a:endParaRPr lang="en-US" sz="2800" dirty="0">
              <a:latin typeface="Times New Roman" pitchFamily="18" charset="0"/>
              <a:cs typeface="Times New Roman" pitchFamily="18" charset="0"/>
            </a:endParaRPr>
          </a:p>
        </p:txBody>
      </p:sp>
      <p:pic>
        <p:nvPicPr>
          <p:cNvPr id="63490" name="Picture 2" descr="http://library.med.utah.edu/WebPath/jpeg3/SKIN066.jpg"/>
          <p:cNvPicPr>
            <a:picLocks noGrp="1" noChangeAspect="1" noChangeArrowheads="1"/>
          </p:cNvPicPr>
          <p:nvPr>
            <p:ph type="pic" idx="1"/>
          </p:nvPr>
        </p:nvPicPr>
        <p:blipFill>
          <a:blip r:embed="rId2" cstate="print"/>
          <a:srcRect l="6349" r="6349"/>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724400"/>
            <a:ext cx="5486400" cy="381000"/>
          </a:xfrm>
        </p:spPr>
        <p:txBody>
          <a:bodyPr>
            <a:noAutofit/>
          </a:bodyPr>
          <a:lstStyle/>
          <a:p>
            <a:pPr algn="just"/>
            <a:r>
              <a:rPr lang="en-US" sz="2400" dirty="0" smtClean="0">
                <a:latin typeface="Times New Roman" pitchFamily="18" charset="0"/>
                <a:cs typeface="Times New Roman" pitchFamily="18" charset="0"/>
              </a:rPr>
              <a:t>Cell Death</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152400" y="4953000"/>
            <a:ext cx="8915400" cy="1676400"/>
          </a:xfrm>
        </p:spPr>
        <p:txBody>
          <a:bodyPr>
            <a:noAutofit/>
          </a:bodyPr>
          <a:lstStyle/>
          <a:p>
            <a:pPr algn="just"/>
            <a:r>
              <a:rPr lang="en-US" sz="2400" dirty="0" smtClean="0">
                <a:latin typeface="Times New Roman" pitchFamily="18" charset="0"/>
                <a:cs typeface="Times New Roman" pitchFamily="18" charset="0"/>
              </a:rPr>
              <a:t>This is gangrene of the lower extremity. In this case the term "wet" gangrene is more applicable because of the liquefactive component from superimposed infection in addition to the </a:t>
            </a:r>
            <a:r>
              <a:rPr lang="en-US" sz="2400" dirty="0" err="1" smtClean="0">
                <a:latin typeface="Times New Roman" pitchFamily="18" charset="0"/>
                <a:cs typeface="Times New Roman" pitchFamily="18" charset="0"/>
              </a:rPr>
              <a:t>coagulative</a:t>
            </a:r>
            <a:r>
              <a:rPr lang="en-US" sz="2400" dirty="0" smtClean="0">
                <a:latin typeface="Times New Roman" pitchFamily="18" charset="0"/>
                <a:cs typeface="Times New Roman" pitchFamily="18" charset="0"/>
              </a:rPr>
              <a:t> necrosis from loss of blood supply. This patient had diabetes mellitus with severe peripheral vascular disease.</a:t>
            </a:r>
            <a:endParaRPr lang="en-US" sz="2400" dirty="0">
              <a:latin typeface="Times New Roman" pitchFamily="18" charset="0"/>
              <a:cs typeface="Times New Roman" pitchFamily="18" charset="0"/>
            </a:endParaRPr>
          </a:p>
        </p:txBody>
      </p:sp>
      <p:pic>
        <p:nvPicPr>
          <p:cNvPr id="64514" name="Picture 2" descr="http://library.med.utah.edu/WebPath/jpeg3/SKIN065.jpg"/>
          <p:cNvPicPr>
            <a:picLocks noGrp="1" noChangeAspect="1" noChangeArrowheads="1"/>
          </p:cNvPicPr>
          <p:nvPr>
            <p:ph type="pic" idx="1"/>
          </p:nvPr>
        </p:nvPicPr>
        <p:blipFill>
          <a:blip r:embed="rId2" cstate="print"/>
          <a:srcRect l="6217" r="6217"/>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2800" dirty="0" smtClean="0">
                <a:latin typeface="Times New Roman" pitchFamily="18" charset="0"/>
                <a:cs typeface="Times New Roman" pitchFamily="18" charset="0"/>
              </a:rPr>
              <a:t>Cell Adaptations</a:t>
            </a:r>
            <a:endParaRPr lang="en-US" sz="2800" dirty="0">
              <a:latin typeface="Times New Roman" pitchFamily="18" charset="0"/>
              <a:cs typeface="Times New Roman" pitchFamily="18" charset="0"/>
            </a:endParaRPr>
          </a:p>
        </p:txBody>
      </p:sp>
      <p:sp>
        <p:nvSpPr>
          <p:cNvPr id="4" name="Text Placeholder 3"/>
          <p:cNvSpPr>
            <a:spLocks noGrp="1"/>
          </p:cNvSpPr>
          <p:nvPr>
            <p:ph type="body" sz="half" idx="2"/>
          </p:nvPr>
        </p:nvSpPr>
        <p:spPr/>
        <p:txBody>
          <a:bodyPr>
            <a:noAutofit/>
          </a:bodyPr>
          <a:lstStyle/>
          <a:p>
            <a:pPr algn="just"/>
            <a:r>
              <a:rPr lang="en-US" sz="2800" dirty="0" smtClean="0">
                <a:latin typeface="Times New Roman" pitchFamily="18" charset="0"/>
                <a:cs typeface="Times New Roman" pitchFamily="18" charset="0"/>
              </a:rPr>
              <a:t>The testis at the right has undergone atrophy and is much smaller than the normal testis at the left.</a:t>
            </a:r>
            <a:endParaRPr lang="en-US" sz="2800" dirty="0">
              <a:latin typeface="Times New Roman" pitchFamily="18" charset="0"/>
              <a:cs typeface="Times New Roman" pitchFamily="18" charset="0"/>
            </a:endParaRPr>
          </a:p>
        </p:txBody>
      </p:sp>
      <p:pic>
        <p:nvPicPr>
          <p:cNvPr id="1026" name="Picture 2" descr="http://library.med.utah.edu/WebPath/jpeg1/MALE082.jpg"/>
          <p:cNvPicPr>
            <a:picLocks noGrp="1" noChangeAspect="1" noChangeArrowheads="1"/>
          </p:cNvPicPr>
          <p:nvPr>
            <p:ph type="pic" idx="1"/>
          </p:nvPr>
        </p:nvPicPr>
        <p:blipFill>
          <a:blip r:embed="rId2" cstate="print"/>
          <a:srcRect l="6349" r="6349"/>
          <a:stretch>
            <a:fillRect/>
          </a:stretch>
        </p:blipFill>
        <p:spPr bwMode="auto">
          <a:prstGeom prst="rect">
            <a:avLst/>
          </a:prstGeom>
          <a:noFill/>
        </p:spPr>
      </p:pic>
    </p:spTree>
    <p:extLst>
      <p:ext uri="{BB962C8B-B14F-4D97-AF65-F5344CB8AC3E}">
        <p14:creationId xmlns:p14="http://schemas.microsoft.com/office/powerpoint/2010/main" val="25652824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04800"/>
          </a:xfrm>
        </p:spPr>
        <p:txBody>
          <a:bodyPr>
            <a:noAutofit/>
          </a:bodyPr>
          <a:lstStyle/>
          <a:p>
            <a:pPr algn="just"/>
            <a:r>
              <a:rPr lang="en-US" sz="2400" dirty="0" smtClean="0">
                <a:latin typeface="Times New Roman" pitchFamily="18" charset="0"/>
                <a:cs typeface="Times New Roman" pitchFamily="18" charset="0"/>
              </a:rPr>
              <a:t>Cell Death</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228600" y="4953000"/>
            <a:ext cx="8686800" cy="1600200"/>
          </a:xfrm>
        </p:spPr>
        <p:txBody>
          <a:bodyPr>
            <a:noAutofit/>
          </a:bodyPr>
          <a:lstStyle/>
          <a:p>
            <a:pPr algn="just"/>
            <a:r>
              <a:rPr lang="en-US" sz="2400" dirty="0" smtClean="0">
                <a:latin typeface="Times New Roman" pitchFamily="18" charset="0"/>
                <a:cs typeface="Times New Roman" pitchFamily="18" charset="0"/>
              </a:rPr>
              <a:t>Gangrenous necrosis involves the tissues of a body part. The inflammation seen here is extending beneath the skin of a toe to involve soft tissue (fat and connective tissue at the right) and bone (at the left). Because multiple tissues are non-viable, amputation of such areas is necessary.</a:t>
            </a:r>
            <a:endParaRPr lang="en-US" sz="2400" dirty="0">
              <a:latin typeface="Times New Roman" pitchFamily="18" charset="0"/>
              <a:cs typeface="Times New Roman" pitchFamily="18" charset="0"/>
            </a:endParaRPr>
          </a:p>
        </p:txBody>
      </p:sp>
      <p:pic>
        <p:nvPicPr>
          <p:cNvPr id="65538" name="Picture 2" descr="http://library.med.utah.edu/WebPath/jpeg3/SKIN115.jpg"/>
          <p:cNvPicPr>
            <a:picLocks noGrp="1" noChangeAspect="1" noChangeArrowheads="1"/>
          </p:cNvPicPr>
          <p:nvPr>
            <p:ph type="pic" idx="1"/>
          </p:nvPr>
        </p:nvPicPr>
        <p:blipFill>
          <a:blip r:embed="rId2" cstate="print"/>
          <a:srcRect l="6085" r="6085"/>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724400"/>
            <a:ext cx="5486400" cy="304800"/>
          </a:xfrm>
        </p:spPr>
        <p:txBody>
          <a:bodyPr>
            <a:noAutofit/>
          </a:bodyPr>
          <a:lstStyle/>
          <a:p>
            <a:r>
              <a:rPr lang="en-US" sz="2400" dirty="0" smtClean="0">
                <a:latin typeface="Times New Roman" pitchFamily="18" charset="0"/>
                <a:cs typeface="Times New Roman" pitchFamily="18" charset="0"/>
              </a:rPr>
              <a:t>Cellular Accumulations</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152400" y="4876800"/>
            <a:ext cx="8839200" cy="1752600"/>
          </a:xfrm>
        </p:spPr>
        <p:txBody>
          <a:bodyPr>
            <a:noAutofit/>
          </a:bodyPr>
          <a:lstStyle/>
          <a:p>
            <a:pPr algn="just"/>
            <a:r>
              <a:rPr lang="en-US" sz="1800" dirty="0" err="1" smtClean="0">
                <a:latin typeface="Times New Roman" pitchFamily="18" charset="0"/>
                <a:cs typeface="Times New Roman" pitchFamily="18" charset="0"/>
              </a:rPr>
              <a:t>Cytoplasmic</a:t>
            </a:r>
            <a:r>
              <a:rPr lang="en-US" sz="1800" dirty="0" smtClean="0">
                <a:latin typeface="Times New Roman" pitchFamily="18" charset="0"/>
                <a:cs typeface="Times New Roman" pitchFamily="18" charset="0"/>
              </a:rPr>
              <a:t> organelle damage leads to a variety of injury patterns, most of which are best seen by electron microscopy. Acute injuries tend to damage an entire cell, so specific organelle damage is beside the point. However, in some cases the damage can be cumulative over many years. Here are Mallory bodies (the red globular material) composed of </a:t>
            </a:r>
            <a:r>
              <a:rPr lang="en-US" sz="1800" dirty="0" err="1" smtClean="0">
                <a:latin typeface="Times New Roman" pitchFamily="18" charset="0"/>
                <a:cs typeface="Times New Roman" pitchFamily="18" charset="0"/>
              </a:rPr>
              <a:t>cytoskeletal</a:t>
            </a:r>
            <a:r>
              <a:rPr lang="en-US" sz="1800" dirty="0" smtClean="0">
                <a:latin typeface="Times New Roman" pitchFamily="18" charset="0"/>
                <a:cs typeface="Times New Roman" pitchFamily="18" charset="0"/>
              </a:rPr>
              <a:t> filaments in liver cells chronically damaged from alcoholism. These are a type of "intermediate" filament between the size of </a:t>
            </a:r>
            <a:r>
              <a:rPr lang="en-US" sz="1800" dirty="0" err="1" smtClean="0">
                <a:latin typeface="Times New Roman" pitchFamily="18" charset="0"/>
                <a:cs typeface="Times New Roman" pitchFamily="18" charset="0"/>
              </a:rPr>
              <a:t>actin</a:t>
            </a:r>
            <a:r>
              <a:rPr lang="en-US" sz="1800" dirty="0" smtClean="0">
                <a:latin typeface="Times New Roman" pitchFamily="18" charset="0"/>
                <a:cs typeface="Times New Roman" pitchFamily="18" charset="0"/>
              </a:rPr>
              <a:t> (thin) and myosin (thick).</a:t>
            </a:r>
            <a:endParaRPr lang="en-US" sz="1800" dirty="0">
              <a:latin typeface="Times New Roman" pitchFamily="18" charset="0"/>
              <a:cs typeface="Times New Roman" pitchFamily="18" charset="0"/>
            </a:endParaRPr>
          </a:p>
        </p:txBody>
      </p:sp>
      <p:pic>
        <p:nvPicPr>
          <p:cNvPr id="66562" name="Picture 2" descr="http://library.med.utah.edu/WebPath/jpeg4/LIVER015.jpg"/>
          <p:cNvPicPr>
            <a:picLocks noGrp="1" noChangeAspect="1" noChangeArrowheads="1"/>
          </p:cNvPicPr>
          <p:nvPr>
            <p:ph type="pic" idx="1"/>
          </p:nvPr>
        </p:nvPicPr>
        <p:blipFill>
          <a:blip r:embed="rId2" cstate="print"/>
          <a:srcRect l="6085" r="6085"/>
          <a:stretch>
            <a:fillRect/>
          </a:stretch>
        </p:blipFill>
        <p:spPr bwMode="auto">
          <a:xfrm>
            <a:off x="1828800" y="609600"/>
            <a:ext cx="5486400" cy="40386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495800"/>
            <a:ext cx="5486400" cy="457200"/>
          </a:xfrm>
        </p:spPr>
        <p:txBody>
          <a:bodyPr>
            <a:normAutofit/>
          </a:bodyPr>
          <a:lstStyle/>
          <a:p>
            <a:r>
              <a:rPr lang="en-US" sz="2400" dirty="0" smtClean="0">
                <a:latin typeface="Times New Roman" pitchFamily="18" charset="0"/>
                <a:cs typeface="Times New Roman" pitchFamily="18" charset="0"/>
              </a:rPr>
              <a:t>Cellular Accumulations</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533400" y="5334000"/>
            <a:ext cx="8001000" cy="1295400"/>
          </a:xfrm>
        </p:spPr>
        <p:txBody>
          <a:bodyPr>
            <a:noAutofit/>
          </a:bodyPr>
          <a:lstStyle/>
          <a:p>
            <a:pPr algn="just"/>
            <a:r>
              <a:rPr lang="en-US" sz="2800" dirty="0" smtClean="0">
                <a:latin typeface="Times New Roman" pitchFamily="18" charset="0"/>
                <a:cs typeface="Times New Roman" pitchFamily="18" charset="0"/>
              </a:rPr>
              <a:t>Here are </a:t>
            </a:r>
            <a:r>
              <a:rPr lang="en-US" sz="2800" dirty="0" err="1" smtClean="0">
                <a:latin typeface="Times New Roman" pitchFamily="18" charset="0"/>
                <a:cs typeface="Times New Roman" pitchFamily="18" charset="0"/>
              </a:rPr>
              <a:t>neurofibrillary</a:t>
            </a:r>
            <a:r>
              <a:rPr lang="en-US" sz="2800" dirty="0" smtClean="0">
                <a:latin typeface="Times New Roman" pitchFamily="18" charset="0"/>
                <a:cs typeface="Times New Roman" pitchFamily="18" charset="0"/>
              </a:rPr>
              <a:t> tangles in neurons of a patient with Alzheimer's disease. The </a:t>
            </a:r>
            <a:r>
              <a:rPr lang="en-US" sz="2800" dirty="0" err="1" smtClean="0">
                <a:latin typeface="Times New Roman" pitchFamily="18" charset="0"/>
                <a:cs typeface="Times New Roman" pitchFamily="18" charset="0"/>
              </a:rPr>
              <a:t>cytoskeletal</a:t>
            </a:r>
            <a:r>
              <a:rPr lang="en-US" sz="2800" dirty="0" smtClean="0">
                <a:latin typeface="Times New Roman" pitchFamily="18" charset="0"/>
                <a:cs typeface="Times New Roman" pitchFamily="18" charset="0"/>
              </a:rPr>
              <a:t> filaments are grouped together in the elongated pink tangles.</a:t>
            </a:r>
            <a:endParaRPr lang="en-US" sz="2800" dirty="0">
              <a:latin typeface="Times New Roman" pitchFamily="18" charset="0"/>
              <a:cs typeface="Times New Roman" pitchFamily="18" charset="0"/>
            </a:endParaRPr>
          </a:p>
        </p:txBody>
      </p:sp>
      <p:pic>
        <p:nvPicPr>
          <p:cNvPr id="67586" name="Picture 2" descr="http://library.med.utah.edu/WebPath/jpeg5/CNS095.jpg"/>
          <p:cNvPicPr>
            <a:picLocks noGrp="1" noChangeAspect="1" noChangeArrowheads="1"/>
          </p:cNvPicPr>
          <p:nvPr>
            <p:ph type="pic" idx="1"/>
          </p:nvPr>
        </p:nvPicPr>
        <p:blipFill>
          <a:blip r:embed="rId2" cstate="print"/>
          <a:srcRect l="6349" r="6349"/>
          <a:stretch>
            <a:fillRect/>
          </a:stretch>
        </p:blipFill>
        <p:spPr bwMode="auto">
          <a:xfrm>
            <a:off x="1792288" y="228601"/>
            <a:ext cx="5486400" cy="41910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7126288" cy="609600"/>
          </a:xfrm>
        </p:spPr>
        <p:txBody>
          <a:bodyPr>
            <a:noAutofit/>
          </a:bodyPr>
          <a:lstStyle/>
          <a:p>
            <a:r>
              <a:rPr lang="en-US" sz="2400" dirty="0" smtClean="0">
                <a:latin typeface="Times New Roman" pitchFamily="18" charset="0"/>
                <a:cs typeface="Times New Roman" pitchFamily="18" charset="0"/>
              </a:rPr>
              <a:t>Cellular Accumulations</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0" y="4648200"/>
            <a:ext cx="9144000" cy="1981200"/>
          </a:xfrm>
        </p:spPr>
        <p:txBody>
          <a:bodyPr>
            <a:noAutofit/>
          </a:bodyPr>
          <a:lstStyle/>
          <a:p>
            <a:pPr algn="just"/>
            <a:r>
              <a:rPr lang="en-US" sz="2400" dirty="0" smtClean="0">
                <a:latin typeface="Times New Roman" pitchFamily="18" charset="0"/>
                <a:cs typeface="Times New Roman" pitchFamily="18" charset="0"/>
              </a:rPr>
              <a:t>Intracellular accumulations of a variety of materials can occur in response to cellular injury. Here is </a:t>
            </a:r>
            <a:r>
              <a:rPr lang="en-US" sz="2400" dirty="0" err="1" smtClean="0">
                <a:latin typeface="Times New Roman" pitchFamily="18" charset="0"/>
                <a:cs typeface="Times New Roman" pitchFamily="18" charset="0"/>
              </a:rPr>
              <a:t>steatosis</a:t>
            </a:r>
            <a:r>
              <a:rPr lang="en-US" sz="2400" dirty="0" smtClean="0">
                <a:latin typeface="Times New Roman" pitchFamily="18" charset="0"/>
                <a:cs typeface="Times New Roman" pitchFamily="18" charset="0"/>
              </a:rPr>
              <a:t>, or fatty metamorphosis (fatty change) of the liver in which deranged lipoprotein metabolism from injury leads to accumulation of lipid in the cytoplasm of </a:t>
            </a:r>
            <a:r>
              <a:rPr lang="en-US" sz="2400" dirty="0" err="1" smtClean="0">
                <a:latin typeface="Times New Roman" pitchFamily="18" charset="0"/>
                <a:cs typeface="Times New Roman" pitchFamily="18" charset="0"/>
              </a:rPr>
              <a:t>hepatocytes</a:t>
            </a:r>
            <a:r>
              <a:rPr lang="en-US" sz="2400" dirty="0" smtClean="0">
                <a:latin typeface="Times New Roman" pitchFamily="18" charset="0"/>
                <a:cs typeface="Times New Roman" pitchFamily="18" charset="0"/>
              </a:rPr>
              <a:t>. Note the large, clear lipid droplets that fill the cytoplasm of many </a:t>
            </a:r>
            <a:r>
              <a:rPr lang="en-US" sz="2400" dirty="0" err="1" smtClean="0">
                <a:latin typeface="Times New Roman" pitchFamily="18" charset="0"/>
                <a:cs typeface="Times New Roman" pitchFamily="18" charset="0"/>
              </a:rPr>
              <a:t>hepatocytes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68610" name="Picture 2" descr="http://library.med.utah.edu/WebPath/jpeg4/LIVER006.jpg"/>
          <p:cNvPicPr>
            <a:picLocks noGrp="1" noChangeAspect="1" noChangeArrowheads="1"/>
          </p:cNvPicPr>
          <p:nvPr>
            <p:ph type="pic" idx="1"/>
          </p:nvPr>
        </p:nvPicPr>
        <p:blipFill>
          <a:blip r:embed="rId2" cstate="print"/>
          <a:srcRect l="6217" r="6217"/>
          <a:stretch>
            <a:fillRect/>
          </a:stretch>
        </p:blipFill>
        <p:spPr bwMode="auto">
          <a:xfrm>
            <a:off x="1792288" y="228601"/>
            <a:ext cx="5486400" cy="4038599"/>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648200"/>
            <a:ext cx="5486400" cy="381000"/>
          </a:xfrm>
        </p:spPr>
        <p:txBody>
          <a:bodyPr>
            <a:noAutofit/>
          </a:bodyPr>
          <a:lstStyle/>
          <a:p>
            <a:r>
              <a:rPr lang="en-US" sz="2400" dirty="0" smtClean="0">
                <a:latin typeface="Times New Roman" pitchFamily="18" charset="0"/>
                <a:cs typeface="Times New Roman" pitchFamily="18" charset="0"/>
              </a:rPr>
              <a:t>Cellular Accumulations</a:t>
            </a:r>
            <a:endParaRPr lang="en-US" sz="24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1066800" y="5181600"/>
            <a:ext cx="7239000" cy="1295400"/>
          </a:xfrm>
        </p:spPr>
        <p:txBody>
          <a:bodyPr>
            <a:normAutofit/>
          </a:bodyPr>
          <a:lstStyle/>
          <a:p>
            <a:pPr algn="just"/>
            <a:r>
              <a:rPr lang="en-US" sz="2000" dirty="0" smtClean="0">
                <a:latin typeface="Times New Roman" pitchFamily="18" charset="0"/>
                <a:cs typeface="Times New Roman" pitchFamily="18" charset="0"/>
              </a:rPr>
              <a:t>The liver injury with chronic alcoholism leads to fibrosis and regeneration of the </a:t>
            </a:r>
            <a:r>
              <a:rPr lang="en-US" sz="2000" dirty="0" err="1" smtClean="0">
                <a:latin typeface="Times New Roman" pitchFamily="18" charset="0"/>
                <a:cs typeface="Times New Roman" pitchFamily="18" charset="0"/>
              </a:rPr>
              <a:t>hepatocytes</a:t>
            </a:r>
            <a:r>
              <a:rPr lang="en-US" sz="2000" dirty="0" smtClean="0">
                <a:latin typeface="Times New Roman" pitchFamily="18" charset="0"/>
                <a:cs typeface="Times New Roman" pitchFamily="18" charset="0"/>
              </a:rPr>
              <a:t> in nodules. This firm, nodular appearance of the liver as seen here is called cirrhosis.</a:t>
            </a:r>
            <a:endParaRPr lang="en-US" sz="2000" dirty="0">
              <a:latin typeface="Times New Roman" pitchFamily="18" charset="0"/>
              <a:cs typeface="Times New Roman" pitchFamily="18" charset="0"/>
            </a:endParaRPr>
          </a:p>
        </p:txBody>
      </p:sp>
      <p:pic>
        <p:nvPicPr>
          <p:cNvPr id="69634" name="Picture 2" descr="http://library.med.utah.edu/WebPath/jpeg4/LIVER011.jpg"/>
          <p:cNvPicPr>
            <a:picLocks noGrp="1" noChangeAspect="1" noChangeArrowheads="1"/>
          </p:cNvPicPr>
          <p:nvPr>
            <p:ph type="pic" idx="1"/>
          </p:nvPr>
        </p:nvPicPr>
        <p:blipFill>
          <a:blip r:embed="rId2" cstate="print"/>
          <a:srcRect l="6217" r="6217"/>
          <a:stretch>
            <a:fillRect/>
          </a:stretch>
        </p:blipFill>
        <p:spPr bwMode="auto">
          <a:xfrm>
            <a:off x="1752600" y="228600"/>
            <a:ext cx="5486400" cy="41910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04800"/>
          </a:xfrm>
        </p:spPr>
        <p:txBody>
          <a:bodyPr>
            <a:normAutofit fontScale="90000"/>
          </a:bodyPr>
          <a:lstStyle/>
          <a:p>
            <a:r>
              <a:rPr lang="en-US" dirty="0" smtClean="0"/>
              <a:t>Cellular Accumulations</a:t>
            </a:r>
            <a:endParaRPr lang="en-US" dirty="0"/>
          </a:p>
        </p:txBody>
      </p:sp>
      <p:sp>
        <p:nvSpPr>
          <p:cNvPr id="4" name="Text Placeholder 3"/>
          <p:cNvSpPr>
            <a:spLocks noGrp="1"/>
          </p:cNvSpPr>
          <p:nvPr>
            <p:ph type="body" sz="half" idx="2"/>
          </p:nvPr>
        </p:nvSpPr>
        <p:spPr>
          <a:xfrm>
            <a:off x="228600" y="5334000"/>
            <a:ext cx="8534400" cy="1143000"/>
          </a:xfrm>
        </p:spPr>
        <p:txBody>
          <a:bodyPr>
            <a:noAutofit/>
          </a:bodyPr>
          <a:lstStyle/>
          <a:p>
            <a:pPr algn="just"/>
            <a:r>
              <a:rPr lang="en-US" sz="2400" dirty="0" smtClean="0">
                <a:latin typeface="Times New Roman" pitchFamily="18" charset="0"/>
                <a:cs typeface="Times New Roman" pitchFamily="18" charset="0"/>
              </a:rPr>
              <a:t>This Congo red stain reveals amorphous orange-red deposits of </a:t>
            </a:r>
            <a:r>
              <a:rPr lang="en-US" sz="2400" dirty="0" err="1" smtClean="0">
                <a:latin typeface="Times New Roman" pitchFamily="18" charset="0"/>
                <a:cs typeface="Times New Roman" pitchFamily="18" charset="0"/>
              </a:rPr>
              <a:t>amyloid</a:t>
            </a:r>
            <a:r>
              <a:rPr lang="en-US" sz="2400" dirty="0" smtClean="0">
                <a:latin typeface="Times New Roman" pitchFamily="18" charset="0"/>
                <a:cs typeface="Times New Roman" pitchFamily="18" charset="0"/>
              </a:rPr>
              <a:t>, which is an abnormal accumulation of breakdown products of </a:t>
            </a:r>
            <a:r>
              <a:rPr lang="en-US" sz="2400" dirty="0" err="1" smtClean="0">
                <a:latin typeface="Times New Roman" pitchFamily="18" charset="0"/>
                <a:cs typeface="Times New Roman" pitchFamily="18" charset="0"/>
              </a:rPr>
              <a:t>proteinaceous</a:t>
            </a:r>
            <a:r>
              <a:rPr lang="en-US" sz="2400" dirty="0" smtClean="0">
                <a:latin typeface="Times New Roman" pitchFamily="18" charset="0"/>
                <a:cs typeface="Times New Roman" pitchFamily="18" charset="0"/>
              </a:rPr>
              <a:t> material that can collect within cells and tissues.</a:t>
            </a:r>
            <a:endParaRPr lang="en-US" sz="2400" dirty="0">
              <a:latin typeface="Times New Roman" pitchFamily="18" charset="0"/>
              <a:cs typeface="Times New Roman" pitchFamily="18" charset="0"/>
            </a:endParaRPr>
          </a:p>
        </p:txBody>
      </p:sp>
      <p:pic>
        <p:nvPicPr>
          <p:cNvPr id="70658" name="Picture 2" descr="http://library.med.utah.edu/WebPath/jpeg4/ENDO029.jpg"/>
          <p:cNvPicPr>
            <a:picLocks noGrp="1" noChangeAspect="1" noChangeArrowheads="1"/>
          </p:cNvPicPr>
          <p:nvPr>
            <p:ph type="pic" idx="1"/>
          </p:nvPr>
        </p:nvPicPr>
        <p:blipFill>
          <a:blip r:embed="rId2" cstate="print"/>
          <a:srcRect l="6349" r="6349"/>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724400"/>
            <a:ext cx="5486400" cy="457200"/>
          </a:xfrm>
        </p:spPr>
        <p:txBody>
          <a:bodyPr>
            <a:normAutofit/>
          </a:bodyPr>
          <a:lstStyle/>
          <a:p>
            <a:pPr algn="just"/>
            <a:r>
              <a:rPr lang="en-US" dirty="0" smtClean="0">
                <a:latin typeface="Times New Roman" pitchFamily="18" charset="0"/>
                <a:cs typeface="Times New Roman" pitchFamily="18" charset="0"/>
              </a:rPr>
              <a:t>Cellular Accumulations</a:t>
            </a:r>
            <a:endParaRPr lang="en-US"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381000" y="5105400"/>
            <a:ext cx="8610600" cy="1524000"/>
          </a:xfrm>
        </p:spPr>
        <p:txBody>
          <a:bodyPr>
            <a:normAutofit fontScale="92500"/>
          </a:bodyPr>
          <a:lstStyle/>
          <a:p>
            <a:pPr algn="just"/>
            <a:r>
              <a:rPr lang="en-US" sz="2400" dirty="0" smtClean="0">
                <a:latin typeface="Times New Roman" pitchFamily="18" charset="0"/>
                <a:cs typeface="Times New Roman" pitchFamily="18" charset="0"/>
              </a:rPr>
              <a:t>Sometimes cellular injury can lead to accumulation of a specific product. Here, the red globules seen in this PAS stained section of liver are accumulations of alpha-1-antitrypsin in a patient with a congenital defect involving cellular metabolism and release of this substance.</a:t>
            </a:r>
            <a:endParaRPr lang="en-US" sz="2400" dirty="0">
              <a:latin typeface="Times New Roman" pitchFamily="18" charset="0"/>
              <a:cs typeface="Times New Roman" pitchFamily="18" charset="0"/>
            </a:endParaRPr>
          </a:p>
        </p:txBody>
      </p:sp>
      <p:pic>
        <p:nvPicPr>
          <p:cNvPr id="71682" name="Picture 2" descr="http://library.med.utah.edu/WebPath/jpeg4/LIVER052.jpg"/>
          <p:cNvPicPr>
            <a:picLocks noGrp="1" noChangeAspect="1" noChangeArrowheads="1"/>
          </p:cNvPicPr>
          <p:nvPr>
            <p:ph type="pic" idx="1"/>
          </p:nvPr>
        </p:nvPicPr>
        <p:blipFill>
          <a:blip r:embed="rId2" cstate="print"/>
          <a:srcRect l="6349" r="6349"/>
          <a:stretch>
            <a:fillRect/>
          </a:stretch>
        </p:blipFill>
        <p:spPr bwMode="auto">
          <a:xfrm>
            <a:off x="1792288" y="228600"/>
            <a:ext cx="5486400" cy="4343399"/>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343400"/>
            <a:ext cx="6211888" cy="381000"/>
          </a:xfrm>
        </p:spPr>
        <p:txBody>
          <a:bodyPr>
            <a:normAutofit fontScale="90000"/>
          </a:bodyPr>
          <a:lstStyle/>
          <a:p>
            <a:r>
              <a:rPr lang="en-US" dirty="0" smtClean="0"/>
              <a:t>Cellular Accumulations</a:t>
            </a:r>
            <a:endParaRPr lang="en-US" dirty="0"/>
          </a:p>
        </p:txBody>
      </p:sp>
      <p:sp>
        <p:nvSpPr>
          <p:cNvPr id="4" name="Text Placeholder 3"/>
          <p:cNvSpPr>
            <a:spLocks noGrp="1"/>
          </p:cNvSpPr>
          <p:nvPr>
            <p:ph type="body" sz="half" idx="2"/>
          </p:nvPr>
        </p:nvSpPr>
        <p:spPr>
          <a:xfrm>
            <a:off x="0" y="4572000"/>
            <a:ext cx="9144000" cy="2057400"/>
          </a:xfrm>
        </p:spPr>
        <p:txBody>
          <a:bodyPr>
            <a:noAutofit/>
          </a:bodyPr>
          <a:lstStyle/>
          <a:p>
            <a:pPr algn="just"/>
            <a:r>
              <a:rPr lang="en-US" sz="2400" dirty="0" smtClean="0">
                <a:latin typeface="Times New Roman" pitchFamily="18" charset="0"/>
                <a:cs typeface="Times New Roman" pitchFamily="18" charset="0"/>
              </a:rPr>
              <a:t>Many inherited disorders of metabolism involve enzymes in degradation pathways. A deficiency of such an enzyme can lead to accumulation of intermediate metabolites that accumulate as storage products in cells, as seen here with </a:t>
            </a:r>
            <a:r>
              <a:rPr lang="en-US" sz="2400" b="1" dirty="0" err="1" smtClean="0">
                <a:latin typeface="Times New Roman" pitchFamily="18" charset="0"/>
                <a:cs typeface="Times New Roman" pitchFamily="18" charset="0"/>
              </a:rPr>
              <a:t>Gaucher</a:t>
            </a:r>
            <a:r>
              <a:rPr lang="en-US" sz="2400" b="1" dirty="0" smtClean="0">
                <a:latin typeface="Times New Roman" pitchFamily="18" charset="0"/>
                <a:cs typeface="Times New Roman" pitchFamily="18" charset="0"/>
              </a:rPr>
              <a:t> disease </a:t>
            </a:r>
            <a:r>
              <a:rPr lang="en-US" sz="2400" dirty="0" smtClean="0">
                <a:latin typeface="Times New Roman" pitchFamily="18" charset="0"/>
                <a:cs typeface="Times New Roman" pitchFamily="18" charset="0"/>
              </a:rPr>
              <a:t>involving </a:t>
            </a:r>
            <a:r>
              <a:rPr lang="en-US" sz="2400" b="1" dirty="0" smtClean="0">
                <a:latin typeface="Times New Roman" pitchFamily="18" charset="0"/>
                <a:cs typeface="Times New Roman" pitchFamily="18" charset="0"/>
              </a:rPr>
              <a:t>spleen</a:t>
            </a:r>
            <a:r>
              <a:rPr lang="en-US" sz="2400" dirty="0" smtClean="0">
                <a:latin typeface="Times New Roman" pitchFamily="18" charset="0"/>
                <a:cs typeface="Times New Roman" pitchFamily="18" charset="0"/>
              </a:rPr>
              <a:t>. The large pale cells contain an accumulated storage product from lack of the </a:t>
            </a:r>
            <a:r>
              <a:rPr lang="en-US" sz="2400" dirty="0" err="1" smtClean="0">
                <a:latin typeface="Times New Roman" pitchFamily="18" charset="0"/>
                <a:cs typeface="Times New Roman" pitchFamily="18" charset="0"/>
              </a:rPr>
              <a:t>glucocerebrosidase</a:t>
            </a:r>
            <a:r>
              <a:rPr lang="en-US" sz="2400" dirty="0" smtClean="0">
                <a:latin typeface="Times New Roman" pitchFamily="18" charset="0"/>
                <a:cs typeface="Times New Roman" pitchFamily="18" charset="0"/>
              </a:rPr>
              <a:t> enzyme.</a:t>
            </a:r>
            <a:endParaRPr lang="en-US" sz="2400" dirty="0">
              <a:latin typeface="Times New Roman" pitchFamily="18" charset="0"/>
              <a:cs typeface="Times New Roman" pitchFamily="18" charset="0"/>
            </a:endParaRPr>
          </a:p>
        </p:txBody>
      </p:sp>
      <p:pic>
        <p:nvPicPr>
          <p:cNvPr id="72706" name="Picture 2" descr="http://library.med.utah.edu/WebPath/jpeg5/HEME050.jpg"/>
          <p:cNvPicPr>
            <a:picLocks noGrp="1" noChangeAspect="1" noChangeArrowheads="1"/>
          </p:cNvPicPr>
          <p:nvPr>
            <p:ph type="pic" idx="1"/>
          </p:nvPr>
        </p:nvPicPr>
        <p:blipFill>
          <a:blip r:embed="rId2" cstate="print"/>
          <a:srcRect l="5556" r="5556"/>
          <a:stretch>
            <a:fillRect/>
          </a:stretch>
        </p:blipFill>
        <p:spPr bwMode="auto">
          <a:xfrm>
            <a:off x="1792288" y="152400"/>
            <a:ext cx="5486400" cy="42672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191000"/>
            <a:ext cx="5602288" cy="457200"/>
          </a:xfrm>
        </p:spPr>
        <p:txBody>
          <a:bodyPr/>
          <a:lstStyle/>
          <a:p>
            <a:r>
              <a:rPr lang="en-US" dirty="0" smtClean="0"/>
              <a:t>Cellular Accumulations</a:t>
            </a:r>
            <a:endParaRPr lang="en-US" dirty="0"/>
          </a:p>
        </p:txBody>
      </p:sp>
      <p:sp>
        <p:nvSpPr>
          <p:cNvPr id="4" name="Text Placeholder 3"/>
          <p:cNvSpPr>
            <a:spLocks noGrp="1"/>
          </p:cNvSpPr>
          <p:nvPr>
            <p:ph type="body" sz="half" idx="2"/>
          </p:nvPr>
        </p:nvSpPr>
        <p:spPr>
          <a:xfrm>
            <a:off x="0" y="4648200"/>
            <a:ext cx="9144000" cy="1981200"/>
          </a:xfrm>
        </p:spPr>
        <p:txBody>
          <a:bodyPr>
            <a:noAutofit/>
          </a:bodyPr>
          <a:lstStyle/>
          <a:p>
            <a:pPr algn="just"/>
            <a:r>
              <a:rPr lang="en-US" sz="2400" dirty="0" smtClean="0">
                <a:latin typeface="Times New Roman" pitchFamily="18" charset="0"/>
                <a:cs typeface="Times New Roman" pitchFamily="18" charset="0"/>
              </a:rPr>
              <a:t>The yellow-brown granular pigment seen in the hepatocytes here is </a:t>
            </a:r>
            <a:r>
              <a:rPr lang="en-US" sz="2400" dirty="0" err="1" smtClean="0">
                <a:latin typeface="Times New Roman" pitchFamily="18" charset="0"/>
                <a:cs typeface="Times New Roman" pitchFamily="18" charset="0"/>
              </a:rPr>
              <a:t>lipochrome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lipofuscin</a:t>
            </a:r>
            <a:r>
              <a:rPr lang="en-US" sz="2400" dirty="0" smtClean="0">
                <a:latin typeface="Times New Roman" pitchFamily="18" charset="0"/>
                <a:cs typeface="Times New Roman" pitchFamily="18" charset="0"/>
              </a:rPr>
              <a:t>) which accumulates over time in cells (particularly liver and heart) as a result of "wear and tear" with aging. </a:t>
            </a:r>
            <a:endParaRPr lang="en-US" sz="2400" dirty="0">
              <a:latin typeface="Times New Roman" pitchFamily="18" charset="0"/>
              <a:cs typeface="Times New Roman" pitchFamily="18" charset="0"/>
            </a:endParaRPr>
          </a:p>
        </p:txBody>
      </p:sp>
      <p:pic>
        <p:nvPicPr>
          <p:cNvPr id="73730" name="Picture 2" descr="http://library.med.utah.edu/WebPath/jpeg4/LIVER019.jpg"/>
          <p:cNvPicPr>
            <a:picLocks noGrp="1" noChangeAspect="1" noChangeArrowheads="1"/>
          </p:cNvPicPr>
          <p:nvPr>
            <p:ph type="pic" idx="1"/>
          </p:nvPr>
        </p:nvPicPr>
        <p:blipFill>
          <a:blip r:embed="rId2" cstate="print"/>
          <a:srcRect l="6217" r="6217"/>
          <a:stretch>
            <a:fillRect/>
          </a:stretch>
        </p:blipFill>
        <p:spPr bwMode="auto">
          <a:xfrm>
            <a:off x="1792288" y="152401"/>
            <a:ext cx="5486400" cy="41148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57200"/>
          </a:xfrm>
        </p:spPr>
        <p:txBody>
          <a:bodyPr/>
          <a:lstStyle/>
          <a:p>
            <a:r>
              <a:rPr lang="en-US" dirty="0" smtClean="0"/>
              <a:t>Cellular Accumulations</a:t>
            </a:r>
            <a:endParaRPr lang="en-US" dirty="0"/>
          </a:p>
        </p:txBody>
      </p:sp>
      <p:sp>
        <p:nvSpPr>
          <p:cNvPr id="4" name="Text Placeholder 3"/>
          <p:cNvSpPr>
            <a:spLocks noGrp="1"/>
          </p:cNvSpPr>
          <p:nvPr>
            <p:ph type="body" sz="half" idx="2"/>
          </p:nvPr>
        </p:nvSpPr>
        <p:spPr>
          <a:xfrm>
            <a:off x="381000" y="5181600"/>
            <a:ext cx="8382000" cy="1447800"/>
          </a:xfrm>
        </p:spPr>
        <p:txBody>
          <a:bodyPr>
            <a:noAutofit/>
          </a:bodyPr>
          <a:lstStyle/>
          <a:p>
            <a:pPr algn="just"/>
            <a:r>
              <a:rPr lang="en-US" sz="2400" dirty="0" smtClean="0">
                <a:latin typeface="Times New Roman" pitchFamily="18" charset="0"/>
                <a:cs typeface="Times New Roman" pitchFamily="18" charset="0"/>
              </a:rPr>
              <a:t>The brown coarsely granular material in macrophages in this alveolus is </a:t>
            </a:r>
            <a:r>
              <a:rPr lang="en-US" sz="2400" dirty="0" err="1" smtClean="0">
                <a:latin typeface="Times New Roman" pitchFamily="18" charset="0"/>
                <a:cs typeface="Times New Roman" pitchFamily="18" charset="0"/>
              </a:rPr>
              <a:t>hemosiderin</a:t>
            </a:r>
            <a:r>
              <a:rPr lang="en-US" sz="2400" dirty="0" smtClean="0">
                <a:latin typeface="Times New Roman" pitchFamily="18" charset="0"/>
                <a:cs typeface="Times New Roman" pitchFamily="18" charset="0"/>
              </a:rPr>
              <a:t> that has accumulated as a result of the breakdown of RBC's and release of the iron in </a:t>
            </a:r>
            <a:r>
              <a:rPr lang="en-US" sz="2400" dirty="0" err="1" smtClean="0">
                <a:latin typeface="Times New Roman" pitchFamily="18" charset="0"/>
                <a:cs typeface="Times New Roman" pitchFamily="18" charset="0"/>
              </a:rPr>
              <a:t>heme</a:t>
            </a:r>
            <a:r>
              <a:rPr lang="en-US" sz="2400" dirty="0" smtClean="0">
                <a:latin typeface="Times New Roman" pitchFamily="18" charset="0"/>
                <a:cs typeface="Times New Roman" pitchFamily="18" charset="0"/>
              </a:rPr>
              <a:t>. The macrophages clear up this debris, which is eventually recycled.</a:t>
            </a:r>
            <a:endParaRPr lang="en-US" sz="2400" dirty="0">
              <a:latin typeface="Times New Roman" pitchFamily="18" charset="0"/>
              <a:cs typeface="Times New Roman" pitchFamily="18" charset="0"/>
            </a:endParaRPr>
          </a:p>
        </p:txBody>
      </p:sp>
      <p:pic>
        <p:nvPicPr>
          <p:cNvPr id="74754" name="Picture 2" descr="http://library.med.utah.edu/WebPath/jpeg1/LUNG105.jpg"/>
          <p:cNvPicPr>
            <a:picLocks noGrp="1" noChangeAspect="1" noChangeArrowheads="1"/>
          </p:cNvPicPr>
          <p:nvPr>
            <p:ph type="pic" idx="1"/>
          </p:nvPr>
        </p:nvPicPr>
        <p:blipFill>
          <a:blip r:embed="rId2" cstate="print"/>
          <a:srcRect l="6217" r="6217"/>
          <a:stretch>
            <a:fillRect/>
          </a:stretch>
        </p:blipFill>
        <p:spPr bwMode="auto">
          <a:xfrm>
            <a:off x="1792288" y="152400"/>
            <a:ext cx="5486400" cy="449579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6364288" cy="533400"/>
          </a:xfrm>
        </p:spPr>
        <p:txBody>
          <a:bodyPr>
            <a:normAutofit/>
          </a:bodyPr>
          <a:lstStyle/>
          <a:p>
            <a:r>
              <a:rPr lang="en-US" sz="2800" dirty="0" smtClean="0">
                <a:latin typeface="Times New Roman" pitchFamily="18" charset="0"/>
                <a:cs typeface="Times New Roman" pitchFamily="18" charset="0"/>
              </a:rPr>
              <a:t>Cell Adaptations</a:t>
            </a:r>
            <a:endParaRPr lang="en-US" sz="28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609600" y="4267200"/>
            <a:ext cx="8077200" cy="2362200"/>
          </a:xfrm>
        </p:spPr>
        <p:txBody>
          <a:bodyPr>
            <a:normAutofit/>
          </a:bodyPr>
          <a:lstStyle/>
          <a:p>
            <a:pPr algn="just"/>
            <a:r>
              <a:rPr lang="en-US" sz="2800" dirty="0" smtClean="0">
                <a:latin typeface="Times New Roman" pitchFamily="18" charset="0"/>
                <a:cs typeface="Times New Roman" pitchFamily="18" charset="0"/>
              </a:rPr>
              <a:t> cerebral atrophy in a patient with Alzheimer disease. The entire size of the brain is reduced, but some parts are more affected than others. The </a:t>
            </a:r>
            <a:r>
              <a:rPr lang="en-US" sz="2800" dirty="0" err="1" smtClean="0">
                <a:latin typeface="Times New Roman" pitchFamily="18" charset="0"/>
                <a:cs typeface="Times New Roman" pitchFamily="18" charset="0"/>
              </a:rPr>
              <a:t>gyri</a:t>
            </a:r>
            <a:r>
              <a:rPr lang="en-US" sz="2800" dirty="0" smtClean="0">
                <a:latin typeface="Times New Roman" pitchFamily="18" charset="0"/>
                <a:cs typeface="Times New Roman" pitchFamily="18" charset="0"/>
              </a:rPr>
              <a:t> are narrowed and the intervening </a:t>
            </a:r>
            <a:r>
              <a:rPr lang="en-US" sz="2800" dirty="0" err="1" smtClean="0">
                <a:latin typeface="Times New Roman" pitchFamily="18" charset="0"/>
                <a:cs typeface="Times New Roman" pitchFamily="18" charset="0"/>
              </a:rPr>
              <a:t>sulci</a:t>
            </a:r>
            <a:r>
              <a:rPr lang="en-US" sz="2800" dirty="0" smtClean="0">
                <a:latin typeface="Times New Roman" pitchFamily="18" charset="0"/>
                <a:cs typeface="Times New Roman" pitchFamily="18" charset="0"/>
              </a:rPr>
              <a:t> are widened, most pronounced toward the frontal lobe region.</a:t>
            </a:r>
            <a:endParaRPr lang="en-US" sz="2800" dirty="0">
              <a:latin typeface="Times New Roman" pitchFamily="18" charset="0"/>
              <a:cs typeface="Times New Roman" pitchFamily="18" charset="0"/>
            </a:endParaRPr>
          </a:p>
        </p:txBody>
      </p:sp>
      <p:pic>
        <p:nvPicPr>
          <p:cNvPr id="32770" name="Picture 2" descr="http://library.med.utah.edu/WebPath/jpeg5/CNS088.jpg"/>
          <p:cNvPicPr>
            <a:picLocks noGrp="1" noChangeAspect="1" noChangeArrowheads="1"/>
          </p:cNvPicPr>
          <p:nvPr>
            <p:ph type="pic" idx="1"/>
          </p:nvPr>
        </p:nvPicPr>
        <p:blipFill>
          <a:blip r:embed="rId2" cstate="print"/>
          <a:srcRect l="6349" r="6349"/>
          <a:stretch>
            <a:fillRect/>
          </a:stretch>
        </p:blipFill>
        <p:spPr bwMode="auto">
          <a:xfrm>
            <a:off x="1792288" y="228601"/>
            <a:ext cx="5486400" cy="3352800"/>
          </a:xfrm>
          <a:prstGeom prst="rect">
            <a:avLst/>
          </a:prstGeom>
          <a:noFill/>
        </p:spPr>
      </p:pic>
    </p:spTree>
    <p:extLst>
      <p:ext uri="{BB962C8B-B14F-4D97-AF65-F5344CB8AC3E}">
        <p14:creationId xmlns:p14="http://schemas.microsoft.com/office/powerpoint/2010/main" val="28027867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343400"/>
            <a:ext cx="5907088" cy="533400"/>
          </a:xfrm>
        </p:spPr>
        <p:txBody>
          <a:bodyPr/>
          <a:lstStyle/>
          <a:p>
            <a:r>
              <a:rPr lang="en-US" dirty="0" smtClean="0"/>
              <a:t>Cellular Accumulations</a:t>
            </a:r>
            <a:endParaRPr lang="en-US" dirty="0"/>
          </a:p>
        </p:txBody>
      </p:sp>
      <p:sp>
        <p:nvSpPr>
          <p:cNvPr id="4" name="Text Placeholder 3"/>
          <p:cNvSpPr>
            <a:spLocks noGrp="1"/>
          </p:cNvSpPr>
          <p:nvPr>
            <p:ph type="body" sz="half" idx="2"/>
          </p:nvPr>
        </p:nvSpPr>
        <p:spPr>
          <a:xfrm>
            <a:off x="0" y="4876800"/>
            <a:ext cx="8991600" cy="1600200"/>
          </a:xfrm>
        </p:spPr>
        <p:txBody>
          <a:bodyPr>
            <a:noAutofit/>
          </a:bodyPr>
          <a:lstStyle/>
          <a:p>
            <a:pPr algn="just"/>
            <a:r>
              <a:rPr lang="en-US" sz="2400" dirty="0" smtClean="0">
                <a:latin typeface="Times New Roman" pitchFamily="18" charset="0"/>
                <a:cs typeface="Times New Roman" pitchFamily="18" charset="0"/>
              </a:rPr>
              <a:t>A Prussian blue reaction is seen in this iron stain of the liver to demonstrate large amounts of </a:t>
            </a:r>
            <a:r>
              <a:rPr lang="en-US" sz="2400" dirty="0" err="1" smtClean="0">
                <a:latin typeface="Times New Roman" pitchFamily="18" charset="0"/>
                <a:cs typeface="Times New Roman" pitchFamily="18" charset="0"/>
              </a:rPr>
              <a:t>hemosiderin</a:t>
            </a:r>
            <a:r>
              <a:rPr lang="en-US" sz="2400" dirty="0" smtClean="0">
                <a:latin typeface="Times New Roman" pitchFamily="18" charset="0"/>
                <a:cs typeface="Times New Roman" pitchFamily="18" charset="0"/>
              </a:rPr>
              <a:t> that are present within the cytoplasm of the </a:t>
            </a:r>
            <a:r>
              <a:rPr lang="en-US" sz="2400" dirty="0" err="1" smtClean="0">
                <a:latin typeface="Times New Roman" pitchFamily="18" charset="0"/>
                <a:cs typeface="Times New Roman" pitchFamily="18" charset="0"/>
              </a:rPr>
              <a:t>hepatocytes</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Kupffer</a:t>
            </a:r>
            <a:r>
              <a:rPr lang="en-US" sz="2400" dirty="0" smtClean="0">
                <a:latin typeface="Times New Roman" pitchFamily="18" charset="0"/>
                <a:cs typeface="Times New Roman" pitchFamily="18" charset="0"/>
              </a:rPr>
              <a:t> cells. Ordinarily, only a small amount of </a:t>
            </a:r>
            <a:r>
              <a:rPr lang="en-US" sz="2400" dirty="0" err="1" smtClean="0">
                <a:latin typeface="Times New Roman" pitchFamily="18" charset="0"/>
                <a:cs typeface="Times New Roman" pitchFamily="18" charset="0"/>
              </a:rPr>
              <a:t>hemosiderin</a:t>
            </a:r>
            <a:r>
              <a:rPr lang="en-US" sz="2400" dirty="0" smtClean="0">
                <a:latin typeface="Times New Roman" pitchFamily="18" charset="0"/>
                <a:cs typeface="Times New Roman" pitchFamily="18" charset="0"/>
              </a:rPr>
              <a:t> would be present in the fixed macrophage-like cells in liver, the </a:t>
            </a:r>
            <a:r>
              <a:rPr lang="en-US" sz="2400" dirty="0" err="1" smtClean="0">
                <a:latin typeface="Times New Roman" pitchFamily="18" charset="0"/>
                <a:cs typeface="Times New Roman" pitchFamily="18" charset="0"/>
              </a:rPr>
              <a:t>Kupffer</a:t>
            </a:r>
            <a:r>
              <a:rPr lang="en-US" sz="2400" dirty="0" smtClean="0">
                <a:latin typeface="Times New Roman" pitchFamily="18" charset="0"/>
                <a:cs typeface="Times New Roman" pitchFamily="18" charset="0"/>
              </a:rPr>
              <a:t> cells, as part of iron recycling.</a:t>
            </a:r>
            <a:endParaRPr lang="en-US" sz="2400" dirty="0">
              <a:latin typeface="Times New Roman" pitchFamily="18" charset="0"/>
              <a:cs typeface="Times New Roman" pitchFamily="18" charset="0"/>
            </a:endParaRPr>
          </a:p>
        </p:txBody>
      </p:sp>
      <p:pic>
        <p:nvPicPr>
          <p:cNvPr id="75778" name="Picture 2" descr="http://library.med.utah.edu/WebPath/jpeg4/LIVER018.jpg"/>
          <p:cNvPicPr>
            <a:picLocks noGrp="1" noChangeAspect="1" noChangeArrowheads="1"/>
          </p:cNvPicPr>
          <p:nvPr>
            <p:ph type="pic" idx="1"/>
          </p:nvPr>
        </p:nvPicPr>
        <p:blipFill>
          <a:blip r:embed="rId2" cstate="print"/>
          <a:srcRect l="6217" r="6217"/>
          <a:stretch>
            <a:fillRect/>
          </a:stretch>
        </p:blipFill>
        <p:spPr bwMode="auto">
          <a:xfrm>
            <a:off x="1792288" y="228600"/>
            <a:ext cx="5486400" cy="4267199"/>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648200"/>
            <a:ext cx="5486400" cy="533400"/>
          </a:xfrm>
        </p:spPr>
        <p:txBody>
          <a:bodyPr/>
          <a:lstStyle/>
          <a:p>
            <a:r>
              <a:rPr lang="en-US" dirty="0" smtClean="0"/>
              <a:t>Cellular Accumulations</a:t>
            </a:r>
            <a:endParaRPr lang="en-US" dirty="0"/>
          </a:p>
        </p:txBody>
      </p:sp>
      <p:sp>
        <p:nvSpPr>
          <p:cNvPr id="4" name="Text Placeholder 3"/>
          <p:cNvSpPr>
            <a:spLocks noGrp="1"/>
          </p:cNvSpPr>
          <p:nvPr>
            <p:ph type="body" sz="half" idx="2"/>
          </p:nvPr>
        </p:nvSpPr>
        <p:spPr>
          <a:xfrm>
            <a:off x="685800" y="5257800"/>
            <a:ext cx="7620000" cy="1219200"/>
          </a:xfrm>
        </p:spPr>
        <p:txBody>
          <a:bodyPr>
            <a:noAutofit/>
          </a:bodyPr>
          <a:lstStyle/>
          <a:p>
            <a:pPr algn="just"/>
            <a:r>
              <a:rPr lang="en-US" sz="2800" dirty="0" smtClean="0">
                <a:latin typeface="Times New Roman" pitchFamily="18" charset="0"/>
                <a:cs typeface="Times New Roman" pitchFamily="18" charset="0"/>
              </a:rPr>
              <a:t>These renal tubules contain large amounts of </a:t>
            </a:r>
            <a:r>
              <a:rPr lang="en-US" sz="2800" dirty="0" err="1" smtClean="0">
                <a:latin typeface="Times New Roman" pitchFamily="18" charset="0"/>
                <a:cs typeface="Times New Roman" pitchFamily="18" charset="0"/>
              </a:rPr>
              <a:t>hemosiderin</a:t>
            </a:r>
            <a:r>
              <a:rPr lang="en-US" sz="2800" dirty="0" smtClean="0">
                <a:latin typeface="Times New Roman" pitchFamily="18" charset="0"/>
                <a:cs typeface="Times New Roman" pitchFamily="18" charset="0"/>
              </a:rPr>
              <a:t>, as demonstrated by the Prussian blue iron stain. This patient had chronic </a:t>
            </a:r>
            <a:r>
              <a:rPr lang="en-US" sz="2800" dirty="0" err="1" smtClean="0">
                <a:latin typeface="Times New Roman" pitchFamily="18" charset="0"/>
                <a:cs typeface="Times New Roman" pitchFamily="18" charset="0"/>
              </a:rPr>
              <a:t>hematuria</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76802" name="Picture 2" descr="http://library.med.utah.edu/WebPath/jpeg1/RENAL061.jpg"/>
          <p:cNvPicPr>
            <a:picLocks noGrp="1" noChangeAspect="1" noChangeArrowheads="1"/>
          </p:cNvPicPr>
          <p:nvPr>
            <p:ph type="pic" idx="1"/>
          </p:nvPr>
        </p:nvPicPr>
        <p:blipFill>
          <a:blip r:embed="rId2" cstate="print"/>
          <a:srcRect l="6349" r="6349"/>
          <a:stretch>
            <a:fillRect/>
          </a:stretch>
        </p:blipFill>
        <p:spPr bwMode="auto">
          <a:xfrm>
            <a:off x="1792288" y="228600"/>
            <a:ext cx="5486400" cy="4419599"/>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81000"/>
          </a:xfrm>
        </p:spPr>
        <p:txBody>
          <a:bodyPr>
            <a:normAutofit fontScale="90000"/>
          </a:bodyPr>
          <a:lstStyle/>
          <a:p>
            <a:r>
              <a:rPr lang="en-US" dirty="0" smtClean="0"/>
              <a:t>Cellular Accumulations</a:t>
            </a:r>
            <a:endParaRPr lang="en-US" dirty="0"/>
          </a:p>
        </p:txBody>
      </p:sp>
      <p:sp>
        <p:nvSpPr>
          <p:cNvPr id="4" name="Text Placeholder 3"/>
          <p:cNvSpPr>
            <a:spLocks noGrp="1"/>
          </p:cNvSpPr>
          <p:nvPr>
            <p:ph type="body" sz="half" idx="2"/>
          </p:nvPr>
        </p:nvSpPr>
        <p:spPr>
          <a:xfrm>
            <a:off x="457200" y="5181600"/>
            <a:ext cx="8153400" cy="1447800"/>
          </a:xfrm>
        </p:spPr>
        <p:txBody>
          <a:bodyPr>
            <a:noAutofit/>
          </a:bodyPr>
          <a:lstStyle/>
          <a:p>
            <a:pPr algn="just"/>
            <a:r>
              <a:rPr lang="en-US" sz="2400" dirty="0" smtClean="0">
                <a:latin typeface="Times New Roman" pitchFamily="18" charset="0"/>
                <a:cs typeface="Times New Roman" pitchFamily="18" charset="0"/>
              </a:rPr>
              <a:t>The sclera of the eye is yellow because the patient has jaundice, or </a:t>
            </a:r>
            <a:r>
              <a:rPr lang="en-US" sz="2400" dirty="0" err="1" smtClean="0">
                <a:latin typeface="Times New Roman" pitchFamily="18" charset="0"/>
                <a:cs typeface="Times New Roman" pitchFamily="18" charset="0"/>
              </a:rPr>
              <a:t>icterus</a:t>
            </a:r>
            <a:r>
              <a:rPr lang="en-US" sz="2400" dirty="0" smtClean="0">
                <a:latin typeface="Times New Roman" pitchFamily="18" charset="0"/>
                <a:cs typeface="Times New Roman" pitchFamily="18" charset="0"/>
              </a:rPr>
              <a:t>. The normally white </a:t>
            </a:r>
            <a:r>
              <a:rPr lang="en-US" sz="2400" dirty="0" err="1" smtClean="0">
                <a:latin typeface="Times New Roman" pitchFamily="18" charset="0"/>
                <a:cs typeface="Times New Roman" pitchFamily="18" charset="0"/>
              </a:rPr>
              <a:t>sclerae</a:t>
            </a:r>
            <a:r>
              <a:rPr lang="en-US" sz="2400" dirty="0" smtClean="0">
                <a:latin typeface="Times New Roman" pitchFamily="18" charset="0"/>
                <a:cs typeface="Times New Roman" pitchFamily="18" charset="0"/>
              </a:rPr>
              <a:t> of the eyes is a good place on physical examination to look for </a:t>
            </a:r>
            <a:r>
              <a:rPr lang="en-US" sz="2400" dirty="0" err="1" smtClean="0">
                <a:latin typeface="Times New Roman" pitchFamily="18" charset="0"/>
                <a:cs typeface="Times New Roman" pitchFamily="18" charset="0"/>
              </a:rPr>
              <a:t>icterus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77826" name="Picture 2" descr="http://library.med.utah.edu/WebPath/jpeg2/EYE040.jpg"/>
          <p:cNvPicPr>
            <a:picLocks noGrp="1" noChangeAspect="1" noChangeArrowheads="1"/>
          </p:cNvPicPr>
          <p:nvPr>
            <p:ph type="pic" idx="1"/>
          </p:nvPr>
        </p:nvPicPr>
        <p:blipFill>
          <a:blip r:embed="rId2" cstate="print"/>
          <a:srcRect l="6217" r="6217"/>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81000"/>
          </a:xfrm>
        </p:spPr>
        <p:txBody>
          <a:bodyPr>
            <a:normAutofit fontScale="90000"/>
          </a:bodyPr>
          <a:lstStyle/>
          <a:p>
            <a:r>
              <a:rPr lang="en-US" dirty="0" smtClean="0"/>
              <a:t>Cellular Accumulations</a:t>
            </a:r>
            <a:endParaRPr lang="en-US" dirty="0"/>
          </a:p>
        </p:txBody>
      </p:sp>
      <p:sp>
        <p:nvSpPr>
          <p:cNvPr id="4" name="Text Placeholder 3"/>
          <p:cNvSpPr>
            <a:spLocks noGrp="1"/>
          </p:cNvSpPr>
          <p:nvPr>
            <p:ph type="body" sz="half" idx="2"/>
          </p:nvPr>
        </p:nvSpPr>
        <p:spPr>
          <a:xfrm>
            <a:off x="152400" y="5029200"/>
            <a:ext cx="8686800" cy="1600200"/>
          </a:xfrm>
        </p:spPr>
        <p:txBody>
          <a:bodyPr>
            <a:noAutofit/>
          </a:bodyPr>
          <a:lstStyle/>
          <a:p>
            <a:pPr algn="just"/>
            <a:r>
              <a:rPr lang="en-US" sz="2400" dirty="0" smtClean="0">
                <a:latin typeface="Times New Roman" pitchFamily="18" charset="0"/>
                <a:cs typeface="Times New Roman" pitchFamily="18" charset="0"/>
              </a:rPr>
              <a:t>The yellow-green globular material seen within small bile </a:t>
            </a:r>
            <a:r>
              <a:rPr lang="en-US" sz="2400" dirty="0" err="1" smtClean="0">
                <a:latin typeface="Times New Roman" pitchFamily="18" charset="0"/>
                <a:cs typeface="Times New Roman" pitchFamily="18" charset="0"/>
              </a:rPr>
              <a:t>ductules</a:t>
            </a:r>
            <a:r>
              <a:rPr lang="en-US" sz="2400" dirty="0" smtClean="0">
                <a:latin typeface="Times New Roman" pitchFamily="18" charset="0"/>
                <a:cs typeface="Times New Roman" pitchFamily="18" charset="0"/>
              </a:rPr>
              <a:t> in the liver is </a:t>
            </a:r>
            <a:r>
              <a:rPr lang="en-US" sz="2400" dirty="0" err="1" smtClean="0">
                <a:latin typeface="Times New Roman" pitchFamily="18" charset="0"/>
                <a:cs typeface="Times New Roman" pitchFamily="18" charset="0"/>
              </a:rPr>
              <a:t>bilirubin</a:t>
            </a:r>
            <a:r>
              <a:rPr lang="en-US" sz="2400" dirty="0" smtClean="0">
                <a:latin typeface="Times New Roman" pitchFamily="18" charset="0"/>
                <a:cs typeface="Times New Roman" pitchFamily="18" charset="0"/>
              </a:rPr>
              <a:t> pigment. This is hepatic </a:t>
            </a:r>
            <a:r>
              <a:rPr lang="en-US" sz="2400" dirty="0" err="1" smtClean="0">
                <a:latin typeface="Times New Roman" pitchFamily="18" charset="0"/>
                <a:cs typeface="Times New Roman" pitchFamily="18" charset="0"/>
              </a:rPr>
              <a:t>cholestasis</a:t>
            </a:r>
            <a:r>
              <a:rPr lang="en-US" sz="2400" dirty="0" smtClean="0">
                <a:latin typeface="Times New Roman" pitchFamily="18" charset="0"/>
                <a:cs typeface="Times New Roman" pitchFamily="18" charset="0"/>
              </a:rPr>
              <a:t>. A problem with excretion of bile, or an obstruction to flow of bile, could cause this appearance. This patient would exhibit jaundice.</a:t>
            </a:r>
            <a:endParaRPr lang="en-US" sz="2400" dirty="0">
              <a:latin typeface="Times New Roman" pitchFamily="18" charset="0"/>
              <a:cs typeface="Times New Roman" pitchFamily="18" charset="0"/>
            </a:endParaRPr>
          </a:p>
        </p:txBody>
      </p:sp>
      <p:pic>
        <p:nvPicPr>
          <p:cNvPr id="78850" name="Picture 2" descr="http://library.med.utah.edu/WebPath/jpeg4/LIVER020.jpg"/>
          <p:cNvPicPr>
            <a:picLocks noGrp="1" noChangeAspect="1" noChangeArrowheads="1"/>
          </p:cNvPicPr>
          <p:nvPr>
            <p:ph type="pic" idx="1"/>
          </p:nvPr>
        </p:nvPicPr>
        <p:blipFill>
          <a:blip r:embed="rId2" cstate="print"/>
          <a:srcRect l="6217" r="6217"/>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457200"/>
          </a:xfrm>
        </p:spPr>
        <p:txBody>
          <a:bodyPr/>
          <a:lstStyle/>
          <a:p>
            <a:r>
              <a:rPr lang="en-US" dirty="0" smtClean="0"/>
              <a:t>Cellular Accumulations</a:t>
            </a:r>
            <a:endParaRPr lang="en-US" dirty="0"/>
          </a:p>
        </p:txBody>
      </p:sp>
      <p:sp>
        <p:nvSpPr>
          <p:cNvPr id="4" name="Text Placeholder 3"/>
          <p:cNvSpPr>
            <a:spLocks noGrp="1"/>
          </p:cNvSpPr>
          <p:nvPr>
            <p:ph type="body" sz="half" idx="2"/>
          </p:nvPr>
        </p:nvSpPr>
        <p:spPr>
          <a:xfrm>
            <a:off x="762000" y="5257800"/>
            <a:ext cx="7696200" cy="1295400"/>
          </a:xfrm>
        </p:spPr>
        <p:txBody>
          <a:bodyPr>
            <a:normAutofit lnSpcReduction="10000"/>
          </a:bodyPr>
          <a:lstStyle/>
          <a:p>
            <a:r>
              <a:rPr lang="en-US" sz="2000" dirty="0" smtClean="0"/>
              <a:t>Increased amounts of circulating </a:t>
            </a:r>
            <a:r>
              <a:rPr lang="en-US" sz="2000" dirty="0" err="1" smtClean="0"/>
              <a:t>bilirubin</a:t>
            </a:r>
            <a:r>
              <a:rPr lang="en-US" sz="2000" dirty="0" smtClean="0"/>
              <a:t> in the blood can lead to the physical examination finding of "</a:t>
            </a:r>
            <a:r>
              <a:rPr lang="en-US" sz="2000" dirty="0" err="1" smtClean="0"/>
              <a:t>icterus</a:t>
            </a:r>
            <a:r>
              <a:rPr lang="en-US" sz="2000" dirty="0" smtClean="0"/>
              <a:t>" or jaundice as seen here from the yellowish hue of the skin. The easiest place to see </a:t>
            </a:r>
            <a:r>
              <a:rPr lang="en-US" sz="2000" dirty="0" err="1" smtClean="0"/>
              <a:t>icterus</a:t>
            </a:r>
            <a:r>
              <a:rPr lang="en-US" sz="2000" dirty="0" smtClean="0"/>
              <a:t> is on the sclera of the eye.</a:t>
            </a:r>
            <a:endParaRPr lang="en-US" sz="2000" dirty="0"/>
          </a:p>
        </p:txBody>
      </p:sp>
      <p:pic>
        <p:nvPicPr>
          <p:cNvPr id="79874" name="Picture 2" descr="http://library.med.utah.edu/WebPath/jpeg3/SKIN069.jpg"/>
          <p:cNvPicPr>
            <a:picLocks noGrp="1" noChangeAspect="1" noChangeArrowheads="1"/>
          </p:cNvPicPr>
          <p:nvPr>
            <p:ph type="pic" idx="1"/>
          </p:nvPr>
        </p:nvPicPr>
        <p:blipFill>
          <a:blip r:embed="rId2" cstate="print"/>
          <a:srcRect l="6349" r="6349"/>
          <a:stretch>
            <a:fillRect/>
          </a:stretch>
        </p:blipFill>
        <p:spPr bwMode="auto">
          <a:xfrm>
            <a:off x="1792288" y="304801"/>
            <a:ext cx="5486400" cy="41910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33800"/>
            <a:ext cx="7278688" cy="762000"/>
          </a:xfrm>
        </p:spPr>
        <p:txBody>
          <a:bodyPr/>
          <a:lstStyle/>
          <a:p>
            <a:r>
              <a:rPr lang="en-US" dirty="0" smtClean="0"/>
              <a:t>Cellular Accumulations</a:t>
            </a:r>
            <a:endParaRPr lang="en-US" dirty="0"/>
          </a:p>
        </p:txBody>
      </p:sp>
      <p:sp>
        <p:nvSpPr>
          <p:cNvPr id="4" name="Text Placeholder 3"/>
          <p:cNvSpPr>
            <a:spLocks noGrp="1"/>
          </p:cNvSpPr>
          <p:nvPr>
            <p:ph type="body" sz="half" idx="2"/>
          </p:nvPr>
        </p:nvSpPr>
        <p:spPr>
          <a:xfrm>
            <a:off x="0" y="4724400"/>
            <a:ext cx="9144000" cy="1828800"/>
          </a:xfrm>
        </p:spPr>
        <p:txBody>
          <a:bodyPr>
            <a:noAutofit/>
          </a:bodyPr>
          <a:lstStyle/>
          <a:p>
            <a:pPr algn="just"/>
            <a:r>
              <a:rPr lang="en-US" sz="2400" dirty="0" smtClean="0">
                <a:latin typeface="Times New Roman" pitchFamily="18" charset="0"/>
                <a:cs typeface="Times New Roman" pitchFamily="18" charset="0"/>
              </a:rPr>
              <a:t>The black streaks seen between lobules of lung beneath the pleural surface are due to accumulation of </a:t>
            </a:r>
            <a:r>
              <a:rPr lang="en-US" sz="2400" b="1" dirty="0" err="1" smtClean="0">
                <a:latin typeface="Times New Roman" pitchFamily="18" charset="0"/>
                <a:cs typeface="Times New Roman" pitchFamily="18" charset="0"/>
              </a:rPr>
              <a:t>anthracotic</a:t>
            </a:r>
            <a:r>
              <a:rPr lang="en-US" sz="2400" b="1" dirty="0" smtClean="0">
                <a:latin typeface="Times New Roman" pitchFamily="18" charset="0"/>
                <a:cs typeface="Times New Roman" pitchFamily="18" charset="0"/>
              </a:rPr>
              <a:t> pigment</a:t>
            </a:r>
            <a:r>
              <a:rPr lang="en-US" sz="2400" dirty="0" smtClean="0">
                <a:latin typeface="Times New Roman" pitchFamily="18" charset="0"/>
                <a:cs typeface="Times New Roman" pitchFamily="18" charset="0"/>
              </a:rPr>
              <a:t>. This </a:t>
            </a:r>
            <a:r>
              <a:rPr lang="en-US" sz="2400" dirty="0" err="1" smtClean="0">
                <a:latin typeface="Times New Roman" pitchFamily="18" charset="0"/>
                <a:cs typeface="Times New Roman" pitchFamily="18" charset="0"/>
              </a:rPr>
              <a:t>anthracosis</a:t>
            </a:r>
            <a:r>
              <a:rPr lang="en-US" sz="2400" dirty="0" smtClean="0">
                <a:latin typeface="Times New Roman" pitchFamily="18" charset="0"/>
                <a:cs typeface="Times New Roman" pitchFamily="18" charset="0"/>
              </a:rPr>
              <a:t> of the lung is not harmful and comes from the carbonaceous material breathed in from dirty air typical of industrialized regions of the planet. Persons who smoke would have even more of this pigment.</a:t>
            </a:r>
            <a:endParaRPr lang="en-US" sz="2400" dirty="0">
              <a:latin typeface="Times New Roman" pitchFamily="18" charset="0"/>
              <a:cs typeface="Times New Roman" pitchFamily="18" charset="0"/>
            </a:endParaRPr>
          </a:p>
        </p:txBody>
      </p:sp>
      <p:pic>
        <p:nvPicPr>
          <p:cNvPr id="80898" name="Picture 2" descr="http://library.med.utah.edu/WebPath/jpeg1/LUNG148.jpg"/>
          <p:cNvPicPr>
            <a:picLocks noGrp="1" noChangeAspect="1" noChangeArrowheads="1"/>
          </p:cNvPicPr>
          <p:nvPr>
            <p:ph type="pic" idx="1"/>
          </p:nvPr>
        </p:nvPicPr>
        <p:blipFill>
          <a:blip r:embed="rId2" cstate="print"/>
          <a:srcRect l="6217" r="6217"/>
          <a:stretch>
            <a:fillRect/>
          </a:stretch>
        </p:blipFill>
        <p:spPr bwMode="auto">
          <a:xfrm>
            <a:off x="1792288" y="228601"/>
            <a:ext cx="5486400" cy="42672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572000"/>
            <a:ext cx="5486400" cy="381000"/>
          </a:xfrm>
        </p:spPr>
        <p:txBody>
          <a:bodyPr>
            <a:normAutofit fontScale="90000"/>
          </a:bodyPr>
          <a:lstStyle/>
          <a:p>
            <a:r>
              <a:rPr lang="en-US" dirty="0" smtClean="0"/>
              <a:t>Cellular Accumulations</a:t>
            </a:r>
            <a:endParaRPr lang="en-US" dirty="0"/>
          </a:p>
        </p:txBody>
      </p:sp>
      <p:sp>
        <p:nvSpPr>
          <p:cNvPr id="4" name="Text Placeholder 3"/>
          <p:cNvSpPr>
            <a:spLocks noGrp="1"/>
          </p:cNvSpPr>
          <p:nvPr>
            <p:ph type="body" sz="half" idx="2"/>
          </p:nvPr>
        </p:nvSpPr>
        <p:spPr>
          <a:xfrm>
            <a:off x="228600" y="4876800"/>
            <a:ext cx="8610600" cy="1752600"/>
          </a:xfrm>
        </p:spPr>
        <p:txBody>
          <a:bodyPr>
            <a:noAutofit/>
          </a:bodyPr>
          <a:lstStyle/>
          <a:p>
            <a:pPr algn="just"/>
            <a:r>
              <a:rPr lang="en-US" sz="2400" dirty="0" smtClean="0">
                <a:latin typeface="Times New Roman" pitchFamily="18" charset="0"/>
                <a:cs typeface="Times New Roman" pitchFamily="18" charset="0"/>
              </a:rPr>
              <a:t>Here is </a:t>
            </a:r>
            <a:r>
              <a:rPr lang="en-US" sz="2400" dirty="0" err="1" smtClean="0">
                <a:latin typeface="Times New Roman" pitchFamily="18" charset="0"/>
                <a:cs typeface="Times New Roman" pitchFamily="18" charset="0"/>
              </a:rPr>
              <a:t>anthracotic</a:t>
            </a:r>
            <a:r>
              <a:rPr lang="en-US" sz="2400" dirty="0" smtClean="0">
                <a:latin typeface="Times New Roman" pitchFamily="18" charset="0"/>
                <a:cs typeface="Times New Roman" pitchFamily="18" charset="0"/>
              </a:rPr>
              <a:t> pigment in macrophages in a </a:t>
            </a:r>
            <a:r>
              <a:rPr lang="en-US" sz="2400" dirty="0" err="1" smtClean="0">
                <a:latin typeface="Times New Roman" pitchFamily="18" charset="0"/>
                <a:cs typeface="Times New Roman" pitchFamily="18" charset="0"/>
              </a:rPr>
              <a:t>hilar</a:t>
            </a:r>
            <a:r>
              <a:rPr lang="en-US" sz="2400" dirty="0" smtClean="0">
                <a:latin typeface="Times New Roman" pitchFamily="18" charset="0"/>
                <a:cs typeface="Times New Roman" pitchFamily="18" charset="0"/>
              </a:rPr>
              <a:t> lymph node. </a:t>
            </a:r>
            <a:r>
              <a:rPr lang="en-US" sz="2400" dirty="0" err="1" smtClean="0">
                <a:latin typeface="Times New Roman" pitchFamily="18" charset="0"/>
                <a:cs typeface="Times New Roman" pitchFamily="18" charset="0"/>
              </a:rPr>
              <a:t>Anthracosis</a:t>
            </a:r>
            <a:r>
              <a:rPr lang="en-US" sz="2400" dirty="0" smtClean="0">
                <a:latin typeface="Times New Roman" pitchFamily="18" charset="0"/>
                <a:cs typeface="Times New Roman" pitchFamily="18" charset="0"/>
              </a:rPr>
              <a:t> is nothing more than accumulation of carbon pigment from breathing dirty air. Smokers have the most pronounced </a:t>
            </a:r>
            <a:r>
              <a:rPr lang="en-US" sz="2400" dirty="0" err="1" smtClean="0">
                <a:latin typeface="Times New Roman" pitchFamily="18" charset="0"/>
                <a:cs typeface="Times New Roman" pitchFamily="18" charset="0"/>
              </a:rPr>
              <a:t>anthracosis</a:t>
            </a:r>
            <a:r>
              <a:rPr lang="en-US" sz="2400" dirty="0" smtClean="0">
                <a:latin typeface="Times New Roman" pitchFamily="18" charset="0"/>
                <a:cs typeface="Times New Roman" pitchFamily="18" charset="0"/>
              </a:rPr>
              <a:t>. The </a:t>
            </a:r>
            <a:r>
              <a:rPr lang="en-US" sz="2400" dirty="0" err="1" smtClean="0">
                <a:latin typeface="Times New Roman" pitchFamily="18" charset="0"/>
                <a:cs typeface="Times New Roman" pitchFamily="18" charset="0"/>
              </a:rPr>
              <a:t>anthracotic</a:t>
            </a:r>
            <a:r>
              <a:rPr lang="en-US" sz="2400" dirty="0" smtClean="0">
                <a:latin typeface="Times New Roman" pitchFamily="18" charset="0"/>
                <a:cs typeface="Times New Roman" pitchFamily="18" charset="0"/>
              </a:rPr>
              <a:t> pigment looks bad, but it causes no major organ dysfunction.</a:t>
            </a:r>
            <a:endParaRPr lang="en-US" sz="2400" dirty="0">
              <a:latin typeface="Times New Roman" pitchFamily="18" charset="0"/>
              <a:cs typeface="Times New Roman" pitchFamily="18" charset="0"/>
            </a:endParaRPr>
          </a:p>
        </p:txBody>
      </p:sp>
      <p:pic>
        <p:nvPicPr>
          <p:cNvPr id="81922" name="Picture 2" descr="http://library.med.utah.edu/WebPath/jpeg1/LUNG106.jpg"/>
          <p:cNvPicPr>
            <a:picLocks noGrp="1" noChangeAspect="1" noChangeArrowheads="1"/>
          </p:cNvPicPr>
          <p:nvPr>
            <p:ph type="pic" idx="1"/>
          </p:nvPr>
        </p:nvPicPr>
        <p:blipFill>
          <a:blip r:embed="rId2" cstate="print"/>
          <a:srcRect l="6349" r="6349"/>
          <a:stretch>
            <a:fillRect/>
          </a:stretch>
        </p:blipFill>
        <p:spPr bwMode="auto">
          <a:xfrm>
            <a:off x="1792288" y="228601"/>
            <a:ext cx="5486400" cy="42672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57200"/>
          </a:xfrm>
        </p:spPr>
        <p:txBody>
          <a:bodyPr>
            <a:normAutofit/>
          </a:bodyPr>
          <a:lstStyle/>
          <a:p>
            <a:r>
              <a:rPr lang="en-US" dirty="0" smtClean="0"/>
              <a:t>Cellular Accumulations</a:t>
            </a:r>
            <a:endParaRPr lang="en-US" dirty="0"/>
          </a:p>
        </p:txBody>
      </p:sp>
      <p:sp>
        <p:nvSpPr>
          <p:cNvPr id="4" name="Text Placeholder 3"/>
          <p:cNvSpPr>
            <a:spLocks noGrp="1"/>
          </p:cNvSpPr>
          <p:nvPr>
            <p:ph type="body" sz="half" idx="2"/>
          </p:nvPr>
        </p:nvSpPr>
        <p:spPr>
          <a:xfrm>
            <a:off x="228600" y="5105400"/>
            <a:ext cx="8610600" cy="1524000"/>
          </a:xfrm>
        </p:spPr>
        <p:txBody>
          <a:bodyPr>
            <a:noAutofit/>
          </a:bodyPr>
          <a:lstStyle/>
          <a:p>
            <a:pPr algn="just"/>
            <a:r>
              <a:rPr lang="en-US" sz="2400" dirty="0" smtClean="0">
                <a:latin typeface="Times New Roman" pitchFamily="18" charset="0"/>
                <a:cs typeface="Times New Roman" pitchFamily="18" charset="0"/>
              </a:rPr>
              <a:t>This is dystrophic calcification in the wall of the stomach. At the far left is an artery with calcification in its wall. There are also irregular bluish-purple deposits of calcium in the </a:t>
            </a:r>
            <a:r>
              <a:rPr lang="en-US" sz="2400" dirty="0" err="1" smtClean="0">
                <a:latin typeface="Times New Roman" pitchFamily="18" charset="0"/>
                <a:cs typeface="Times New Roman" pitchFamily="18" charset="0"/>
              </a:rPr>
              <a:t>submucosa</a:t>
            </a:r>
            <a:r>
              <a:rPr lang="en-US" sz="2400" dirty="0" smtClean="0">
                <a:latin typeface="Times New Roman" pitchFamily="18" charset="0"/>
                <a:cs typeface="Times New Roman" pitchFamily="18" charset="0"/>
              </a:rPr>
              <a:t>. Calcium is more likely to be deposited in tissues that are damaged.</a:t>
            </a:r>
            <a:endParaRPr lang="en-US" sz="2400" dirty="0">
              <a:latin typeface="Times New Roman" pitchFamily="18" charset="0"/>
              <a:cs typeface="Times New Roman" pitchFamily="18" charset="0"/>
            </a:endParaRPr>
          </a:p>
        </p:txBody>
      </p:sp>
      <p:pic>
        <p:nvPicPr>
          <p:cNvPr id="82946" name="Picture 2" descr="http://library.med.utah.edu/WebPath/jpeg4/GI105.jpg"/>
          <p:cNvPicPr>
            <a:picLocks noGrp="1" noChangeAspect="1" noChangeArrowheads="1"/>
          </p:cNvPicPr>
          <p:nvPr>
            <p:ph type="pic" idx="1"/>
          </p:nvPr>
        </p:nvPicPr>
        <p:blipFill>
          <a:blip r:embed="rId2" cstate="print"/>
          <a:srcRect l="6349" r="6349"/>
          <a:stretch>
            <a:fillRect/>
          </a:stretch>
        </p:blipFill>
        <p:spPr bwMode="auto">
          <a:xfrm>
            <a:off x="1792288" y="304800"/>
            <a:ext cx="5486400" cy="4495799"/>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76800"/>
            <a:ext cx="5486400" cy="457200"/>
          </a:xfrm>
        </p:spPr>
        <p:txBody>
          <a:bodyPr>
            <a:normAutofit/>
          </a:bodyPr>
          <a:lstStyle/>
          <a:p>
            <a:r>
              <a:rPr lang="en-US" dirty="0" smtClean="0"/>
              <a:t>Cellular Accumulations</a:t>
            </a:r>
            <a:endParaRPr lang="en-US" dirty="0"/>
          </a:p>
        </p:txBody>
      </p:sp>
      <p:sp>
        <p:nvSpPr>
          <p:cNvPr id="4" name="Text Placeholder 3"/>
          <p:cNvSpPr>
            <a:spLocks noGrp="1"/>
          </p:cNvSpPr>
          <p:nvPr>
            <p:ph type="body" sz="half" idx="2"/>
          </p:nvPr>
        </p:nvSpPr>
        <p:spPr>
          <a:xfrm>
            <a:off x="457200" y="5257800"/>
            <a:ext cx="8153400" cy="1295400"/>
          </a:xfrm>
        </p:spPr>
        <p:txBody>
          <a:bodyPr>
            <a:noAutofit/>
          </a:bodyPr>
          <a:lstStyle/>
          <a:p>
            <a:r>
              <a:rPr lang="en-US" sz="2800" dirty="0" smtClean="0">
                <a:latin typeface="Times New Roman" pitchFamily="18" charset="0"/>
                <a:cs typeface="Times New Roman" pitchFamily="18" charset="0"/>
              </a:rPr>
              <a:t>Here is so-called "metastatic calcification" in the lung of a patient with a very high serum calcium level (</a:t>
            </a:r>
            <a:r>
              <a:rPr lang="en-US" sz="2800" dirty="0" err="1" smtClean="0">
                <a:latin typeface="Times New Roman" pitchFamily="18" charset="0"/>
                <a:cs typeface="Times New Roman" pitchFamily="18" charset="0"/>
              </a:rPr>
              <a:t>hypercalcemia</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83970" name="Picture 2" descr="http://library.med.utah.edu/WebPath/jpeg1/LUNG107.jpg"/>
          <p:cNvPicPr>
            <a:picLocks noGrp="1" noChangeAspect="1" noChangeArrowheads="1"/>
          </p:cNvPicPr>
          <p:nvPr>
            <p:ph type="pic" idx="1"/>
          </p:nvPr>
        </p:nvPicPr>
        <p:blipFill>
          <a:blip r:embed="rId2" cstate="print"/>
          <a:srcRect l="6349" r="6349"/>
          <a:stretch>
            <a:fillRect/>
          </a:stretch>
        </p:blipFill>
        <p:spPr bwMode="auto">
          <a:xfrm>
            <a:off x="1792288" y="228600"/>
            <a:ext cx="5486400" cy="457199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733800"/>
            <a:ext cx="6516688" cy="457200"/>
          </a:xfrm>
        </p:spPr>
        <p:txBody>
          <a:bodyPr>
            <a:noAutofit/>
          </a:bodyPr>
          <a:lstStyle/>
          <a:p>
            <a:r>
              <a:rPr lang="en-US" sz="2800" dirty="0" smtClean="0">
                <a:latin typeface="Times New Roman" pitchFamily="18" charset="0"/>
                <a:cs typeface="Times New Roman" pitchFamily="18" charset="0"/>
              </a:rPr>
              <a:t>Cell Adaptations</a:t>
            </a:r>
            <a:endParaRPr lang="en-US" sz="28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609600" y="4191000"/>
            <a:ext cx="8001000" cy="2286000"/>
          </a:xfrm>
        </p:spPr>
        <p:txBody>
          <a:bodyPr>
            <a:normAutofit/>
          </a:bodyPr>
          <a:lstStyle/>
          <a:p>
            <a:pPr algn="just"/>
            <a:r>
              <a:rPr lang="en-US" sz="2800" dirty="0" smtClean="0">
                <a:latin typeface="Times New Roman" pitchFamily="18" charset="0"/>
                <a:cs typeface="Times New Roman" pitchFamily="18" charset="0"/>
              </a:rPr>
              <a:t>Cardiac hypertrophy involving the left ventricle. The number of myocardial fibers does not increase, but their size can increase in response to an increased workload, leading to the marked thickening of the left ventricle in this patient with systemic hypertension.</a:t>
            </a:r>
            <a:endParaRPr lang="en-US" sz="2800" dirty="0">
              <a:latin typeface="Times New Roman" pitchFamily="18" charset="0"/>
              <a:cs typeface="Times New Roman" pitchFamily="18" charset="0"/>
            </a:endParaRPr>
          </a:p>
        </p:txBody>
      </p:sp>
      <p:pic>
        <p:nvPicPr>
          <p:cNvPr id="34818" name="Picture 2" descr="http://library.med.utah.edu/WebPath/jpeg5/CV101.jpg"/>
          <p:cNvPicPr>
            <a:picLocks noGrp="1" noChangeAspect="1" noChangeArrowheads="1"/>
          </p:cNvPicPr>
          <p:nvPr>
            <p:ph type="pic" idx="1"/>
          </p:nvPr>
        </p:nvPicPr>
        <p:blipFill>
          <a:blip r:embed="rId2" cstate="print"/>
          <a:srcRect l="6481" r="6481"/>
          <a:stretch>
            <a:fillRect/>
          </a:stretch>
        </p:blipFill>
        <p:spPr bwMode="auto">
          <a:xfrm>
            <a:off x="1792288" y="228601"/>
            <a:ext cx="5486400" cy="3429000"/>
          </a:xfrm>
          <a:prstGeom prst="rect">
            <a:avLst/>
          </a:prstGeom>
          <a:noFill/>
        </p:spPr>
      </p:pic>
    </p:spTree>
    <p:extLst>
      <p:ext uri="{BB962C8B-B14F-4D97-AF65-F5344CB8AC3E}">
        <p14:creationId xmlns:p14="http://schemas.microsoft.com/office/powerpoint/2010/main" val="2000887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3800"/>
            <a:ext cx="6440488" cy="533400"/>
          </a:xfrm>
        </p:spPr>
        <p:txBody>
          <a:bodyPr>
            <a:noAutofit/>
          </a:bodyPr>
          <a:lstStyle/>
          <a:p>
            <a:r>
              <a:rPr lang="en-US" sz="2800" dirty="0" smtClean="0">
                <a:latin typeface="Times New Roman" pitchFamily="18" charset="0"/>
                <a:cs typeface="Times New Roman" pitchFamily="18" charset="0"/>
              </a:rPr>
              <a:t>Cell Adaptations</a:t>
            </a:r>
            <a:endParaRPr lang="en-US" sz="28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685800" y="4267200"/>
            <a:ext cx="7848600" cy="2286000"/>
          </a:xfrm>
        </p:spPr>
        <p:txBody>
          <a:bodyPr>
            <a:noAutofit/>
          </a:bodyPr>
          <a:lstStyle/>
          <a:p>
            <a:pPr algn="just"/>
            <a:r>
              <a:rPr lang="en-US" sz="2600" dirty="0" smtClean="0">
                <a:latin typeface="Times New Roman" pitchFamily="18" charset="0"/>
                <a:cs typeface="Times New Roman" pitchFamily="18" charset="0"/>
              </a:rPr>
              <a:t>The prominent folds of </a:t>
            </a:r>
            <a:r>
              <a:rPr lang="en-US" sz="2600" dirty="0" err="1" smtClean="0">
                <a:latin typeface="Times New Roman" pitchFamily="18" charset="0"/>
                <a:cs typeface="Times New Roman" pitchFamily="18" charset="0"/>
              </a:rPr>
              <a:t>endometrium</a:t>
            </a:r>
            <a:r>
              <a:rPr lang="en-US" sz="2600" dirty="0" smtClean="0">
                <a:latin typeface="Times New Roman" pitchFamily="18" charset="0"/>
                <a:cs typeface="Times New Roman" pitchFamily="18" charset="0"/>
              </a:rPr>
              <a:t> in this uterus opened to reveal the endometrial cavity are an example of hyperplasia. Cells forming both the endometrial glands and the </a:t>
            </a:r>
            <a:r>
              <a:rPr lang="en-US" sz="2600" dirty="0" err="1" smtClean="0">
                <a:latin typeface="Times New Roman" pitchFamily="18" charset="0"/>
                <a:cs typeface="Times New Roman" pitchFamily="18" charset="0"/>
              </a:rPr>
              <a:t>stroma</a:t>
            </a:r>
            <a:r>
              <a:rPr lang="en-US" sz="2600" dirty="0" smtClean="0">
                <a:latin typeface="Times New Roman" pitchFamily="18" charset="0"/>
                <a:cs typeface="Times New Roman" pitchFamily="18" charset="0"/>
              </a:rPr>
              <a:t> have increased in number. As a result, the size of the </a:t>
            </a:r>
            <a:r>
              <a:rPr lang="en-US" sz="2600" dirty="0" err="1" smtClean="0">
                <a:latin typeface="Times New Roman" pitchFamily="18" charset="0"/>
                <a:cs typeface="Times New Roman" pitchFamily="18" charset="0"/>
              </a:rPr>
              <a:t>endometrium</a:t>
            </a:r>
            <a:r>
              <a:rPr lang="en-US" sz="2600" dirty="0" smtClean="0">
                <a:latin typeface="Times New Roman" pitchFamily="18" charset="0"/>
                <a:cs typeface="Times New Roman" pitchFamily="18" charset="0"/>
              </a:rPr>
              <a:t> has increased. This increase is physiologic with a normal menstrual cycle.</a:t>
            </a:r>
            <a:endParaRPr lang="en-US" sz="2600" dirty="0">
              <a:latin typeface="Times New Roman" pitchFamily="18" charset="0"/>
              <a:cs typeface="Times New Roman" pitchFamily="18" charset="0"/>
            </a:endParaRPr>
          </a:p>
        </p:txBody>
      </p:sp>
      <p:pic>
        <p:nvPicPr>
          <p:cNvPr id="35842" name="Picture 2" descr="http://library.med.utah.edu/WebPath/jpeg4/FEM019.jpg"/>
          <p:cNvPicPr>
            <a:picLocks noGrp="1" noChangeAspect="1" noChangeArrowheads="1"/>
          </p:cNvPicPr>
          <p:nvPr>
            <p:ph type="pic" idx="1"/>
          </p:nvPr>
        </p:nvPicPr>
        <p:blipFill>
          <a:blip r:embed="rId2" cstate="print"/>
          <a:srcRect l="6349" r="6349"/>
          <a:stretch>
            <a:fillRect/>
          </a:stretch>
        </p:blipFill>
        <p:spPr bwMode="auto">
          <a:xfrm>
            <a:off x="2286000" y="228600"/>
            <a:ext cx="4419600" cy="3505199"/>
          </a:xfrm>
          <a:prstGeom prst="rect">
            <a:avLst/>
          </a:prstGeom>
          <a:noFill/>
        </p:spPr>
      </p:pic>
    </p:spTree>
    <p:extLst>
      <p:ext uri="{BB962C8B-B14F-4D97-AF65-F5344CB8AC3E}">
        <p14:creationId xmlns:p14="http://schemas.microsoft.com/office/powerpoint/2010/main" val="2253894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29000"/>
            <a:ext cx="6592888" cy="685800"/>
          </a:xfrm>
        </p:spPr>
        <p:txBody>
          <a:bodyPr>
            <a:normAutofit/>
          </a:bodyPr>
          <a:lstStyle/>
          <a:p>
            <a:r>
              <a:rPr lang="en-US" sz="2800" dirty="0" smtClean="0">
                <a:latin typeface="Times New Roman" pitchFamily="18" charset="0"/>
                <a:cs typeface="Times New Roman" pitchFamily="18" charset="0"/>
              </a:rPr>
              <a:t>Cell Adaptations</a:t>
            </a:r>
            <a:endParaRPr lang="en-US" sz="28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457200" y="4114800"/>
            <a:ext cx="8153400" cy="2514600"/>
          </a:xfrm>
        </p:spPr>
        <p:txBody>
          <a:bodyPr>
            <a:noAutofit/>
          </a:bodyPr>
          <a:lstStyle/>
          <a:p>
            <a:pPr algn="just"/>
            <a:r>
              <a:rPr lang="en-US" sz="2200" dirty="0" smtClean="0">
                <a:latin typeface="Times New Roman" pitchFamily="18" charset="0"/>
                <a:cs typeface="Times New Roman" pitchFamily="18" charset="0"/>
              </a:rPr>
              <a:t>prostatic hyperplasia. The normal adult male prostate is about 3 to 4 cm in diameter and up to 25 gm in weight. The number of prostatic glands, as well as the </a:t>
            </a:r>
            <a:r>
              <a:rPr lang="en-US" sz="2200" dirty="0" err="1" smtClean="0">
                <a:latin typeface="Times New Roman" pitchFamily="18" charset="0"/>
                <a:cs typeface="Times New Roman" pitchFamily="18" charset="0"/>
              </a:rPr>
              <a:t>stroma</a:t>
            </a:r>
            <a:r>
              <a:rPr lang="en-US" sz="2200" dirty="0" smtClean="0">
                <a:latin typeface="Times New Roman" pitchFamily="18" charset="0"/>
                <a:cs typeface="Times New Roman" pitchFamily="18" charset="0"/>
              </a:rPr>
              <a:t>, has increased in this enlarged prostate seen in transverse section, and as a result, the entire prostate has increased in size. The pattern of increase here is not uniform, but nodular. This increase is in response to hormonal action on the cells, but in this case is not a normal physiologic process, but a pathologic process that could interfere with emptying of the urinary bladder.</a:t>
            </a:r>
            <a:endParaRPr lang="en-US" sz="2200" dirty="0">
              <a:latin typeface="Times New Roman" pitchFamily="18" charset="0"/>
              <a:cs typeface="Times New Roman" pitchFamily="18" charset="0"/>
            </a:endParaRPr>
          </a:p>
        </p:txBody>
      </p:sp>
      <p:pic>
        <p:nvPicPr>
          <p:cNvPr id="37890" name="Picture 2" descr="http://library.med.utah.edu/WebPath/jpeg1/MALE041.jpg"/>
          <p:cNvPicPr>
            <a:picLocks noGrp="1" noChangeAspect="1" noChangeArrowheads="1"/>
          </p:cNvPicPr>
          <p:nvPr>
            <p:ph type="pic" idx="1"/>
          </p:nvPr>
        </p:nvPicPr>
        <p:blipFill>
          <a:blip r:embed="rId2" cstate="print"/>
          <a:srcRect l="6349" r="6349"/>
          <a:stretch>
            <a:fillRect/>
          </a:stretch>
        </p:blipFill>
        <p:spPr bwMode="auto">
          <a:xfrm>
            <a:off x="1676400" y="228601"/>
            <a:ext cx="5867400" cy="3352800"/>
          </a:xfrm>
          <a:prstGeom prst="rect">
            <a:avLst/>
          </a:prstGeom>
          <a:noFill/>
        </p:spPr>
      </p:pic>
    </p:spTree>
    <p:extLst>
      <p:ext uri="{BB962C8B-B14F-4D97-AF65-F5344CB8AC3E}">
        <p14:creationId xmlns:p14="http://schemas.microsoft.com/office/powerpoint/2010/main" val="2164843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TotalTime>
  <Words>3623</Words>
  <Application>Microsoft Office PowerPoint</Application>
  <PresentationFormat>On-screen Show (4:3)</PresentationFormat>
  <Paragraphs>148</Paragraphs>
  <Slides>68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Times New Roman</vt:lpstr>
      <vt:lpstr>Office Theme</vt:lpstr>
      <vt:lpstr>PowerPoint Presentation</vt:lpstr>
      <vt:lpstr>Proliferative endometrium   A. A section of the uterus from a woman of reproductive age reveals a thick endometrium composed of proliferative glands in an abundant stroma.  B. The endometrium of a 75-year-old woman (shown at the same magnifi cation) is thin and contains only a few atrophic and cystic glands.</vt:lpstr>
      <vt:lpstr>Hyperplasia . A. Normal epidermis.     B. Epidermal hyperplasia in psoriasis, shown at the same magnification as in A. The epidermis is thickened, owing to an increase in the number of squamous cells.</vt:lpstr>
      <vt:lpstr>  Cell Adaptations</vt:lpstr>
      <vt:lpstr> Cell Adaptations</vt:lpstr>
      <vt:lpstr>Cell Adaptations</vt:lpstr>
      <vt:lpstr>Cell Adaptations</vt:lpstr>
      <vt:lpstr>Cell Adaptations</vt:lpstr>
      <vt:lpstr>Cell Adaptations</vt:lpstr>
      <vt:lpstr>Cell Adaptations</vt:lpstr>
      <vt:lpstr>Cell Adaptations</vt:lpstr>
      <vt:lpstr>Cell Adaptations</vt:lpstr>
      <vt:lpstr>Cell Adaptations</vt:lpstr>
      <vt:lpstr>Dysplasia </vt:lpstr>
      <vt:lpstr>Necrosis</vt:lpstr>
      <vt:lpstr>Coagulative Necrosis. H&amp;E, 97</vt:lpstr>
      <vt:lpstr>Liquefactive Necrosis. H&amp;E, 48</vt:lpstr>
      <vt:lpstr>Caseous Necrosis. H&amp;E, 97</vt:lpstr>
      <vt:lpstr>Fat Necrosis. H&amp;E, 193</vt:lpstr>
      <vt:lpstr>Pigments</vt:lpstr>
      <vt:lpstr>Anthracosis.    H&amp;E, 155</vt:lpstr>
      <vt:lpstr>Melanin.  H&amp;E, 388</vt:lpstr>
      <vt:lpstr>Lipofuscin.  H&amp;E, 388</vt:lpstr>
      <vt:lpstr>Hemosiderin. H&amp;E, 155 (left); Prussian blue, 155 (right)  is the tissue storage form of iron, which appears as granular, coarse, golden-brown pigment. is formed from the breakdown of red blood cells and is taken up into tissue macrophages. It may be seen in tissues in which remote bleeding has occurred or in any condition in which excess iron is present Images: The image (left) shows abundant hemosiderin-laden macrophages in soft tissue where past bleeding has occurred. The image (right) is the same tissue, showing the deep blue staining of hemosiderin.</vt:lpstr>
      <vt:lpstr>Ulcer .  H&amp;E, 25</vt:lpstr>
      <vt:lpstr>Hydropic swelling</vt:lpstr>
      <vt:lpstr>Cell Adaptations</vt:lpstr>
      <vt:lpstr>Cell Death </vt:lpstr>
      <vt:lpstr>Cell Death</vt:lpstr>
      <vt:lpstr>Cell Death</vt:lpstr>
      <vt:lpstr>Cell Adaptations</vt:lpstr>
      <vt:lpstr>Cell Death</vt:lpstr>
      <vt:lpstr>Cell Death</vt:lpstr>
      <vt:lpstr>Cell Death</vt:lpstr>
      <vt:lpstr>Cell Death</vt:lpstr>
      <vt:lpstr>Cell Death</vt:lpstr>
      <vt:lpstr>Cell Death</vt:lpstr>
      <vt:lpstr>Cell Death</vt:lpstr>
      <vt:lpstr>Cell Death</vt:lpstr>
      <vt:lpstr>Cell Death</vt:lpstr>
      <vt:lpstr>Cell Death</vt:lpstr>
      <vt:lpstr>Cell Death</vt:lpstr>
      <vt:lpstr>Cell Death</vt:lpstr>
      <vt:lpstr>Cell Death</vt:lpstr>
      <vt:lpstr>Cell Death</vt:lpstr>
      <vt:lpstr>Cell Death</vt:lpstr>
      <vt:lpstr>Cell Death</vt:lpstr>
      <vt:lpstr>Cell Death</vt:lpstr>
      <vt:lpstr>Cell Death</vt:lpstr>
      <vt:lpstr>Cell Death</vt:lpstr>
      <vt:lpstr>Cellular Accumulations</vt:lpstr>
      <vt:lpstr>Cellular Accumulations</vt:lpstr>
      <vt:lpstr>Cellular Accumulations</vt:lpstr>
      <vt:lpstr>Cellular Accumulations</vt:lpstr>
      <vt:lpstr>Cellular Accumulations</vt:lpstr>
      <vt:lpstr>Cellular Accumulations</vt:lpstr>
      <vt:lpstr>Cellular Accumulations</vt:lpstr>
      <vt:lpstr>Cellular Accumulations</vt:lpstr>
      <vt:lpstr>Cellular Accumulations</vt:lpstr>
      <vt:lpstr>Cellular Accumulations</vt:lpstr>
      <vt:lpstr>Cellular Accumulations</vt:lpstr>
      <vt:lpstr>Cellular Accumulations</vt:lpstr>
      <vt:lpstr>Cellular Accumulations</vt:lpstr>
      <vt:lpstr>Cellular Accumulations</vt:lpstr>
      <vt:lpstr>Cellular Accumulations</vt:lpstr>
      <vt:lpstr>Cellular Accumulations</vt:lpstr>
      <vt:lpstr>Cellular Accumulations</vt:lpstr>
      <vt:lpstr>Cellular Accumulations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Pathology 2</dc:title>
  <dc:creator>david</dc:creator>
  <cp:lastModifiedBy>Windows User</cp:lastModifiedBy>
  <cp:revision>88</cp:revision>
  <dcterms:created xsi:type="dcterms:W3CDTF">2006-08-16T00:00:00Z</dcterms:created>
  <dcterms:modified xsi:type="dcterms:W3CDTF">2021-10-19T13:30:30Z</dcterms:modified>
</cp:coreProperties>
</file>