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2"/>
  </p:notesMasterIdLst>
  <p:sldIdLst>
    <p:sldId id="285" r:id="rId2"/>
    <p:sldId id="256" r:id="rId3"/>
    <p:sldId id="268" r:id="rId4"/>
    <p:sldId id="257" r:id="rId5"/>
    <p:sldId id="269" r:id="rId6"/>
    <p:sldId id="258" r:id="rId7"/>
    <p:sldId id="270" r:id="rId8"/>
    <p:sldId id="271" r:id="rId9"/>
    <p:sldId id="272" r:id="rId10"/>
    <p:sldId id="259" r:id="rId11"/>
    <p:sldId id="260" r:id="rId12"/>
    <p:sldId id="273" r:id="rId13"/>
    <p:sldId id="261" r:id="rId14"/>
    <p:sldId id="274" r:id="rId15"/>
    <p:sldId id="262" r:id="rId16"/>
    <p:sldId id="275" r:id="rId17"/>
    <p:sldId id="276" r:id="rId18"/>
    <p:sldId id="277" r:id="rId19"/>
    <p:sldId id="263" r:id="rId20"/>
    <p:sldId id="278" r:id="rId21"/>
    <p:sldId id="264" r:id="rId22"/>
    <p:sldId id="279" r:id="rId23"/>
    <p:sldId id="265" r:id="rId24"/>
    <p:sldId id="280" r:id="rId25"/>
    <p:sldId id="266" r:id="rId26"/>
    <p:sldId id="281" r:id="rId27"/>
    <p:sldId id="267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64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D3A6B7-A8A8-4C3C-87F4-508FDB589F2A}" type="datetimeFigureOut">
              <a:rPr lang="ar-IQ" smtClean="0"/>
              <a:t>05/04/1443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DAC46E-C311-4525-AE68-9D47C300E78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38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AC46E-C311-4525-AE68-9D47C300E78D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738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05/04/1443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Hemodynamics Dysfunction 2</a:t>
            </a:r>
          </a:p>
          <a:p>
            <a:endParaRPr lang="en-US" dirty="0"/>
          </a:p>
          <a:p>
            <a:r>
              <a:rPr lang="ar-IQ" dirty="0" smtClean="0"/>
              <a:t>م.م نور ناطق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3"/>
    </mc:Choice>
    <mc:Fallback xmlns="">
      <p:transition spd="slow" advTm="105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332656"/>
            <a:ext cx="7776864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b. Sites of arrest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(1) Branches of the carotid artery, most frequently the middle cerebral artery, leading to cerebral infarction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(2) Branches of the mesenteric artery, leading to hemorrhagic infarction of the intestine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   (3) Branches of the renal artery, producing characteristic wedge-shaped pale infarcts of the renal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cortex.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2400" dirty="0" smtClean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3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Paradoxical emboli are left-sided emboli that originate in the venous circulation but gain access to the arterial circulation through a right-to-left shunt, most often a patent foramen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ovale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 an atrial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septal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defect.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4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51"/>
    </mc:Choice>
    <mc:Fallback xmlns="">
      <p:transition spd="slow" advTm="858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404664"/>
            <a:ext cx="78488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Fat emboli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a. These emboli are particles of bone marrow and other fatty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intraosseous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tissue that enter the circulation as a result of severe (often multiple) fractures.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b. They lodge in the lungs, brain, kidneys, and other organs.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c. They may be asymptomatic or may be manifest clinically by the potentially fatal fat embolism syndrome, characterized by pulmonary distress, cutaneous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petechiae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and various neurologic manifestations.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93"/>
    </mc:Choice>
    <mc:Fallback xmlns="">
      <p:transition spd="slow" advTm="846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4744"/>
            <a:ext cx="5742384" cy="4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6"/>
    </mc:Choice>
    <mc:Fallback xmlns="">
      <p:transition spd="slow" advTm="1350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834444"/>
            <a:ext cx="79563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C. Air emboli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result from the introduction of air into the circulation, most often by a penetrating chest injury or as a consequence of a clumsily performed criminal abortion.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b. They can occur as decompression sickness, observed in deep-sea divers who return to the surface too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rapidly.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0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8"/>
    </mc:Choice>
    <mc:Fallback xmlns="">
      <p:transition spd="slow" advTm="554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8640"/>
            <a:ext cx="65436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7"/>
    </mc:Choice>
    <mc:Fallback xmlns="">
      <p:transition spd="slow" advTm="917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620688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D. Amniotic fluid emboli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a.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caused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by escape of amniotic fluid into the maternal circulation.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b. They can activate the coagulation process, leading to DIC.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c. They can cause maternal death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E. Miscellaneous sources of emboli include fragments of atherosclerotic plaques, clumps of inflamed, infected tissue, and tumor fragments.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4"/>
    </mc:Choice>
    <mc:Fallback xmlns="">
      <p:transition spd="slow" advTm="401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28800"/>
            <a:ext cx="4896544" cy="38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1"/>
    </mc:Choice>
    <mc:Fallback xmlns="">
      <p:transition spd="slow" advTm="161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982729" cy="37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0"/>
    </mc:Choice>
    <mc:Fallback xmlns="">
      <p:transition spd="slow" advTm="1136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72816"/>
            <a:ext cx="4805886" cy="30894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15816" y="5373216"/>
            <a:ext cx="36507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Amniotic fluid embolism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7"/>
    </mc:Choice>
    <mc:Fallback xmlns="">
      <p:transition spd="slow" advTm="662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515895"/>
            <a:ext cx="817240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33C0FF"/>
                </a:solidFill>
                <a:latin typeface="Times New Roman"/>
                <a:ea typeface="Calibri"/>
                <a:cs typeface="Arial"/>
              </a:rPr>
              <a:t>Shock: -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This condition represents circulatory collapse with resultant  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hypoperfusion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decreased oxygenation of tissues.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373FF"/>
                </a:solidFill>
                <a:latin typeface="Times New Roman"/>
                <a:ea typeface="Calibri"/>
                <a:cs typeface="Arial"/>
              </a:rPr>
              <a:t>A. Causes of shock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1. Decreased cardiac output, as occurs in hemorrhage or severe left ventricular failure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2. Widespread peripheral vasodilation, as occurs in sepsis or severe trauma, with hypotension often being a prominent feature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373FF"/>
                </a:solidFill>
                <a:latin typeface="Times New Roman"/>
                <a:ea typeface="Calibri"/>
                <a:cs typeface="Arial"/>
              </a:rPr>
              <a:t>B. Types of shock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1. Hypovolemic shock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is circulatory collapse resulting from the acute reduction in circulating blood volume caused by: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a. Severe hemorrhage or massive loss of fluid from the skin, from extensive burns, or from severe trauma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b. Loss of fluid from the gastrointestinal tract, through severe vomiting or diarrhea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44"/>
    </mc:Choice>
    <mc:Fallback xmlns="">
      <p:transition spd="slow" advTm="1326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183778"/>
            <a:ext cx="7746064" cy="151703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/>
              </a:rPr>
              <a:t>Hemodynamic Dysfunction</a:t>
            </a:r>
            <a:r>
              <a:rPr lang="en-US" b="1" dirty="0">
                <a:effectLst/>
              </a:rPr>
              <a:t> part 2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 rtl="0">
              <a:buNone/>
            </a:pPr>
            <a:r>
              <a:rPr lang="en-US" dirty="0"/>
              <a:t>An embolus: is a detached intravascular solid, liquid, or gaseous mass that is carried by the blood to a site distant  from its point of origin. </a:t>
            </a:r>
            <a:endParaRPr lang="en-US" dirty="0" smtClean="0"/>
          </a:p>
          <a:p>
            <a:pPr marL="82296" indent="0" algn="l" rtl="0">
              <a:buNone/>
            </a:pPr>
            <a:r>
              <a:rPr lang="en-US" b="1" dirty="0" smtClean="0"/>
              <a:t> </a:t>
            </a:r>
            <a:r>
              <a:rPr lang="en-US" b="1" dirty="0"/>
              <a:t>Embolism: - </a:t>
            </a:r>
            <a:r>
              <a:rPr lang="en-US" dirty="0"/>
              <a:t>This is the passage and eventual trapping within the vasculature of any of a wide variety of mass objects.</a:t>
            </a:r>
          </a:p>
          <a:p>
            <a:pPr marL="82296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545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6"/>
    </mc:Choice>
    <mc:Fallback xmlns="">
      <p:transition spd="slow" advTm="496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84784"/>
            <a:ext cx="4886594" cy="366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5"/>
    </mc:Choice>
    <mc:Fallback xmlns="">
      <p:transition spd="slow" advTm="364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260649"/>
            <a:ext cx="7776864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Cardiogenic shock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is circulatory collapse resulting from pump failure of the left ventricle, most often caused by massive myocardial infarction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73" y="2132856"/>
            <a:ext cx="53911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91"/>
    </mc:Choice>
    <mc:Fallback xmlns="">
      <p:transition spd="slow" advTm="4029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46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3. Septic shock is most characteristically associated with gram-negative infections, which cause gram-negative </a:t>
            </a:r>
            <a:r>
              <a:rPr lang="en-US" dirty="0" err="1"/>
              <a:t>endotoxemia</a:t>
            </a:r>
            <a:r>
              <a:rPr lang="en-US" dirty="0"/>
              <a:t>: also occurs with gram-positive and other infections.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7100689" cy="4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73"/>
    </mc:Choice>
    <mc:Fallback xmlns="">
      <p:transition spd="slow" advTm="7257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260648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a. Initially, vasodilation may result in an overall increase in blood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flow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b.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Lipopolysaccharide and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other bacterial products appear to induce a cascade of cytokines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activate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complement components and the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kinin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system, and cause direct toxic injury to vessels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c. Endothelial injury can lead to activation of the coagulation pathways and to DIC.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d. A group of toxic molecules, the so-called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superantigens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produces septic shock-like manifestations. The release of these molecules occurs in the “toxic shock syndrome,” which is most often associated with Staphylococcus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aureus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infection.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e. The systemic inflammatory response syndrome (SIRS) is a generalized immune and inflammatory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reaction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f. The multiple organ dysfunction syndrome (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MODS)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99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"/>
    </mc:Choice>
    <mc:Fallback xmlns="">
      <p:transition spd="slow" advTm="275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752600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"/>
    </mc:Choice>
    <mc:Fallback xmlns="">
      <p:transition spd="slow" advTm="42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620689"/>
            <a:ext cx="7560840" cy="665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 Neurogenic shock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is most often associated with severe trauma and reactive peripheral vasodilation.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373FF"/>
                </a:solidFill>
                <a:latin typeface="Times New Roman"/>
                <a:ea typeface="Calibri"/>
                <a:cs typeface="Arial"/>
              </a:rPr>
              <a:t>C. Stages of shock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57200" indent="-457200" algn="l" rtl="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Nonprogressive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(early) stage. Compensatory mechanisms, including increased heart rate and increased peripheral resistance, maintain perfusion of vital organs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457200" indent="-457200" algn="l" rtl="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 Progressive stage.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characterized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by tissue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hypoperfusion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and the onset of circulatory and metabolic imbalance, including metabolic acidosis from lactic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acidemia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Irreversible stage. Organ damage and metabolic disturbances are so severe that survival is not possible.</a:t>
            </a:r>
          </a:p>
          <a:p>
            <a:pPr rtl="0"/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 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25"/>
    </mc:Choice>
    <mc:Fallback xmlns="">
      <p:transition spd="slow" advTm="11402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41" y="836712"/>
            <a:ext cx="5913934" cy="44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7"/>
    </mc:Choice>
    <mc:Fallback xmlns="">
      <p:transition spd="slow" advTm="1840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404664"/>
            <a:ext cx="7704856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7373FF"/>
                </a:solidFill>
                <a:latin typeface="Times New Roman"/>
                <a:ea typeface="Calibri"/>
                <a:cs typeface="Arial"/>
              </a:rPr>
              <a:t>D. Morphologic manifestations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1. A wide variety of anatomic findings are observed in shock. The most important of these is acute tubular necrosis of the kidney, which is potentially reversible with appropriate medical management.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 Other anatomic findings in shock include: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a. Areas of necrosis in the brain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b.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Centrilobular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necrosis of the liver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c. Fatty change in the heart or liver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d. Patchy mucosal hemorrhages in the colon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e. Depletion of lipid in the adrenal cortex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f. Pulmonary edema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Univers-CondensedBold"/>
                <a:ea typeface="Calibri"/>
                <a:cs typeface="Arial"/>
              </a:rPr>
              <a:t> 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1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57"/>
    </mc:Choice>
    <mc:Fallback xmlns="">
      <p:transition spd="slow" advTm="7815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84784"/>
            <a:ext cx="4105856" cy="36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"/>
    </mc:Choice>
    <mc:Fallback xmlns="">
      <p:transition spd="slow" advTm="695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8096250" cy="453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5085185"/>
            <a:ext cx="5526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111111"/>
                </a:solidFill>
                <a:latin typeface="Roboto"/>
              </a:rPr>
              <a:t> (a) Acute tubular necrosis was observed in the cortex.</a:t>
            </a:r>
            <a:r>
              <a:rPr lang="en-US" dirty="0"/>
              <a:t> (b) Acute tubular necrosis and regeneration</a:t>
            </a:r>
          </a:p>
          <a:p>
            <a:pPr algn="l"/>
            <a:r>
              <a:rPr lang="en-US" dirty="0"/>
              <a:t>c) Regeneration was observed in renal tubules with acute tubular necrosis.</a:t>
            </a:r>
          </a:p>
          <a:p>
            <a:pPr algn="l"/>
            <a:endParaRPr lang="en-US" b="0" i="0" dirty="0">
              <a:solidFill>
                <a:srgbClr val="11111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395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28"/>
    </mc:Choice>
    <mc:Fallback xmlns="">
      <p:transition spd="slow" advTm="454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diac Embolism &amp; Stro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27" y="1052736"/>
            <a:ext cx="3895121" cy="51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9"/>
    </mc:Choice>
    <mc:Fallback xmlns="">
      <p:transition spd="slow" advTm="4117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908720"/>
            <a:ext cx="5715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"/>
    </mc:Choice>
    <mc:Fallback xmlns="">
      <p:transition spd="slow" advTm="120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4408" y="-675456"/>
            <a:ext cx="8322128" cy="2952328"/>
          </a:xfrm>
        </p:spPr>
        <p:txBody>
          <a:bodyPr>
            <a:normAutofit/>
          </a:bodyPr>
          <a:lstStyle/>
          <a:p>
            <a:pPr rtl="0"/>
            <a:r>
              <a:rPr lang="en-US" sz="2800" u="sng" dirty="0">
                <a:effectLst/>
              </a:rPr>
              <a:t>Forms of  emboli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A. Thromboembolism. Embolism of fragments of thrombi is the most frequent form of embolism.</a:t>
            </a:r>
            <a:br>
              <a:rPr lang="en-US" sz="2800" dirty="0">
                <a:effectLst/>
              </a:rPr>
            </a:b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268760"/>
            <a:ext cx="7642096" cy="4979640"/>
          </a:xfrm>
        </p:spPr>
        <p:txBody>
          <a:bodyPr>
            <a:noAutofit/>
          </a:bodyPr>
          <a:lstStyle/>
          <a:p>
            <a:pPr marL="82296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1. Pulmonary emboli 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82296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a. These emboli are an important cause of sudden death, usually occurring in immobilized postoperative patients and in those with CHF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82296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b. Immobilization leads to venous thrombosis in the lower extremities.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82296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Pulmonary emboli vary in size from saddle emboli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which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can produce sudden death, to less clinically significant small emboli.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L="82296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Obstruction of the pulmonary artery leads to pulmonary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infarction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1164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85"/>
    </mc:Choice>
    <mc:Fallback xmlns="">
      <p:transition spd="slow" advTm="1010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1484784"/>
            <a:ext cx="3361556" cy="336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4667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7"/>
    </mc:Choice>
    <mc:Fallback xmlns="">
      <p:transition spd="slow" advTm="326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404665"/>
            <a:ext cx="763284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Arterial emboli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a. Sites of origin. Arterial emboli usually arise from a mural thrombus, a thrombus that adheres to one wall of a heart chamber or major artery.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(1) Mural thrombi in the left atrium are associated especially with mitral   stenosis with atrial fibrillation.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(2) Mural thrombi in the left ventricle are caused by myocardial infarction.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  (3) Thrombi at the junction of the internal and external carotid arteries are a cause of thrombotic brain infarcts and can also be a site of origin of emboli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4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58"/>
    </mc:Choice>
    <mc:Fallback xmlns="">
      <p:transition spd="slow" advTm="10165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9650"/>
            <a:ext cx="7620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0"/>
    </mc:Choice>
    <mc:Fallback xmlns="">
      <p:transition spd="slow" advTm="138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7153275" cy="5762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6093296"/>
            <a:ext cx="4608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Acute arterial embolism of lower limb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3"/>
    </mc:Choice>
    <mc:Fallback xmlns="">
      <p:transition spd="slow" advTm="181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488832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5856" y="5445224"/>
            <a:ext cx="30963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Mural thrombi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2"/>
    </mc:Choice>
    <mc:Fallback xmlns="">
      <p:transition spd="slow" advTm="1714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1060</Words>
  <Application>Microsoft Office PowerPoint</Application>
  <PresentationFormat>On-screen Show (4:3)</PresentationFormat>
  <Paragraphs>80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Gill Sans MT</vt:lpstr>
      <vt:lpstr>Majalla UI</vt:lpstr>
      <vt:lpstr>Roboto</vt:lpstr>
      <vt:lpstr>Times New Roman</vt:lpstr>
      <vt:lpstr>Univers-CondensedBold</vt:lpstr>
      <vt:lpstr>Verdana</vt:lpstr>
      <vt:lpstr>Wingdings 2</vt:lpstr>
      <vt:lpstr>انقلاب</vt:lpstr>
      <vt:lpstr>PowerPoint Presentation</vt:lpstr>
      <vt:lpstr>Hemodynamic Dysfunction part 2 </vt:lpstr>
      <vt:lpstr>PowerPoint Presentation</vt:lpstr>
      <vt:lpstr>Forms of  emboli A. Thromboembolism. Embolism of fragments of thrombi is the most frequent form of embolism.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Hasan Natiq</dc:creator>
  <cp:lastModifiedBy>Windows User</cp:lastModifiedBy>
  <cp:revision>32</cp:revision>
  <dcterms:created xsi:type="dcterms:W3CDTF">2016-10-04T07:53:40Z</dcterms:created>
  <dcterms:modified xsi:type="dcterms:W3CDTF">2021-11-10T04:21:13Z</dcterms:modified>
</cp:coreProperties>
</file>