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sldIdLst>
    <p:sldId id="261" r:id="rId2"/>
    <p:sldId id="257" r:id="rId3"/>
    <p:sldId id="262" r:id="rId4"/>
    <p:sldId id="258" r:id="rId5"/>
    <p:sldId id="263" r:id="rId6"/>
    <p:sldId id="259" r:id="rId7"/>
    <p:sldId id="264" r:id="rId8"/>
    <p:sldId id="260" r:id="rId9"/>
    <p:sldId id="265"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9DABB5-0641-41A9-B00C-7F7550CCA0CF}" type="datetimeFigureOut">
              <a:rPr lang="en-US" smtClean="0"/>
              <a:t>2/6/2021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80D014-4494-4200-B2E6-40BD2AC7EB17}" type="slidenum">
              <a:rPr lang="en-US" smtClean="0"/>
              <a:t>‹#›</a:t>
            </a:fld>
            <a:endParaRPr lang="en-US"/>
          </a:p>
        </p:txBody>
      </p:sp>
    </p:spTree>
    <p:extLst>
      <p:ext uri="{BB962C8B-B14F-4D97-AF65-F5344CB8AC3E}">
        <p14:creationId xmlns:p14="http://schemas.microsoft.com/office/powerpoint/2010/main" val="40299583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80D014-4494-4200-B2E6-40BD2AC7EB17}" type="slidenum">
              <a:rPr lang="en-US" smtClean="0"/>
              <a:t>6</a:t>
            </a:fld>
            <a:endParaRPr lang="en-US"/>
          </a:p>
        </p:txBody>
      </p:sp>
    </p:spTree>
    <p:extLst>
      <p:ext uri="{BB962C8B-B14F-4D97-AF65-F5344CB8AC3E}">
        <p14:creationId xmlns:p14="http://schemas.microsoft.com/office/powerpoint/2010/main" val="17609366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D61E1585-51FD-490C-9B06-0C9EFCA69386}" type="datetimeFigureOut">
              <a:rPr lang="en-US" smtClean="0"/>
              <a:t>2/6/2021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76D013A3-3E40-42E9-B44D-3DF47D9B6AB2}"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61E1585-51FD-490C-9B06-0C9EFCA69386}" type="datetimeFigureOut">
              <a:rPr lang="en-US" smtClean="0"/>
              <a:t>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D013A3-3E40-42E9-B44D-3DF47D9B6AB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61E1585-51FD-490C-9B06-0C9EFCA69386}" type="datetimeFigureOut">
              <a:rPr lang="en-US" smtClean="0"/>
              <a:t>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D013A3-3E40-42E9-B44D-3DF47D9B6A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61E1585-51FD-490C-9B06-0C9EFCA69386}" type="datetimeFigureOut">
              <a:rPr lang="en-US" smtClean="0"/>
              <a:t>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D013A3-3E40-42E9-B44D-3DF47D9B6A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61E1585-51FD-490C-9B06-0C9EFCA69386}" type="datetimeFigureOut">
              <a:rPr lang="en-US" smtClean="0"/>
              <a:t>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76D013A3-3E40-42E9-B44D-3DF47D9B6AB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61E1585-51FD-490C-9B06-0C9EFCA69386}" type="datetimeFigureOut">
              <a:rPr lang="en-US" smtClean="0"/>
              <a:t>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D013A3-3E40-42E9-B44D-3DF47D9B6A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61E1585-51FD-490C-9B06-0C9EFCA69386}" type="datetimeFigureOut">
              <a:rPr lang="en-US" smtClean="0"/>
              <a:t>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D013A3-3E40-42E9-B44D-3DF47D9B6A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61E1585-51FD-490C-9B06-0C9EFCA69386}" type="datetimeFigureOut">
              <a:rPr lang="en-US" smtClean="0"/>
              <a:t>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D013A3-3E40-42E9-B44D-3DF47D9B6A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1E1585-51FD-490C-9B06-0C9EFCA69386}" type="datetimeFigureOut">
              <a:rPr lang="en-US" smtClean="0"/>
              <a:t>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D013A3-3E40-42E9-B44D-3DF47D9B6A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61E1585-51FD-490C-9B06-0C9EFCA69386}" type="datetimeFigureOut">
              <a:rPr lang="en-US" smtClean="0"/>
              <a:t>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D013A3-3E40-42E9-B44D-3DF47D9B6A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61E1585-51FD-490C-9B06-0C9EFCA69386}" type="datetimeFigureOut">
              <a:rPr lang="en-US" smtClean="0"/>
              <a:t>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D013A3-3E40-42E9-B44D-3DF47D9B6A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D61E1585-51FD-490C-9B06-0C9EFCA69386}" type="datetimeFigureOut">
              <a:rPr lang="en-US" smtClean="0"/>
              <a:t>2/6/2021</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6D013A3-3E40-42E9-B44D-3DF47D9B6AB2}"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458956"/>
            <a:ext cx="4572000" cy="4401205"/>
          </a:xfrm>
          <a:prstGeom prst="rect">
            <a:avLst/>
          </a:prstGeom>
        </p:spPr>
        <p:txBody>
          <a:bodyPr>
            <a:spAutoFit/>
          </a:bodyPr>
          <a:lstStyle/>
          <a:p>
            <a:pPr lvl="0" algn="ctr" defTabSz="457200"/>
            <a:r>
              <a:rPr lang="ar-IQ" sz="4000" dirty="0">
                <a:solidFill>
                  <a:prstClr val="white"/>
                </a:solidFill>
                <a:latin typeface="Calisto MT" panose="02040603050505030304"/>
                <a:cs typeface="Arial"/>
              </a:rPr>
              <a:t>مبادئ المحاسبة </a:t>
            </a:r>
            <a:r>
              <a:rPr lang="ar-IQ" sz="4000" dirty="0" smtClean="0">
                <a:solidFill>
                  <a:prstClr val="white"/>
                </a:solidFill>
                <a:latin typeface="Calisto MT" panose="02040603050505030304"/>
                <a:cs typeface="Arial"/>
              </a:rPr>
              <a:t>المالية</a:t>
            </a:r>
          </a:p>
          <a:p>
            <a:pPr lvl="0" algn="ctr" defTabSz="457200"/>
            <a:r>
              <a:rPr lang="ar-IQ" sz="4000" dirty="0" smtClean="0">
                <a:solidFill>
                  <a:prstClr val="white"/>
                </a:solidFill>
                <a:latin typeface="Calisto MT" panose="02040603050505030304"/>
                <a:cs typeface="Arial"/>
              </a:rPr>
              <a:t>المحاضرة الثانية</a:t>
            </a:r>
          </a:p>
          <a:p>
            <a:pPr lvl="0" algn="ctr" defTabSz="457200"/>
            <a:r>
              <a:rPr lang="ar-IQ" sz="4000" dirty="0" smtClean="0">
                <a:solidFill>
                  <a:prstClr val="white"/>
                </a:solidFill>
                <a:latin typeface="Calisto MT" panose="02040603050505030304"/>
                <a:cs typeface="Arial"/>
              </a:rPr>
              <a:t>م.م </a:t>
            </a:r>
            <a:r>
              <a:rPr lang="ar-IQ" sz="4000" dirty="0">
                <a:solidFill>
                  <a:prstClr val="white"/>
                </a:solidFill>
                <a:latin typeface="Calisto MT" panose="02040603050505030304"/>
                <a:cs typeface="Arial"/>
              </a:rPr>
              <a:t>حسن سالم محسن</a:t>
            </a:r>
          </a:p>
          <a:p>
            <a:pPr lvl="0" algn="ctr" defTabSz="457200"/>
            <a:endParaRPr lang="ar-IQ" sz="4000" dirty="0">
              <a:solidFill>
                <a:prstClr val="white"/>
              </a:solidFill>
              <a:latin typeface="Calisto MT" panose="02040603050505030304"/>
              <a:cs typeface="Arial"/>
            </a:endParaRPr>
          </a:p>
          <a:p>
            <a:pPr lvl="0" algn="ctr" defTabSz="457200"/>
            <a:endParaRPr lang="ar-IQ" sz="4000" dirty="0">
              <a:solidFill>
                <a:prstClr val="white"/>
              </a:solidFill>
              <a:latin typeface="Calisto MT" panose="02040603050505030304"/>
              <a:cs typeface="Arial"/>
            </a:endParaRPr>
          </a:p>
          <a:p>
            <a:pPr lvl="0" algn="ctr" defTabSz="457200"/>
            <a:endParaRPr lang="ar-IQ" sz="4000" dirty="0">
              <a:solidFill>
                <a:prstClr val="white"/>
              </a:solidFill>
              <a:latin typeface="Calisto MT" panose="02040603050505030304"/>
              <a:cs typeface="Arial"/>
            </a:endParaRPr>
          </a:p>
          <a:p>
            <a:pPr lvl="0" algn="ctr" defTabSz="457200"/>
            <a:endParaRPr lang="en-US" sz="4000" dirty="0">
              <a:solidFill>
                <a:prstClr val="white"/>
              </a:solidFill>
              <a:latin typeface="Calisto MT" panose="02040603050505030304"/>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0700" y="2629064"/>
            <a:ext cx="5562600" cy="3810000"/>
          </a:xfrm>
          <a:prstGeom prst="rect">
            <a:avLst/>
          </a:prstGeom>
          <a:ln>
            <a:noFill/>
          </a:ln>
          <a:effectLst>
            <a:softEdge rad="112500"/>
          </a:effectLst>
        </p:spPr>
      </p:pic>
    </p:spTree>
    <p:extLst>
      <p:ext uri="{BB962C8B-B14F-4D97-AF65-F5344CB8AC3E}">
        <p14:creationId xmlns:p14="http://schemas.microsoft.com/office/powerpoint/2010/main" val="14351676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Hasaan\Desktop\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1219200"/>
            <a:ext cx="5576888" cy="412432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3816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 y="0"/>
            <a:ext cx="9220199" cy="6924973"/>
          </a:xfrm>
          <a:prstGeom prst="rect">
            <a:avLst/>
          </a:prstGeom>
        </p:spPr>
        <p:txBody>
          <a:bodyPr wrap="square">
            <a:spAutoFit/>
          </a:bodyPr>
          <a:lstStyle/>
          <a:p>
            <a:pPr lvl="0" algn="ctr"/>
            <a:r>
              <a:rPr lang="ar-IQ" sz="4000" b="1" u="sng" dirty="0" smtClean="0">
                <a:solidFill>
                  <a:prstClr val="black"/>
                </a:solidFill>
              </a:rPr>
              <a:t>الفصل الثاني </a:t>
            </a:r>
          </a:p>
          <a:p>
            <a:pPr lvl="0" algn="ctr"/>
            <a:r>
              <a:rPr lang="ar-IQ" sz="4000" b="1" dirty="0" smtClean="0">
                <a:solidFill>
                  <a:prstClr val="black"/>
                </a:solidFill>
              </a:rPr>
              <a:t>الاطار المفاهيمي النظري للمحاسبة </a:t>
            </a:r>
            <a:endParaRPr lang="ar-IQ" sz="2800" b="1" dirty="0" smtClean="0">
              <a:solidFill>
                <a:prstClr val="black"/>
              </a:solidFill>
            </a:endParaRPr>
          </a:p>
          <a:p>
            <a:pPr lvl="0" algn="r"/>
            <a:r>
              <a:rPr lang="ar-IQ" sz="2800" b="1" dirty="0" smtClean="0">
                <a:solidFill>
                  <a:prstClr val="black"/>
                </a:solidFill>
              </a:rPr>
              <a:t>ا- </a:t>
            </a:r>
            <a:r>
              <a:rPr lang="ar-IQ" sz="2800" b="1" dirty="0" smtClean="0">
                <a:solidFill>
                  <a:prstClr val="black"/>
                </a:solidFill>
              </a:rPr>
              <a:t>اهداف القوائم والتقارير المالية:</a:t>
            </a:r>
          </a:p>
          <a:p>
            <a:pPr lvl="0" algn="r"/>
            <a:r>
              <a:rPr lang="ar-IQ" sz="2800" dirty="0" smtClean="0">
                <a:solidFill>
                  <a:prstClr val="black"/>
                </a:solidFill>
              </a:rPr>
              <a:t>ان الهدف الاساسي للمحاسبة المالية هو انتاج وتوصيل معلومات محاسبية مفيدة يحتاج اليها المستخدمون الداخليون والخارجيون لاغراض اتخاذ قراراتهم الاقتصادية. ويتفق علماء المحاسبة على اربع قوائم مالية اساسية ذات غرض عام تلبي الاحتياجات المعلوماتية لمعظم المستخدمين </a:t>
            </a:r>
            <a:r>
              <a:rPr lang="ar-IQ" sz="2800" b="1" dirty="0" smtClean="0">
                <a:solidFill>
                  <a:prstClr val="black"/>
                </a:solidFill>
              </a:rPr>
              <a:t>.</a:t>
            </a:r>
          </a:p>
          <a:p>
            <a:pPr lvl="0" algn="r"/>
            <a:r>
              <a:rPr lang="ar-IQ" sz="2800" b="1" dirty="0" smtClean="0">
                <a:solidFill>
                  <a:prstClr val="black"/>
                </a:solidFill>
              </a:rPr>
              <a:t>1- قائمة الدخل (قائمة  الارباح والخسائر ): </a:t>
            </a:r>
            <a:r>
              <a:rPr lang="ar-IQ" sz="2800" dirty="0" smtClean="0">
                <a:solidFill>
                  <a:prstClr val="black"/>
                </a:solidFill>
              </a:rPr>
              <a:t>تحدد ارباح او خسائر المشروع الناتجة عن مزاولة نشاطة عادة عن فترة سنة من 1/1 الى 31/ 12 من كل عام.</a:t>
            </a:r>
          </a:p>
          <a:p>
            <a:pPr lvl="0" algn="r"/>
            <a:r>
              <a:rPr lang="ar-IQ" sz="2800" b="1" dirty="0" smtClean="0">
                <a:solidFill>
                  <a:prstClr val="black"/>
                </a:solidFill>
              </a:rPr>
              <a:t>2- قائمة حقوق الملكية ( قائمة حقوق المساهمين): </a:t>
            </a:r>
            <a:r>
              <a:rPr lang="ar-IQ" sz="2800" dirty="0" smtClean="0">
                <a:solidFill>
                  <a:prstClr val="black"/>
                </a:solidFill>
              </a:rPr>
              <a:t>توضح راسمال صاحب المشروع في بداية السنة والتغيرات التي طرات عليه خلال السنة وكم اصبح في نهاية السنة.</a:t>
            </a:r>
            <a:r>
              <a:rPr lang="ar-IQ" sz="2800" b="1" dirty="0" smtClean="0">
                <a:solidFill>
                  <a:prstClr val="black"/>
                </a:solidFill>
              </a:rPr>
              <a:t> </a:t>
            </a:r>
          </a:p>
          <a:p>
            <a:pPr lvl="0" algn="r"/>
            <a:r>
              <a:rPr lang="ar-IQ" sz="2800" b="1" dirty="0" smtClean="0">
                <a:solidFill>
                  <a:prstClr val="black"/>
                </a:solidFill>
              </a:rPr>
              <a:t>3- قائمة المركز المالي( الميزانية): </a:t>
            </a:r>
            <a:r>
              <a:rPr lang="ar-IQ" sz="2800" dirty="0" smtClean="0">
                <a:solidFill>
                  <a:prstClr val="black"/>
                </a:solidFill>
              </a:rPr>
              <a:t>تعرض مركز او وضع المشروع في يوم معين اي تعرض اصول وخصوم المشروع في يوم معين عادة في 31/ 12 من كل عام. </a:t>
            </a:r>
          </a:p>
        </p:txBody>
      </p:sp>
    </p:spTree>
    <p:extLst>
      <p:ext uri="{BB962C8B-B14F-4D97-AF65-F5344CB8AC3E}">
        <p14:creationId xmlns:p14="http://schemas.microsoft.com/office/powerpoint/2010/main" val="1608865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838200"/>
            <a:ext cx="8610600" cy="4401205"/>
          </a:xfrm>
          <a:prstGeom prst="rect">
            <a:avLst/>
          </a:prstGeom>
        </p:spPr>
        <p:txBody>
          <a:bodyPr wrap="square">
            <a:spAutoFit/>
          </a:bodyPr>
          <a:lstStyle/>
          <a:p>
            <a:pPr lvl="0" algn="r"/>
            <a:r>
              <a:rPr lang="ar-IQ" sz="2800" b="1" dirty="0">
                <a:solidFill>
                  <a:prstClr val="black"/>
                </a:solidFill>
              </a:rPr>
              <a:t>4- قائمة التدفقات النقدية: </a:t>
            </a:r>
            <a:r>
              <a:rPr lang="ar-IQ" sz="2800" dirty="0">
                <a:solidFill>
                  <a:prstClr val="black"/>
                </a:solidFill>
              </a:rPr>
              <a:t>توضح حركة المقبوضات والمدفوعات النقدية عادة عن فترة سنة من 1/1 الى 31/ 12  من كل عام بدا من النقدية 1/1 ووصولا الى النقدية 31/ 12. </a:t>
            </a:r>
          </a:p>
          <a:p>
            <a:pPr lvl="0" algn="r"/>
            <a:endParaRPr lang="ar-IQ" sz="2800" b="1" dirty="0">
              <a:solidFill>
                <a:prstClr val="black"/>
              </a:solidFill>
            </a:endParaRPr>
          </a:p>
          <a:p>
            <a:pPr lvl="0" algn="r"/>
            <a:r>
              <a:rPr lang="ar-IQ" sz="2800" b="1" dirty="0">
                <a:solidFill>
                  <a:prstClr val="black"/>
                </a:solidFill>
              </a:rPr>
              <a:t>خصائص المعلومات المحاسبية المفيدة: </a:t>
            </a:r>
            <a:r>
              <a:rPr lang="ar-IQ" sz="2800" dirty="0">
                <a:solidFill>
                  <a:prstClr val="black"/>
                </a:solidFill>
              </a:rPr>
              <a:t>حتى تكون المعلومات المحاسبية مفيدة في تحقيق الغرض منها يجب ان تتميز بخاصيتين اساسيتين:</a:t>
            </a:r>
          </a:p>
          <a:p>
            <a:pPr lvl="0" algn="r"/>
            <a:r>
              <a:rPr lang="ar-IQ" sz="2800" b="1" dirty="0">
                <a:solidFill>
                  <a:prstClr val="black"/>
                </a:solidFill>
              </a:rPr>
              <a:t>1- خاصية الملائمة:</a:t>
            </a:r>
          </a:p>
          <a:p>
            <a:pPr lvl="0" algn="r"/>
            <a:r>
              <a:rPr lang="ar-IQ" sz="2800" b="1" dirty="0">
                <a:solidFill>
                  <a:prstClr val="black"/>
                </a:solidFill>
              </a:rPr>
              <a:t>2- خاصية الموثوقية: اضافة الى ذلك توافر خاصيتين فرعيتين:</a:t>
            </a:r>
          </a:p>
          <a:p>
            <a:pPr lvl="0" algn="r"/>
            <a:r>
              <a:rPr lang="ar-IQ" sz="2800" b="1" dirty="0">
                <a:solidFill>
                  <a:prstClr val="black"/>
                </a:solidFill>
              </a:rPr>
              <a:t>3- خاصية قابلية البيانات </a:t>
            </a:r>
            <a:r>
              <a:rPr lang="ar-IQ" sz="2800" b="1" dirty="0" smtClean="0">
                <a:solidFill>
                  <a:prstClr val="black"/>
                </a:solidFill>
              </a:rPr>
              <a:t>المقارنة </a:t>
            </a:r>
            <a:r>
              <a:rPr lang="ar-IQ" sz="2800" b="1" dirty="0">
                <a:solidFill>
                  <a:prstClr val="black"/>
                </a:solidFill>
              </a:rPr>
              <a:t>لتكون بالتالي قابلة للتنبؤ </a:t>
            </a:r>
            <a:r>
              <a:rPr lang="ar-IQ" sz="2800" b="1" dirty="0" smtClean="0">
                <a:solidFill>
                  <a:prstClr val="black"/>
                </a:solidFill>
              </a:rPr>
              <a:t>المستقبلي</a:t>
            </a:r>
            <a:endParaRPr lang="ar-IQ" sz="2800" b="1" dirty="0">
              <a:solidFill>
                <a:prstClr val="black"/>
              </a:solidFill>
            </a:endParaRPr>
          </a:p>
          <a:p>
            <a:pPr lvl="0" algn="r"/>
            <a:r>
              <a:rPr lang="ar-IQ" sz="2800" b="1" dirty="0">
                <a:solidFill>
                  <a:prstClr val="black"/>
                </a:solidFill>
              </a:rPr>
              <a:t>4- خاصية الثبات في تطبيق الطرائق المحاسبية</a:t>
            </a:r>
            <a:endParaRPr lang="en-US" sz="2800" dirty="0"/>
          </a:p>
        </p:txBody>
      </p:sp>
    </p:spTree>
    <p:extLst>
      <p:ext uri="{BB962C8B-B14F-4D97-AF65-F5344CB8AC3E}">
        <p14:creationId xmlns:p14="http://schemas.microsoft.com/office/powerpoint/2010/main" val="1778688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609600"/>
            <a:ext cx="8534400" cy="5693866"/>
          </a:xfrm>
          <a:prstGeom prst="rect">
            <a:avLst/>
          </a:prstGeom>
        </p:spPr>
        <p:txBody>
          <a:bodyPr wrap="square">
            <a:spAutoFit/>
          </a:bodyPr>
          <a:lstStyle/>
          <a:p>
            <a:pPr algn="r"/>
            <a:r>
              <a:rPr lang="ar-IQ" sz="2800" dirty="0">
                <a:solidFill>
                  <a:schemeClr val="bg1"/>
                </a:solidFill>
              </a:rPr>
              <a:t>1</a:t>
            </a:r>
            <a:r>
              <a:rPr lang="ar-IQ" sz="2800" dirty="0" smtClean="0">
                <a:solidFill>
                  <a:schemeClr val="bg1"/>
                </a:solidFill>
              </a:rPr>
              <a:t>- </a:t>
            </a:r>
            <a:r>
              <a:rPr lang="ar-IQ" sz="2800" b="1" dirty="0" smtClean="0">
                <a:solidFill>
                  <a:schemeClr val="bg1"/>
                </a:solidFill>
              </a:rPr>
              <a:t>الملاءمة : </a:t>
            </a:r>
            <a:r>
              <a:rPr lang="ar-IQ" sz="2800" dirty="0" smtClean="0">
                <a:solidFill>
                  <a:schemeClr val="bg1"/>
                </a:solidFill>
              </a:rPr>
              <a:t>يقصد بها ان تكون المعلومات المحاسبية ذات صلة او ارتباط بالقرار المزمع اتخاذه اي انها تؤثر على القرار المتخذ من جانب مستخدم المعلومات فالمعلومة غير المؤثرة تمثل حشواً لا طائل منه.</a:t>
            </a:r>
            <a:endParaRPr lang="ar-IQ" sz="2800" dirty="0">
              <a:solidFill>
                <a:schemeClr val="bg1"/>
              </a:solidFill>
            </a:endParaRPr>
          </a:p>
          <a:p>
            <a:pPr algn="r"/>
            <a:r>
              <a:rPr lang="ar-IQ" sz="2800" dirty="0" smtClean="0">
                <a:solidFill>
                  <a:schemeClr val="bg1"/>
                </a:solidFill>
              </a:rPr>
              <a:t>للملاءمة ثلاث خصائص ثانوية:</a:t>
            </a:r>
          </a:p>
          <a:p>
            <a:pPr algn="r"/>
            <a:r>
              <a:rPr lang="ar-IQ" sz="2800" b="1" dirty="0" smtClean="0">
                <a:solidFill>
                  <a:schemeClr val="bg1"/>
                </a:solidFill>
              </a:rPr>
              <a:t>أ- ان تاتي المعلومات في الوقت المناسب: </a:t>
            </a:r>
            <a:r>
              <a:rPr lang="ar-IQ" sz="2800" dirty="0" smtClean="0">
                <a:solidFill>
                  <a:schemeClr val="bg1"/>
                </a:solidFill>
              </a:rPr>
              <a:t>فتاخر الحصول على المعلومات يكون على حساب فائدتها كلما تاخرت المعلومة كلما نقصت منفعتها. </a:t>
            </a:r>
          </a:p>
          <a:p>
            <a:pPr algn="r"/>
            <a:r>
              <a:rPr lang="ar-IQ" sz="2800" b="1" dirty="0" smtClean="0">
                <a:solidFill>
                  <a:schemeClr val="bg1"/>
                </a:solidFill>
              </a:rPr>
              <a:t>ب- ان تتميز المعلومات بقيمة تغذية راجعة: </a:t>
            </a:r>
            <a:r>
              <a:rPr lang="ar-IQ" sz="2800" dirty="0" smtClean="0">
                <a:solidFill>
                  <a:schemeClr val="bg1"/>
                </a:solidFill>
              </a:rPr>
              <a:t>ان تساعد متخذ القرار ان يتحقق من صحة قراراته السابقة  فيستمر فيها او يقوم بتصحيح تلك القرارات اذا كان قرار اتخاذها حينذاك خاطئا.</a:t>
            </a:r>
          </a:p>
          <a:p>
            <a:pPr algn="r"/>
            <a:r>
              <a:rPr lang="ar-IQ" sz="2800" b="1" dirty="0" smtClean="0">
                <a:solidFill>
                  <a:schemeClr val="bg1"/>
                </a:solidFill>
              </a:rPr>
              <a:t>ج- ان تتميز المعلومات بقيمة  تنبؤية: </a:t>
            </a:r>
            <a:r>
              <a:rPr lang="ar-IQ" sz="2800" dirty="0" smtClean="0">
                <a:solidFill>
                  <a:schemeClr val="bg1"/>
                </a:solidFill>
              </a:rPr>
              <a:t>اي ان تساعد متخذ القرار ان يحسن من احتمالات التوصل الى تنبؤات صادقة عن نتائج الاحداث المتوقعة  مستقبلا. </a:t>
            </a:r>
          </a:p>
          <a:p>
            <a:pPr algn="r"/>
            <a:endParaRPr lang="en-US" sz="2800" dirty="0">
              <a:solidFill>
                <a:schemeClr val="bg1"/>
              </a:solidFill>
            </a:endParaRPr>
          </a:p>
        </p:txBody>
      </p:sp>
    </p:spTree>
    <p:extLst>
      <p:ext uri="{BB962C8B-B14F-4D97-AF65-F5344CB8AC3E}">
        <p14:creationId xmlns:p14="http://schemas.microsoft.com/office/powerpoint/2010/main" val="3273249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81000"/>
            <a:ext cx="8458200" cy="5693866"/>
          </a:xfrm>
          <a:prstGeom prst="rect">
            <a:avLst/>
          </a:prstGeom>
        </p:spPr>
        <p:txBody>
          <a:bodyPr wrap="square">
            <a:spAutoFit/>
          </a:bodyPr>
          <a:lstStyle/>
          <a:p>
            <a:pPr lvl="0" algn="r"/>
            <a:r>
              <a:rPr lang="ar-IQ" sz="2800" b="1" dirty="0">
                <a:solidFill>
                  <a:prstClr val="black"/>
                </a:solidFill>
              </a:rPr>
              <a:t>2- الموثوقية : </a:t>
            </a:r>
            <a:r>
              <a:rPr lang="ar-IQ" sz="2800" dirty="0">
                <a:solidFill>
                  <a:prstClr val="black"/>
                </a:solidFill>
              </a:rPr>
              <a:t>ان تجعل متخذ القرار يثق بالمعلومات المقدمة  ويجب ان توافر ثلاث خصائص ثانوية: </a:t>
            </a:r>
          </a:p>
          <a:p>
            <a:pPr lvl="0" algn="r"/>
            <a:r>
              <a:rPr lang="ar-IQ" sz="2800" b="1" dirty="0" smtClean="0">
                <a:solidFill>
                  <a:prstClr val="black"/>
                </a:solidFill>
              </a:rPr>
              <a:t>أ- صدق </a:t>
            </a:r>
            <a:r>
              <a:rPr lang="ar-IQ" sz="2800" b="1" dirty="0">
                <a:solidFill>
                  <a:prstClr val="black"/>
                </a:solidFill>
              </a:rPr>
              <a:t>المعلومات في تمثيل الظاهرة </a:t>
            </a:r>
            <a:r>
              <a:rPr lang="ar-IQ" sz="2800" dirty="0">
                <a:solidFill>
                  <a:prstClr val="black"/>
                </a:solidFill>
              </a:rPr>
              <a:t>موضع البحث اي تطابق طبيعة العملية المالية مع ارقام المعلومة المقدمة </a:t>
            </a:r>
            <a:r>
              <a:rPr lang="ar-IQ" sz="2800" dirty="0" smtClean="0">
                <a:solidFill>
                  <a:prstClr val="black"/>
                </a:solidFill>
              </a:rPr>
              <a:t>عنها</a:t>
            </a:r>
          </a:p>
          <a:p>
            <a:pPr lvl="0" algn="r"/>
            <a:r>
              <a:rPr lang="ar-IQ" sz="2800" dirty="0" smtClean="0">
                <a:solidFill>
                  <a:prstClr val="black"/>
                </a:solidFill>
              </a:rPr>
              <a:t> </a:t>
            </a:r>
            <a:r>
              <a:rPr lang="ar-IQ" sz="2800" b="1" dirty="0">
                <a:solidFill>
                  <a:prstClr val="black"/>
                </a:solidFill>
              </a:rPr>
              <a:t>ب- الموضوعية او قابلية التحقق: </a:t>
            </a:r>
            <a:r>
              <a:rPr lang="ar-IQ" sz="2800" dirty="0">
                <a:solidFill>
                  <a:prstClr val="black"/>
                </a:solidFill>
              </a:rPr>
              <a:t>اي لو ان اي محاسب اخر اذا اعاد عملية القياس المحاسبي لتوصل الى نفس النتائج.</a:t>
            </a:r>
          </a:p>
          <a:p>
            <a:pPr lvl="0" algn="r"/>
            <a:r>
              <a:rPr lang="ar-IQ" sz="2800" b="1" dirty="0">
                <a:solidFill>
                  <a:prstClr val="black"/>
                </a:solidFill>
              </a:rPr>
              <a:t>ج- الحياد : </a:t>
            </a:r>
            <a:r>
              <a:rPr lang="ar-IQ" sz="2800" dirty="0">
                <a:solidFill>
                  <a:prstClr val="black"/>
                </a:solidFill>
              </a:rPr>
              <a:t>اي ان تكون المعلومات المحاسبية خالية من التحيز لمصلحة  فئة معينة من المستخدمين. </a:t>
            </a:r>
          </a:p>
          <a:p>
            <a:pPr lvl="0" algn="r"/>
            <a:r>
              <a:rPr lang="ar-IQ" sz="2800" b="1" dirty="0">
                <a:solidFill>
                  <a:prstClr val="black"/>
                </a:solidFill>
              </a:rPr>
              <a:t>3- القابلية للمقارنة :</a:t>
            </a:r>
            <a:r>
              <a:rPr lang="ar-IQ" sz="2800" dirty="0">
                <a:solidFill>
                  <a:prstClr val="black"/>
                </a:solidFill>
              </a:rPr>
              <a:t> يعني تقديم معلومات محاسبية تسمح باجراء المقارنات بين المنشات المماثلة في نفس الصناعة. </a:t>
            </a:r>
          </a:p>
          <a:p>
            <a:pPr lvl="0" algn="r"/>
            <a:r>
              <a:rPr lang="ar-IQ" sz="2800" b="1" dirty="0">
                <a:solidFill>
                  <a:prstClr val="black"/>
                </a:solidFill>
              </a:rPr>
              <a:t>4- الاتساق او الثبات : </a:t>
            </a:r>
            <a:r>
              <a:rPr lang="ar-IQ" sz="2800" dirty="0">
                <a:solidFill>
                  <a:prstClr val="black"/>
                </a:solidFill>
              </a:rPr>
              <a:t>يقصد بها مقارنة النتائج لنفس المنشاة من فترة محاسبية لاخرى وهذا يتطلب من المنشاة الثبات </a:t>
            </a:r>
          </a:p>
          <a:p>
            <a:pPr lvl="0" algn="r"/>
            <a:r>
              <a:rPr lang="ar-IQ" sz="2800" dirty="0">
                <a:solidFill>
                  <a:prstClr val="black"/>
                </a:solidFill>
              </a:rPr>
              <a:t>في اتباع نفس الطرائق المحاسبية. </a:t>
            </a:r>
            <a:endParaRPr lang="en-US" sz="2800" dirty="0"/>
          </a:p>
        </p:txBody>
      </p:sp>
    </p:spTree>
    <p:extLst>
      <p:ext uri="{BB962C8B-B14F-4D97-AF65-F5344CB8AC3E}">
        <p14:creationId xmlns:p14="http://schemas.microsoft.com/office/powerpoint/2010/main" val="3994575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34636"/>
            <a:ext cx="9144000" cy="7417415"/>
          </a:xfrm>
          <a:prstGeom prst="rect">
            <a:avLst/>
          </a:prstGeom>
        </p:spPr>
        <p:txBody>
          <a:bodyPr wrap="square">
            <a:spAutoFit/>
          </a:bodyPr>
          <a:lstStyle/>
          <a:p>
            <a:pPr algn="r"/>
            <a:r>
              <a:rPr lang="ar-IQ" sz="2800" b="1" dirty="0" smtClean="0">
                <a:solidFill>
                  <a:schemeClr val="bg1"/>
                </a:solidFill>
              </a:rPr>
              <a:t>2- الفروض المحاسبية : </a:t>
            </a:r>
            <a:r>
              <a:rPr lang="ar-IQ" sz="2800" dirty="0" smtClean="0">
                <a:solidFill>
                  <a:schemeClr val="bg1"/>
                </a:solidFill>
              </a:rPr>
              <a:t>تمثل الفروض  اساسا يستخدم في اشتقاق المبادئ المحاسبية واعداد القوائم المالية  اي ان المبادئ المحاسبية  بحد ذاتها تجد تبريرها الفكري في الفروض المحاسبية. يجمع علماء المحاسبة  على ان الفروض المحاسبية الاساسية اربعة فروض. </a:t>
            </a:r>
          </a:p>
          <a:p>
            <a:pPr algn="r"/>
            <a:r>
              <a:rPr lang="ar-IQ" sz="2800" dirty="0" smtClean="0">
                <a:solidFill>
                  <a:schemeClr val="bg1"/>
                </a:solidFill>
              </a:rPr>
              <a:t>أ</a:t>
            </a:r>
            <a:r>
              <a:rPr lang="ar-IQ" sz="2800" b="1" dirty="0" smtClean="0">
                <a:solidFill>
                  <a:schemeClr val="bg1"/>
                </a:solidFill>
              </a:rPr>
              <a:t>- فرض استقلالية الوحدة الاقتصادية : </a:t>
            </a:r>
            <a:r>
              <a:rPr lang="ar-IQ" sz="2800" dirty="0" smtClean="0">
                <a:solidFill>
                  <a:schemeClr val="bg1"/>
                </a:solidFill>
              </a:rPr>
              <a:t>يسمى تقليديا بفرض الشخصية المعنوية اي استقلالية المشروع عن ملاكه وعن ادارته وعن المشاريع الاخرى. </a:t>
            </a:r>
          </a:p>
          <a:p>
            <a:pPr algn="r"/>
            <a:r>
              <a:rPr lang="ar-IQ" sz="2800" b="1" dirty="0" smtClean="0">
                <a:solidFill>
                  <a:schemeClr val="bg1"/>
                </a:solidFill>
              </a:rPr>
              <a:t>ب- فرض وحدة القياس النقدي: </a:t>
            </a:r>
            <a:r>
              <a:rPr lang="ar-IQ" sz="2800" dirty="0" smtClean="0">
                <a:solidFill>
                  <a:schemeClr val="bg1"/>
                </a:solidFill>
              </a:rPr>
              <a:t>تستخدم المحاسبة المالية الوحدات النقدية الدينار كقاسم مشترك لقياس الاثر الناتج عن الانشطة الاقتصادية للمنشاة اي ان المحاسبة المالية تعترف وتثبت في سجلات الوحدة الاقتصادية فقط تلك العمليات التي يعبر عنها بالنقد</a:t>
            </a:r>
            <a:r>
              <a:rPr lang="ar-IQ" sz="2800" b="1" dirty="0" smtClean="0">
                <a:solidFill>
                  <a:schemeClr val="bg1"/>
                </a:solidFill>
              </a:rPr>
              <a:t>.</a:t>
            </a:r>
            <a:endParaRPr lang="ar-IQ" sz="2800" b="1" dirty="0">
              <a:solidFill>
                <a:schemeClr val="bg1"/>
              </a:solidFill>
            </a:endParaRPr>
          </a:p>
          <a:p>
            <a:pPr algn="r"/>
            <a:r>
              <a:rPr lang="ar-IQ" sz="2800" b="1" dirty="0" smtClean="0">
                <a:solidFill>
                  <a:schemeClr val="bg1"/>
                </a:solidFill>
              </a:rPr>
              <a:t>ج- فرض الاستمرارية: </a:t>
            </a:r>
            <a:r>
              <a:rPr lang="ar-IQ" sz="2800" dirty="0" smtClean="0">
                <a:solidFill>
                  <a:schemeClr val="bg1"/>
                </a:solidFill>
              </a:rPr>
              <a:t>ان المنشاه مستمرة بمزاولة انشطتها العادية الى وقت غير محدد. </a:t>
            </a:r>
          </a:p>
          <a:p>
            <a:pPr algn="r"/>
            <a:r>
              <a:rPr lang="ar-IQ" sz="2800" b="1" dirty="0" smtClean="0">
                <a:solidFill>
                  <a:schemeClr val="bg1"/>
                </a:solidFill>
              </a:rPr>
              <a:t>د - فرض الدورية: </a:t>
            </a:r>
            <a:r>
              <a:rPr lang="ar-IQ" sz="2800" dirty="0" smtClean="0">
                <a:solidFill>
                  <a:schemeClr val="bg1"/>
                </a:solidFill>
              </a:rPr>
              <a:t>تقسيم عمر المنشاة الى عدة فترات ليتم التقرير عن نتائج  نشاطها في فترات دورية  عادة فترات سنوية اونصف سنوية او ربع سنوية او حتى  شهرية في بعض الاحيان.</a:t>
            </a:r>
            <a:r>
              <a:rPr lang="ar-IQ" sz="2800" b="1" dirty="0" smtClean="0">
                <a:solidFill>
                  <a:schemeClr val="bg1"/>
                </a:solidFill>
              </a:rPr>
              <a:t>  </a:t>
            </a:r>
          </a:p>
          <a:p>
            <a:pPr algn="r"/>
            <a:endParaRPr lang="ar-IQ" sz="2800" b="1" dirty="0">
              <a:solidFill>
                <a:schemeClr val="bg1"/>
              </a:solidFill>
            </a:endParaRPr>
          </a:p>
          <a:p>
            <a:pPr algn="r"/>
            <a:r>
              <a:rPr lang="ar-IQ" sz="2800" b="1" dirty="0" smtClean="0">
                <a:solidFill>
                  <a:schemeClr val="bg1"/>
                </a:solidFill>
              </a:rPr>
              <a:t> </a:t>
            </a:r>
            <a:endParaRPr lang="en-US" sz="2800" b="1" dirty="0">
              <a:solidFill>
                <a:schemeClr val="bg1"/>
              </a:solidFill>
            </a:endParaRPr>
          </a:p>
        </p:txBody>
      </p:sp>
    </p:spTree>
    <p:extLst>
      <p:ext uri="{BB962C8B-B14F-4D97-AF65-F5344CB8AC3E}">
        <p14:creationId xmlns:p14="http://schemas.microsoft.com/office/powerpoint/2010/main" val="2989254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6527" y="914400"/>
            <a:ext cx="8001000" cy="3970318"/>
          </a:xfrm>
          <a:prstGeom prst="rect">
            <a:avLst/>
          </a:prstGeom>
        </p:spPr>
        <p:txBody>
          <a:bodyPr wrap="square">
            <a:spAutoFit/>
          </a:bodyPr>
          <a:lstStyle/>
          <a:p>
            <a:pPr algn="r"/>
            <a:r>
              <a:rPr lang="ar-IQ" sz="2800" b="1" dirty="0">
                <a:solidFill>
                  <a:schemeClr val="bg1"/>
                </a:solidFill>
              </a:rPr>
              <a:t>3- المبادئ المحاسبية : </a:t>
            </a:r>
            <a:r>
              <a:rPr lang="ar-IQ" sz="2800" dirty="0">
                <a:solidFill>
                  <a:schemeClr val="bg1"/>
                </a:solidFill>
              </a:rPr>
              <a:t>تمثل المبادئ المحاسبية قواعد عمومية تتبع لتوجيه التطبيق العملي فهي تحكم الطرائق والاجراءات المتبعة في اثبات العمليات المالية وفي اعداد القوائم والتقارير المالية . هناك اربعة مبادئ رئيسية في المحاسبة المالية تمثل مرشدا للمحاسب في تسجيله للعمليات المالية والافصاح عن اثارها في القوائم المالية هي: </a:t>
            </a:r>
            <a:endParaRPr lang="ar-IQ" sz="2800" dirty="0" smtClean="0">
              <a:solidFill>
                <a:schemeClr val="bg1"/>
              </a:solidFill>
            </a:endParaRPr>
          </a:p>
          <a:p>
            <a:pPr algn="r"/>
            <a:r>
              <a:rPr lang="ar-IQ" sz="2800" b="1" dirty="0" smtClean="0">
                <a:solidFill>
                  <a:schemeClr val="bg1"/>
                </a:solidFill>
              </a:rPr>
              <a:t>1- مبدا التكلفه التاريخية</a:t>
            </a:r>
          </a:p>
          <a:p>
            <a:pPr algn="r"/>
            <a:r>
              <a:rPr lang="ar-IQ" sz="2800" b="1" dirty="0" smtClean="0">
                <a:solidFill>
                  <a:schemeClr val="bg1"/>
                </a:solidFill>
              </a:rPr>
              <a:t>2- </a:t>
            </a:r>
            <a:r>
              <a:rPr lang="ar-IQ" sz="2800" b="1" dirty="0">
                <a:solidFill>
                  <a:schemeClr val="bg1"/>
                </a:solidFill>
              </a:rPr>
              <a:t>مبدا الاعتراف </a:t>
            </a:r>
            <a:r>
              <a:rPr lang="ar-IQ" sz="2800" b="1" dirty="0" smtClean="0">
                <a:solidFill>
                  <a:schemeClr val="bg1"/>
                </a:solidFill>
              </a:rPr>
              <a:t>بالايراد</a:t>
            </a:r>
            <a:endParaRPr lang="ar-IQ" sz="2800" b="1" dirty="0">
              <a:solidFill>
                <a:schemeClr val="bg1"/>
              </a:solidFill>
            </a:endParaRPr>
          </a:p>
          <a:p>
            <a:pPr algn="r"/>
            <a:r>
              <a:rPr lang="ar-IQ" sz="2800" b="1" dirty="0">
                <a:solidFill>
                  <a:schemeClr val="bg1"/>
                </a:solidFill>
              </a:rPr>
              <a:t>3- مبدا مقابلة الايرادات </a:t>
            </a:r>
            <a:r>
              <a:rPr lang="ar-IQ" sz="2800" b="1" dirty="0" smtClean="0">
                <a:solidFill>
                  <a:schemeClr val="bg1"/>
                </a:solidFill>
              </a:rPr>
              <a:t>بالمصروفات</a:t>
            </a:r>
            <a:endParaRPr lang="ar-IQ" sz="2800" b="1" dirty="0">
              <a:solidFill>
                <a:schemeClr val="bg1"/>
              </a:solidFill>
            </a:endParaRPr>
          </a:p>
          <a:p>
            <a:pPr algn="r"/>
            <a:r>
              <a:rPr lang="ar-IQ" sz="2800" b="1" dirty="0">
                <a:solidFill>
                  <a:schemeClr val="bg1"/>
                </a:solidFill>
              </a:rPr>
              <a:t>4- مبدا الافصاح </a:t>
            </a:r>
            <a:r>
              <a:rPr lang="ar-IQ" sz="2800" b="1" dirty="0" smtClean="0">
                <a:solidFill>
                  <a:schemeClr val="bg1"/>
                </a:solidFill>
              </a:rPr>
              <a:t>التام</a:t>
            </a:r>
            <a:endParaRPr lang="ar-IQ" sz="2800" b="1" dirty="0">
              <a:solidFill>
                <a:schemeClr val="bg1"/>
              </a:solidFill>
            </a:endParaRPr>
          </a:p>
        </p:txBody>
      </p:sp>
    </p:spTree>
    <p:extLst>
      <p:ext uri="{BB962C8B-B14F-4D97-AF65-F5344CB8AC3E}">
        <p14:creationId xmlns:p14="http://schemas.microsoft.com/office/powerpoint/2010/main" val="146311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838200"/>
            <a:ext cx="8706983" cy="5262979"/>
          </a:xfrm>
          <a:prstGeom prst="rect">
            <a:avLst/>
          </a:prstGeom>
        </p:spPr>
        <p:txBody>
          <a:bodyPr wrap="square">
            <a:spAutoFit/>
          </a:bodyPr>
          <a:lstStyle/>
          <a:p>
            <a:pPr algn="r"/>
            <a:r>
              <a:rPr lang="ar-IQ" sz="2800" dirty="0">
                <a:solidFill>
                  <a:schemeClr val="bg1"/>
                </a:solidFill>
              </a:rPr>
              <a:t>1</a:t>
            </a:r>
            <a:r>
              <a:rPr lang="ar-IQ" sz="2800" b="1" dirty="0">
                <a:solidFill>
                  <a:schemeClr val="bg1"/>
                </a:solidFill>
              </a:rPr>
              <a:t>- مبدا التكلفه </a:t>
            </a:r>
            <a:r>
              <a:rPr lang="ar-IQ" sz="2800" b="1" dirty="0" smtClean="0">
                <a:solidFill>
                  <a:schemeClr val="bg1"/>
                </a:solidFill>
              </a:rPr>
              <a:t>التاريخية: (مبدا التكلفة الاصلية او مبدا التكلفة الفعلية </a:t>
            </a:r>
            <a:r>
              <a:rPr lang="ar-IQ" sz="2800" b="1" dirty="0" smtClean="0">
                <a:solidFill>
                  <a:schemeClr val="bg1"/>
                </a:solidFill>
              </a:rPr>
              <a:t>)</a:t>
            </a:r>
            <a:endParaRPr lang="ar-IQ" sz="2800" b="1" dirty="0" smtClean="0">
              <a:solidFill>
                <a:schemeClr val="bg1"/>
              </a:solidFill>
            </a:endParaRPr>
          </a:p>
          <a:p>
            <a:pPr algn="r"/>
            <a:r>
              <a:rPr lang="ar-IQ" sz="2800" dirty="0" smtClean="0">
                <a:solidFill>
                  <a:schemeClr val="bg1"/>
                </a:solidFill>
              </a:rPr>
              <a:t>مبدا محاسبي لقياس وتسجيل الاصول بثمن تكلفتها الفعلية التاريخية في تاريخ اقتنائها</a:t>
            </a:r>
            <a:r>
              <a:rPr lang="ar-IQ" sz="2800" b="1" dirty="0" smtClean="0">
                <a:solidFill>
                  <a:schemeClr val="bg1"/>
                </a:solidFill>
              </a:rPr>
              <a:t>.</a:t>
            </a:r>
          </a:p>
          <a:p>
            <a:pPr algn="r"/>
            <a:endParaRPr lang="ar-IQ" sz="2800" b="1" dirty="0">
              <a:solidFill>
                <a:schemeClr val="bg1"/>
              </a:solidFill>
            </a:endParaRPr>
          </a:p>
          <a:p>
            <a:pPr algn="r"/>
            <a:r>
              <a:rPr lang="ar-IQ" sz="2800" b="1" dirty="0" smtClean="0">
                <a:solidFill>
                  <a:schemeClr val="bg1"/>
                </a:solidFill>
              </a:rPr>
              <a:t> 2- </a:t>
            </a:r>
            <a:r>
              <a:rPr lang="ar-IQ" sz="2800" b="1" dirty="0">
                <a:solidFill>
                  <a:schemeClr val="bg1"/>
                </a:solidFill>
              </a:rPr>
              <a:t>مبدا الاعتراف </a:t>
            </a:r>
            <a:r>
              <a:rPr lang="ar-IQ" sz="2800" b="1" dirty="0" smtClean="0">
                <a:solidFill>
                  <a:schemeClr val="bg1"/>
                </a:solidFill>
              </a:rPr>
              <a:t>بالايراد: </a:t>
            </a:r>
            <a:r>
              <a:rPr lang="ar-IQ" sz="2800" dirty="0" smtClean="0">
                <a:solidFill>
                  <a:schemeClr val="bg1"/>
                </a:solidFill>
              </a:rPr>
              <a:t>يعترف بالايرادات في قائمة الدخل عند اكتسابها وتصبح الايرادات مكتسبة عند تقديم الخدمة المطلوبة اي عند تحمل المصاريف المرتبطة بتلك الايرادات .  اما اذا قبضت المنشاة سلفة قبل تقديم الخدمة او تسليم البضاعة فتسمى هذا سلفة (ايراد غير مكتسب ) اي ايراد مقبوض مقدما يظهر في الميزانية ضمن الالتزامات المتداولة  وليس في قائمة الدخل.  </a:t>
            </a:r>
          </a:p>
          <a:p>
            <a:pPr algn="r"/>
            <a:endParaRPr lang="ar-IQ" sz="2800" dirty="0">
              <a:solidFill>
                <a:schemeClr val="bg1"/>
              </a:solidFill>
            </a:endParaRPr>
          </a:p>
          <a:p>
            <a:pPr algn="r"/>
            <a:r>
              <a:rPr lang="ar-IQ" sz="2800" b="1" dirty="0" smtClean="0">
                <a:solidFill>
                  <a:schemeClr val="bg1"/>
                </a:solidFill>
              </a:rPr>
              <a:t> </a:t>
            </a:r>
            <a:r>
              <a:rPr lang="ar-IQ" sz="2800" dirty="0" smtClean="0">
                <a:solidFill>
                  <a:schemeClr val="bg1"/>
                </a:solidFill>
              </a:rPr>
              <a:t>   </a:t>
            </a:r>
            <a:endParaRPr lang="en-US" sz="2800" dirty="0">
              <a:solidFill>
                <a:schemeClr val="bg1"/>
              </a:solidFill>
            </a:endParaRPr>
          </a:p>
        </p:txBody>
      </p:sp>
    </p:spTree>
    <p:extLst>
      <p:ext uri="{BB962C8B-B14F-4D97-AF65-F5344CB8AC3E}">
        <p14:creationId xmlns:p14="http://schemas.microsoft.com/office/powerpoint/2010/main" val="302773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143000"/>
            <a:ext cx="8610600" cy="4401205"/>
          </a:xfrm>
          <a:prstGeom prst="rect">
            <a:avLst/>
          </a:prstGeom>
        </p:spPr>
        <p:txBody>
          <a:bodyPr wrap="square">
            <a:spAutoFit/>
          </a:bodyPr>
          <a:lstStyle/>
          <a:p>
            <a:pPr lvl="0" algn="r"/>
            <a:r>
              <a:rPr lang="ar-IQ" sz="2800" b="1" dirty="0">
                <a:solidFill>
                  <a:prstClr val="black"/>
                </a:solidFill>
              </a:rPr>
              <a:t>3- مبدا مقابلة الايرادات بالمصروفات: عند اعداد قائمة الدخل لتحديد نتيجة الفترة من ربح او خسارة تقابل جميع </a:t>
            </a:r>
          </a:p>
          <a:p>
            <a:pPr lvl="0" algn="r"/>
            <a:r>
              <a:rPr lang="ar-IQ" sz="2800" b="1" dirty="0">
                <a:solidFill>
                  <a:prstClr val="black"/>
                </a:solidFill>
              </a:rPr>
              <a:t> مصروفات الفترة بايراداتها المكتسبة التي ارتبطت بتلك المصروفات. </a:t>
            </a:r>
          </a:p>
          <a:p>
            <a:pPr lvl="0" algn="r"/>
            <a:endParaRPr lang="ar-IQ" sz="2800" b="1" dirty="0">
              <a:solidFill>
                <a:prstClr val="black"/>
              </a:solidFill>
            </a:endParaRPr>
          </a:p>
          <a:p>
            <a:pPr lvl="0" algn="r"/>
            <a:r>
              <a:rPr lang="ar-IQ" sz="2800" b="1" dirty="0">
                <a:solidFill>
                  <a:prstClr val="black"/>
                </a:solidFill>
              </a:rPr>
              <a:t>الربح ( الخسارة) = اجمالي ايرادات الفترة – اجمالي مصرفات الفترة. </a:t>
            </a:r>
          </a:p>
          <a:p>
            <a:pPr lvl="0" algn="r"/>
            <a:endParaRPr lang="ar-IQ" sz="2800" b="1" dirty="0">
              <a:solidFill>
                <a:prstClr val="black"/>
              </a:solidFill>
            </a:endParaRPr>
          </a:p>
          <a:p>
            <a:pPr lvl="0" algn="r"/>
            <a:r>
              <a:rPr lang="ar-IQ" sz="2800" b="1" dirty="0">
                <a:solidFill>
                  <a:prstClr val="black"/>
                </a:solidFill>
              </a:rPr>
              <a:t> 4- مبدا الافصاح التام: مبدا محاسبي مقبول عموما يتطلب تطبيقه الافصاح عن جميع الحقائق اللازمة لجعل القوائم المالية مفيدة في اتخاذ القرارات. </a:t>
            </a:r>
          </a:p>
          <a:p>
            <a:pPr lvl="0" algn="r"/>
            <a:endParaRPr lang="ar-IQ" sz="2800" b="1" dirty="0">
              <a:solidFill>
                <a:prstClr val="black"/>
              </a:solidFill>
            </a:endParaRPr>
          </a:p>
          <a:p>
            <a:pPr lvl="0" algn="r"/>
            <a:r>
              <a:rPr lang="ar-IQ" sz="2800" b="1" dirty="0">
                <a:solidFill>
                  <a:prstClr val="black"/>
                </a:solidFill>
              </a:rPr>
              <a:t>ملاحظة : مراجعة قاموس المصطلحات صفحة 68 في الكتاب  </a:t>
            </a:r>
            <a:endParaRPr lang="ar-IQ" sz="2800" b="1" dirty="0">
              <a:solidFill>
                <a:prstClr val="black"/>
              </a:solidFill>
            </a:endParaRPr>
          </a:p>
        </p:txBody>
      </p:sp>
    </p:spTree>
    <p:extLst>
      <p:ext uri="{BB962C8B-B14F-4D97-AF65-F5344CB8AC3E}">
        <p14:creationId xmlns:p14="http://schemas.microsoft.com/office/powerpoint/2010/main" val="42339726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355</TotalTime>
  <Words>860</Words>
  <Application>Microsoft Office PowerPoint</Application>
  <PresentationFormat>On-screen Show (4:3)</PresentationFormat>
  <Paragraphs>58</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Apex</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Hasaan</dc:creator>
  <cp:lastModifiedBy>Hasaan</cp:lastModifiedBy>
  <cp:revision>38</cp:revision>
  <dcterms:created xsi:type="dcterms:W3CDTF">2021-02-05T17:51:48Z</dcterms:created>
  <dcterms:modified xsi:type="dcterms:W3CDTF">2021-02-06T20:41:33Z</dcterms:modified>
</cp:coreProperties>
</file>