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60A473-DE32-4D9C-A670-22DBBC9E08DF}"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47699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0A473-DE32-4D9C-A670-22DBBC9E08DF}"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429043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0A473-DE32-4D9C-A670-22DBBC9E08DF}"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123436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0A473-DE32-4D9C-A670-22DBBC9E08DF}"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2179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60A473-DE32-4D9C-A670-22DBBC9E08DF}"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282999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60A473-DE32-4D9C-A670-22DBBC9E08DF}"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250110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60A473-DE32-4D9C-A670-22DBBC9E08DF}"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255999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60A473-DE32-4D9C-A670-22DBBC9E08DF}"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104078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0A473-DE32-4D9C-A670-22DBBC9E08DF}"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330923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0A473-DE32-4D9C-A670-22DBBC9E08DF}"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211471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0A473-DE32-4D9C-A670-22DBBC9E08DF}"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3ABEF-2021-497B-B48C-11AC9F02E125}" type="slidenum">
              <a:rPr lang="en-US" smtClean="0"/>
              <a:t>‹#›</a:t>
            </a:fld>
            <a:endParaRPr lang="en-US"/>
          </a:p>
        </p:txBody>
      </p:sp>
    </p:spTree>
    <p:extLst>
      <p:ext uri="{BB962C8B-B14F-4D97-AF65-F5344CB8AC3E}">
        <p14:creationId xmlns:p14="http://schemas.microsoft.com/office/powerpoint/2010/main" val="294937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0A473-DE32-4D9C-A670-22DBBC9E08DF}" type="datetimeFigureOut">
              <a:rPr lang="en-US" smtClean="0"/>
              <a:t>5/3/2021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3ABEF-2021-497B-B48C-11AC9F02E125}" type="slidenum">
              <a:rPr lang="en-US" smtClean="0"/>
              <a:t>‹#›</a:t>
            </a:fld>
            <a:endParaRPr lang="en-US"/>
          </a:p>
        </p:txBody>
      </p:sp>
    </p:spTree>
    <p:extLst>
      <p:ext uri="{BB962C8B-B14F-4D97-AF65-F5344CB8AC3E}">
        <p14:creationId xmlns:p14="http://schemas.microsoft.com/office/powerpoint/2010/main" val="2002145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9223"/>
            <a:ext cx="8622197" cy="10618291"/>
          </a:xfrm>
          <a:prstGeom prst="rect">
            <a:avLst/>
          </a:prstGeom>
        </p:spPr>
        <p:txBody>
          <a:bodyPr wrap="square">
            <a:spAutoFit/>
          </a:bodyPr>
          <a:lstStyle/>
          <a:p>
            <a:pPr algn="r"/>
            <a:r>
              <a:rPr lang="ar-IQ" b="1" dirty="0" smtClean="0"/>
              <a:t>مثال شامل:- </a:t>
            </a:r>
          </a:p>
          <a:p>
            <a:pPr algn="r"/>
            <a:r>
              <a:rPr lang="ar-IQ" b="1" dirty="0" smtClean="0"/>
              <a:t>حصلت العمليات التالية بين منشاة حسن ومحلات داليا خلال شهر تموز (2006).</a:t>
            </a:r>
          </a:p>
          <a:p>
            <a:pPr algn="r"/>
            <a:r>
              <a:rPr lang="ar-IQ" b="1" dirty="0" smtClean="0"/>
              <a:t> </a:t>
            </a:r>
            <a:endParaRPr lang="ar-IQ" b="1" dirty="0"/>
          </a:p>
          <a:p>
            <a:pPr algn="r"/>
            <a:r>
              <a:rPr lang="ar-IQ" b="1" dirty="0" smtClean="0"/>
              <a:t>1- بتاريخ 5/ 7/ 2006 اشترت منشاة حسن بضاعة من محلات داليا سعرها المعلن 4000 دينار بخصم تجاري 10% نقدا بشرط تسليم محلات البائع وسددت منشاة حسن اجور شحن البضاعة البالغة 100 دينار نقدا.</a:t>
            </a:r>
          </a:p>
          <a:p>
            <a:pPr algn="r"/>
            <a:endParaRPr lang="ar-IQ" b="1" dirty="0"/>
          </a:p>
          <a:p>
            <a:pPr algn="r"/>
            <a:r>
              <a:rPr lang="ar-IQ" b="1" dirty="0" smtClean="0"/>
              <a:t>2- بتاريخ 10 / 7/ 2006 اشترت منشاة حسن بضاعة من محلات داليا بمبلغ 8000 دينار بشرط دفع 3/ 10ـ </a:t>
            </a:r>
          </a:p>
          <a:p>
            <a:pPr algn="r"/>
            <a:r>
              <a:rPr lang="ar-IQ" b="1" dirty="0" smtClean="0"/>
              <a:t>2/ 20 – ص/ 30 وبشرط تسليم محل المشتري. </a:t>
            </a:r>
          </a:p>
          <a:p>
            <a:pPr algn="r"/>
            <a:endParaRPr lang="ar-IQ" b="1" dirty="0"/>
          </a:p>
          <a:p>
            <a:pPr algn="r"/>
            <a:r>
              <a:rPr lang="ar-IQ" b="1" dirty="0" smtClean="0"/>
              <a:t>3- بتاريخ 11/ 7 2006 سددت محلات داليا مصاريف شحن البضاعة الى منشاة حسن بمبلغ  120 دينار نقدا.</a:t>
            </a:r>
          </a:p>
          <a:p>
            <a:pPr algn="r"/>
            <a:endParaRPr lang="ar-IQ" b="1" dirty="0"/>
          </a:p>
          <a:p>
            <a:pPr algn="r"/>
            <a:r>
              <a:rPr lang="ar-IQ" b="1" dirty="0" smtClean="0"/>
              <a:t>4- بتاريخ 13/ 7/ 2006 منحت محلات داليا سماحا الى منشاة حسن مقدارة 400 دينار عن جزء من البضاعة مخالف للمواصفات كما اعادت لها منشاة حسن جزءا من البضاعة مبلغها 800 دينار لوجود عيب فيها. </a:t>
            </a:r>
          </a:p>
          <a:p>
            <a:pPr algn="r"/>
            <a:endParaRPr lang="ar-IQ" b="1" dirty="0"/>
          </a:p>
          <a:p>
            <a:pPr algn="r"/>
            <a:r>
              <a:rPr lang="ar-IQ" b="1" dirty="0" smtClean="0"/>
              <a:t>5- بتاريخ 1/ 8 /2006 اشترت منشاة حسن بضاعة من محلات داليا بمبلغ 2000 دينار وحررت الى محلات داليا كمبيالة بالمبلغ تستحق بعد مرور شهر من تاريخه.</a:t>
            </a:r>
          </a:p>
          <a:p>
            <a:pPr algn="r"/>
            <a:endParaRPr lang="ar-IQ" b="1" dirty="0"/>
          </a:p>
          <a:p>
            <a:pPr algn="r"/>
            <a:r>
              <a:rPr lang="ar-IQ" b="1" dirty="0" smtClean="0"/>
              <a:t>6- بتاريخ 1/ 9 سددت منشاة حسن الى محلات داليا مبلغ الكمبيالة المستحقة عليها نقدا.  </a:t>
            </a:r>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r>
              <a:rPr lang="en-US" b="1" dirty="0" smtClean="0"/>
              <a:t> </a:t>
            </a:r>
            <a:endParaRPr lang="en-US" b="1" dirty="0"/>
          </a:p>
        </p:txBody>
      </p:sp>
    </p:spTree>
    <p:extLst>
      <p:ext uri="{BB962C8B-B14F-4D97-AF65-F5344CB8AC3E}">
        <p14:creationId xmlns:p14="http://schemas.microsoft.com/office/powerpoint/2010/main" val="400699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740307"/>
          </a:xfrm>
          <a:prstGeom prst="rect">
            <a:avLst/>
          </a:prstGeom>
        </p:spPr>
        <p:txBody>
          <a:bodyPr wrap="square">
            <a:spAutoFit/>
          </a:bodyPr>
          <a:lstStyle/>
          <a:p>
            <a:pPr algn="ctr"/>
            <a:r>
              <a:rPr lang="ar-IQ" b="1" dirty="0" smtClean="0"/>
              <a:t>دفتر يومية المشتري ( منشاة حسن)</a:t>
            </a:r>
          </a:p>
          <a:p>
            <a:pPr algn="ctr"/>
            <a:endParaRPr lang="ar-IQ" b="1"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33021130"/>
              </p:ext>
            </p:extLst>
          </p:nvPr>
        </p:nvGraphicFramePr>
        <p:xfrm>
          <a:off x="228600" y="685800"/>
          <a:ext cx="8763000" cy="5857240"/>
        </p:xfrm>
        <a:graphic>
          <a:graphicData uri="http://schemas.openxmlformats.org/drawingml/2006/table">
            <a:tbl>
              <a:tblPr firstRow="1" bandRow="1">
                <a:tableStyleId>{5940675A-B579-460E-94D1-54222C63F5DA}</a:tableStyleId>
              </a:tblPr>
              <a:tblGrid>
                <a:gridCol w="1219200"/>
                <a:gridCol w="5462588"/>
                <a:gridCol w="1095375"/>
                <a:gridCol w="985837"/>
              </a:tblGrid>
              <a:tr h="370840">
                <a:tc>
                  <a:txBody>
                    <a:bodyPr/>
                    <a:lstStyle/>
                    <a:p>
                      <a:pPr algn="r"/>
                      <a:r>
                        <a:rPr lang="ar-IQ" b="1" dirty="0" smtClean="0"/>
                        <a:t>التاريخ</a:t>
                      </a:r>
                      <a:endParaRPr lang="en-US" b="1" dirty="0"/>
                    </a:p>
                  </a:txBody>
                  <a:tcPr/>
                </a:tc>
                <a:tc>
                  <a:txBody>
                    <a:bodyPr/>
                    <a:lstStyle/>
                    <a:p>
                      <a:pPr algn="r"/>
                      <a:r>
                        <a:rPr lang="ar-IQ" b="1" dirty="0" smtClean="0"/>
                        <a:t>البيان</a:t>
                      </a:r>
                      <a:endParaRPr lang="en-US" b="1" dirty="0"/>
                    </a:p>
                  </a:txBody>
                  <a:tcPr/>
                </a:tc>
                <a:tc>
                  <a:txBody>
                    <a:bodyPr/>
                    <a:lstStyle/>
                    <a:p>
                      <a:pPr algn="r"/>
                      <a:r>
                        <a:rPr lang="ar-IQ" b="1" dirty="0" smtClean="0"/>
                        <a:t>دائن </a:t>
                      </a:r>
                      <a:endParaRPr lang="en-US" b="1" dirty="0"/>
                    </a:p>
                  </a:txBody>
                  <a:tcPr/>
                </a:tc>
                <a:tc>
                  <a:txBody>
                    <a:bodyPr/>
                    <a:lstStyle/>
                    <a:p>
                      <a:pPr algn="r"/>
                      <a:r>
                        <a:rPr lang="ar-IQ" b="1" dirty="0" smtClean="0"/>
                        <a:t>مدين </a:t>
                      </a:r>
                      <a:endParaRPr lang="en-US" b="1" dirty="0"/>
                    </a:p>
                  </a:txBody>
                  <a:tcPr/>
                </a:tc>
              </a:tr>
              <a:tr h="370840">
                <a:tc>
                  <a:txBody>
                    <a:bodyPr/>
                    <a:lstStyle/>
                    <a:p>
                      <a:pPr algn="r"/>
                      <a:r>
                        <a:rPr lang="ar-IQ" b="1" dirty="0" smtClean="0"/>
                        <a:t>5/ 7/ 2006</a:t>
                      </a:r>
                      <a:endParaRPr lang="en-US" b="1" dirty="0"/>
                    </a:p>
                  </a:txBody>
                  <a:tcPr/>
                </a:tc>
                <a:tc>
                  <a:txBody>
                    <a:bodyPr/>
                    <a:lstStyle/>
                    <a:p>
                      <a:pPr algn="r"/>
                      <a:r>
                        <a:rPr lang="ar-IQ" b="1" baseline="0" dirty="0" smtClean="0"/>
                        <a:t>حـ/ المشتريات     ( 4000 * 90%) </a:t>
                      </a:r>
                    </a:p>
                    <a:p>
                      <a:pPr algn="r"/>
                      <a:r>
                        <a:rPr lang="ar-IQ" b="1" baseline="0" dirty="0" smtClean="0"/>
                        <a:t>          حـ / النقدية </a:t>
                      </a:r>
                    </a:p>
                    <a:p>
                      <a:pPr algn="r"/>
                      <a:r>
                        <a:rPr lang="ar-IQ" b="1" baseline="0" dirty="0" smtClean="0"/>
                        <a:t>شراء بضاعة بخصم تجاري 10% وسداد القيمة نقدا </a:t>
                      </a:r>
                      <a:endParaRPr lang="en-US" b="1" dirty="0"/>
                    </a:p>
                  </a:txBody>
                  <a:tcPr/>
                </a:tc>
                <a:tc>
                  <a:txBody>
                    <a:bodyPr/>
                    <a:lstStyle/>
                    <a:p>
                      <a:pPr algn="r"/>
                      <a:endParaRPr lang="ar-IQ" b="1" dirty="0" smtClean="0"/>
                    </a:p>
                    <a:p>
                      <a:pPr algn="r"/>
                      <a:r>
                        <a:rPr lang="ar-IQ" b="1" dirty="0" smtClean="0"/>
                        <a:t>3600</a:t>
                      </a:r>
                      <a:endParaRPr lang="en-US" b="1" dirty="0"/>
                    </a:p>
                  </a:txBody>
                  <a:tcPr/>
                </a:tc>
                <a:tc>
                  <a:txBody>
                    <a:bodyPr/>
                    <a:lstStyle/>
                    <a:p>
                      <a:pPr algn="r"/>
                      <a:r>
                        <a:rPr lang="ar-IQ" b="1" dirty="0" smtClean="0"/>
                        <a:t>3600</a:t>
                      </a:r>
                      <a:endParaRPr lang="en-US" b="1" dirty="0"/>
                    </a:p>
                  </a:txBody>
                  <a:tcPr/>
                </a:tc>
              </a:tr>
              <a:tr h="370840">
                <a:tc>
                  <a:txBody>
                    <a:bodyPr/>
                    <a:lstStyle/>
                    <a:p>
                      <a:pPr algn="r"/>
                      <a:r>
                        <a:rPr lang="ar-IQ" b="1" dirty="0" smtClean="0"/>
                        <a:t>5/  7</a:t>
                      </a:r>
                      <a:endParaRPr lang="en-US" b="1" dirty="0"/>
                    </a:p>
                  </a:txBody>
                  <a:tcPr/>
                </a:tc>
                <a:tc>
                  <a:txBody>
                    <a:bodyPr/>
                    <a:lstStyle/>
                    <a:p>
                      <a:pPr algn="r"/>
                      <a:r>
                        <a:rPr lang="ar-IQ" b="1" dirty="0" smtClean="0"/>
                        <a:t> حـ/ مصاريف نقل للداخل ( مصاريف نقل المشتريات)  </a:t>
                      </a:r>
                    </a:p>
                    <a:p>
                      <a:pPr algn="r"/>
                      <a:r>
                        <a:rPr lang="ar-IQ" b="1" baseline="0" dirty="0" smtClean="0"/>
                        <a:t>           حـ/ النقدية </a:t>
                      </a:r>
                    </a:p>
                    <a:p>
                      <a:pPr algn="r"/>
                      <a:r>
                        <a:rPr lang="ar-IQ" b="1" baseline="0" dirty="0" smtClean="0"/>
                        <a:t>تسديد اجور شحن البضاعة نقدا</a:t>
                      </a:r>
                      <a:endParaRPr lang="ar-IQ" b="1" dirty="0" smtClean="0"/>
                    </a:p>
                  </a:txBody>
                  <a:tcPr/>
                </a:tc>
                <a:tc>
                  <a:txBody>
                    <a:bodyPr/>
                    <a:lstStyle/>
                    <a:p>
                      <a:pPr algn="r"/>
                      <a:endParaRPr lang="ar-IQ" b="1" dirty="0" smtClean="0"/>
                    </a:p>
                    <a:p>
                      <a:pPr algn="r"/>
                      <a:r>
                        <a:rPr lang="ar-IQ" b="1" dirty="0" smtClean="0"/>
                        <a:t>100</a:t>
                      </a:r>
                      <a:endParaRPr lang="en-US" b="1" dirty="0"/>
                    </a:p>
                  </a:txBody>
                  <a:tcPr/>
                </a:tc>
                <a:tc>
                  <a:txBody>
                    <a:bodyPr/>
                    <a:lstStyle/>
                    <a:p>
                      <a:pPr algn="r"/>
                      <a:r>
                        <a:rPr lang="ar-IQ" b="1" dirty="0" smtClean="0"/>
                        <a:t>100</a:t>
                      </a:r>
                    </a:p>
                    <a:p>
                      <a:pPr algn="r"/>
                      <a:endParaRPr lang="en-US" b="1" dirty="0"/>
                    </a:p>
                  </a:txBody>
                  <a:tcPr/>
                </a:tc>
              </a:tr>
              <a:tr h="370840">
                <a:tc>
                  <a:txBody>
                    <a:bodyPr/>
                    <a:lstStyle/>
                    <a:p>
                      <a:pPr algn="r"/>
                      <a:r>
                        <a:rPr lang="ar-IQ" b="1" dirty="0" smtClean="0"/>
                        <a:t>10/ 7</a:t>
                      </a:r>
                      <a:endParaRPr lang="en-US" b="1" dirty="0"/>
                    </a:p>
                  </a:txBody>
                  <a:tcPr/>
                </a:tc>
                <a:tc>
                  <a:txBody>
                    <a:bodyPr/>
                    <a:lstStyle/>
                    <a:p>
                      <a:pPr algn="r"/>
                      <a:r>
                        <a:rPr lang="ar-IQ" b="1" dirty="0" smtClean="0"/>
                        <a:t>حـ/ المشتريات </a:t>
                      </a:r>
                    </a:p>
                    <a:p>
                      <a:pPr algn="r"/>
                      <a:r>
                        <a:rPr lang="ar-IQ" b="1" dirty="0" smtClean="0"/>
                        <a:t>      حـ/ ذمم دائنة محلات داليا</a:t>
                      </a:r>
                    </a:p>
                    <a:p>
                      <a:pPr algn="r"/>
                      <a:r>
                        <a:rPr lang="ar-IQ" b="1" dirty="0" smtClean="0"/>
                        <a:t>شراء بضاعة من محلات داليا</a:t>
                      </a:r>
                      <a:endParaRPr lang="en-US" b="1" dirty="0"/>
                    </a:p>
                  </a:txBody>
                  <a:tcPr/>
                </a:tc>
                <a:tc>
                  <a:txBody>
                    <a:bodyPr/>
                    <a:lstStyle/>
                    <a:p>
                      <a:pPr algn="r"/>
                      <a:endParaRPr lang="ar-IQ" b="1" dirty="0" smtClean="0"/>
                    </a:p>
                    <a:p>
                      <a:pPr algn="r"/>
                      <a:r>
                        <a:rPr lang="ar-IQ" b="1" dirty="0" smtClean="0"/>
                        <a:t>8000</a:t>
                      </a:r>
                      <a:endParaRPr lang="en-US" b="1" dirty="0"/>
                    </a:p>
                  </a:txBody>
                  <a:tcPr/>
                </a:tc>
                <a:tc>
                  <a:txBody>
                    <a:bodyPr/>
                    <a:lstStyle/>
                    <a:p>
                      <a:pPr algn="r"/>
                      <a:r>
                        <a:rPr lang="ar-IQ" b="1" dirty="0" smtClean="0"/>
                        <a:t>8000</a:t>
                      </a:r>
                    </a:p>
                    <a:p>
                      <a:pPr algn="r"/>
                      <a:endParaRPr lang="en-US" b="1" dirty="0"/>
                    </a:p>
                  </a:txBody>
                  <a:tcPr/>
                </a:tc>
              </a:tr>
              <a:tr h="370840">
                <a:tc>
                  <a:txBody>
                    <a:bodyPr/>
                    <a:lstStyle/>
                    <a:p>
                      <a:pPr algn="r"/>
                      <a:r>
                        <a:rPr lang="ar-IQ" b="1" dirty="0" smtClean="0"/>
                        <a:t>13/ 7</a:t>
                      </a:r>
                      <a:endParaRPr lang="en-US" b="1" dirty="0"/>
                    </a:p>
                  </a:txBody>
                  <a:tcPr/>
                </a:tc>
                <a:tc>
                  <a:txBody>
                    <a:bodyPr/>
                    <a:lstStyle/>
                    <a:p>
                      <a:pPr algn="r"/>
                      <a:r>
                        <a:rPr lang="ar-IQ" b="1" dirty="0" smtClean="0"/>
                        <a:t>حـ / ذمم دائنة –</a:t>
                      </a:r>
                      <a:r>
                        <a:rPr lang="ar-IQ" b="1" baseline="0" dirty="0" smtClean="0"/>
                        <a:t> محلات داليا</a:t>
                      </a:r>
                    </a:p>
                    <a:p>
                      <a:pPr algn="r"/>
                      <a:r>
                        <a:rPr lang="ar-IQ" b="1" baseline="0" dirty="0" smtClean="0"/>
                        <a:t>      حـ/ مردودات المشتريات ومسموحاتها </a:t>
                      </a:r>
                    </a:p>
                    <a:p>
                      <a:pPr algn="r"/>
                      <a:r>
                        <a:rPr lang="ar-IQ" b="1" baseline="0" dirty="0" smtClean="0"/>
                        <a:t>ارجاع بضاعة تالفة والحصول على مسموحات</a:t>
                      </a:r>
                      <a:endParaRPr lang="en-US" b="1" dirty="0"/>
                    </a:p>
                  </a:txBody>
                  <a:tcPr/>
                </a:tc>
                <a:tc>
                  <a:txBody>
                    <a:bodyPr/>
                    <a:lstStyle/>
                    <a:p>
                      <a:pPr algn="r"/>
                      <a:endParaRPr lang="ar-IQ" b="1" dirty="0" smtClean="0"/>
                    </a:p>
                    <a:p>
                      <a:pPr algn="r"/>
                      <a:r>
                        <a:rPr lang="ar-IQ" b="1" dirty="0" smtClean="0"/>
                        <a:t>1200</a:t>
                      </a:r>
                      <a:endParaRPr lang="en-US" b="1" dirty="0"/>
                    </a:p>
                  </a:txBody>
                  <a:tcPr/>
                </a:tc>
                <a:tc>
                  <a:txBody>
                    <a:bodyPr/>
                    <a:lstStyle/>
                    <a:p>
                      <a:pPr algn="r"/>
                      <a:r>
                        <a:rPr lang="ar-IQ" b="1" dirty="0" smtClean="0"/>
                        <a:t>1200</a:t>
                      </a:r>
                    </a:p>
                    <a:p>
                      <a:pPr algn="r"/>
                      <a:endParaRPr lang="en-US" b="1" dirty="0"/>
                    </a:p>
                  </a:txBody>
                  <a:tcPr/>
                </a:tc>
              </a:tr>
              <a:tr h="370840">
                <a:tc>
                  <a:txBody>
                    <a:bodyPr/>
                    <a:lstStyle/>
                    <a:p>
                      <a:pPr algn="r"/>
                      <a:r>
                        <a:rPr lang="ar-IQ" b="1" dirty="0" smtClean="0"/>
                        <a:t>1/</a:t>
                      </a:r>
                      <a:r>
                        <a:rPr lang="ar-IQ" b="1" baseline="0" dirty="0" smtClean="0"/>
                        <a:t> 8</a:t>
                      </a:r>
                      <a:endParaRPr lang="en-US" b="1" dirty="0"/>
                    </a:p>
                  </a:txBody>
                  <a:tcPr/>
                </a:tc>
                <a:tc>
                  <a:txBody>
                    <a:bodyPr/>
                    <a:lstStyle/>
                    <a:p>
                      <a:pPr algn="r"/>
                      <a:r>
                        <a:rPr lang="ar-IQ" b="1" dirty="0" smtClean="0"/>
                        <a:t> حـ/</a:t>
                      </a:r>
                      <a:r>
                        <a:rPr lang="ar-IQ" b="1" baseline="0" dirty="0" smtClean="0"/>
                        <a:t> المشتريات  </a:t>
                      </a:r>
                    </a:p>
                    <a:p>
                      <a:pPr algn="r"/>
                      <a:r>
                        <a:rPr lang="ar-IQ" b="1" baseline="0" dirty="0" smtClean="0"/>
                        <a:t>       حـ / اوراق دفع</a:t>
                      </a:r>
                    </a:p>
                    <a:p>
                      <a:pPr algn="r"/>
                      <a:r>
                        <a:rPr lang="ar-IQ" b="1" baseline="0" dirty="0" smtClean="0"/>
                        <a:t>شراء بضاعة من محلات داليا وتحرير كمبيالة بالمبلغ </a:t>
                      </a:r>
                      <a:endParaRPr lang="en-US" b="1" dirty="0"/>
                    </a:p>
                  </a:txBody>
                  <a:tcPr/>
                </a:tc>
                <a:tc>
                  <a:txBody>
                    <a:bodyPr/>
                    <a:lstStyle/>
                    <a:p>
                      <a:pPr algn="r"/>
                      <a:endParaRPr lang="ar-IQ" b="1" dirty="0" smtClean="0"/>
                    </a:p>
                    <a:p>
                      <a:pPr algn="r"/>
                      <a:r>
                        <a:rPr lang="ar-IQ" b="1" dirty="0" smtClean="0"/>
                        <a:t>2000</a:t>
                      </a:r>
                      <a:endParaRPr lang="en-US" b="1" dirty="0"/>
                    </a:p>
                  </a:txBody>
                  <a:tcPr/>
                </a:tc>
                <a:tc>
                  <a:txBody>
                    <a:bodyPr/>
                    <a:lstStyle/>
                    <a:p>
                      <a:pPr algn="r"/>
                      <a:r>
                        <a:rPr lang="ar-IQ" b="1" dirty="0" smtClean="0"/>
                        <a:t>2000</a:t>
                      </a:r>
                    </a:p>
                    <a:p>
                      <a:pPr algn="r"/>
                      <a:endParaRPr lang="en-US" b="1" dirty="0"/>
                    </a:p>
                  </a:txBody>
                  <a:tcPr/>
                </a:tc>
              </a:tr>
              <a:tr h="370840">
                <a:tc>
                  <a:txBody>
                    <a:bodyPr/>
                    <a:lstStyle/>
                    <a:p>
                      <a:pPr algn="r"/>
                      <a:r>
                        <a:rPr lang="ar-IQ" b="1" dirty="0" smtClean="0"/>
                        <a:t>1/ 9</a:t>
                      </a:r>
                      <a:endParaRPr lang="en-US" b="1" dirty="0"/>
                    </a:p>
                  </a:txBody>
                  <a:tcPr/>
                </a:tc>
                <a:tc>
                  <a:txBody>
                    <a:bodyPr/>
                    <a:lstStyle/>
                    <a:p>
                      <a:pPr algn="r"/>
                      <a:r>
                        <a:rPr lang="ar-IQ" b="1" dirty="0" smtClean="0"/>
                        <a:t>حـ/ اوراق دفع </a:t>
                      </a:r>
                    </a:p>
                    <a:p>
                      <a:pPr algn="r"/>
                      <a:r>
                        <a:rPr lang="ar-IQ" b="1" dirty="0" smtClean="0"/>
                        <a:t>      حـ / النقدية </a:t>
                      </a:r>
                    </a:p>
                    <a:p>
                      <a:pPr algn="r"/>
                      <a:r>
                        <a:rPr lang="ar-IQ" b="1" dirty="0" smtClean="0"/>
                        <a:t>تسديد مبلغ الكمبيالة.  </a:t>
                      </a:r>
                      <a:endParaRPr lang="en-US" b="1" dirty="0"/>
                    </a:p>
                  </a:txBody>
                  <a:tcPr/>
                </a:tc>
                <a:tc>
                  <a:txBody>
                    <a:bodyPr/>
                    <a:lstStyle/>
                    <a:p>
                      <a:pPr algn="r"/>
                      <a:endParaRPr lang="ar-IQ" b="1" dirty="0" smtClean="0"/>
                    </a:p>
                    <a:p>
                      <a:pPr algn="r"/>
                      <a:r>
                        <a:rPr lang="ar-IQ" b="1" dirty="0" smtClean="0"/>
                        <a:t>2000</a:t>
                      </a:r>
                      <a:endParaRPr lang="en-US" b="1" dirty="0"/>
                    </a:p>
                  </a:txBody>
                  <a:tcPr/>
                </a:tc>
                <a:tc>
                  <a:txBody>
                    <a:bodyPr/>
                    <a:lstStyle/>
                    <a:p>
                      <a:pPr algn="r"/>
                      <a:r>
                        <a:rPr lang="ar-IQ" b="1" dirty="0" smtClean="0"/>
                        <a:t>2000</a:t>
                      </a:r>
                    </a:p>
                    <a:p>
                      <a:pPr algn="r"/>
                      <a:endParaRPr lang="en-US" b="1" dirty="0"/>
                    </a:p>
                  </a:txBody>
                  <a:tcPr/>
                </a:tc>
              </a:tr>
            </a:tbl>
          </a:graphicData>
        </a:graphic>
      </p:graphicFrame>
    </p:spTree>
    <p:extLst>
      <p:ext uri="{BB962C8B-B14F-4D97-AF65-F5344CB8AC3E}">
        <p14:creationId xmlns:p14="http://schemas.microsoft.com/office/powerpoint/2010/main" val="273943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463308"/>
          </a:xfrm>
          <a:prstGeom prst="rect">
            <a:avLst/>
          </a:prstGeom>
        </p:spPr>
        <p:txBody>
          <a:bodyPr wrap="square">
            <a:spAutoFit/>
          </a:bodyPr>
          <a:lstStyle/>
          <a:p>
            <a:pPr algn="ctr"/>
            <a:r>
              <a:rPr lang="ar-IQ" b="1" dirty="0" smtClean="0"/>
              <a:t>دفتر يومية البائع ( محلات داليا) </a:t>
            </a:r>
          </a:p>
          <a:p>
            <a:pPr algn="ctr"/>
            <a:endParaRPr lang="ar-IQ" b="1"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2130204"/>
              </p:ext>
            </p:extLst>
          </p:nvPr>
        </p:nvGraphicFramePr>
        <p:xfrm>
          <a:off x="152401" y="685800"/>
          <a:ext cx="8839198" cy="5857240"/>
        </p:xfrm>
        <a:graphic>
          <a:graphicData uri="http://schemas.openxmlformats.org/drawingml/2006/table">
            <a:tbl>
              <a:tblPr firstRow="1" bandRow="1">
                <a:tableStyleId>{5940675A-B579-460E-94D1-54222C63F5DA}</a:tableStyleId>
              </a:tblPr>
              <a:tblGrid>
                <a:gridCol w="1219199"/>
                <a:gridCol w="6019800"/>
                <a:gridCol w="762000"/>
                <a:gridCol w="838199"/>
              </a:tblGrid>
              <a:tr h="370840">
                <a:tc>
                  <a:txBody>
                    <a:bodyPr/>
                    <a:lstStyle/>
                    <a:p>
                      <a:pPr algn="ctr"/>
                      <a:r>
                        <a:rPr lang="ar-IQ" b="1" dirty="0" smtClean="0"/>
                        <a:t>التاريخ</a:t>
                      </a:r>
                      <a:endParaRPr lang="en-US" b="1" dirty="0"/>
                    </a:p>
                  </a:txBody>
                  <a:tcPr/>
                </a:tc>
                <a:tc>
                  <a:txBody>
                    <a:bodyPr/>
                    <a:lstStyle/>
                    <a:p>
                      <a:pPr algn="ctr"/>
                      <a:r>
                        <a:rPr lang="ar-IQ" b="1" dirty="0" smtClean="0"/>
                        <a:t>البيان </a:t>
                      </a:r>
                      <a:endParaRPr lang="en-US" b="1" dirty="0"/>
                    </a:p>
                  </a:txBody>
                  <a:tcPr/>
                </a:tc>
                <a:tc>
                  <a:txBody>
                    <a:bodyPr/>
                    <a:lstStyle/>
                    <a:p>
                      <a:pPr algn="ctr"/>
                      <a:r>
                        <a:rPr lang="ar-IQ" b="1" dirty="0" smtClean="0"/>
                        <a:t>دائن </a:t>
                      </a:r>
                      <a:endParaRPr lang="en-US" b="1" dirty="0"/>
                    </a:p>
                  </a:txBody>
                  <a:tcPr/>
                </a:tc>
                <a:tc>
                  <a:txBody>
                    <a:bodyPr/>
                    <a:lstStyle/>
                    <a:p>
                      <a:pPr algn="ctr"/>
                      <a:r>
                        <a:rPr lang="ar-IQ" b="1" dirty="0" smtClean="0"/>
                        <a:t>مدين </a:t>
                      </a:r>
                      <a:endParaRPr lang="en-US" b="1" dirty="0"/>
                    </a:p>
                  </a:txBody>
                  <a:tcPr/>
                </a:tc>
              </a:tr>
              <a:tr h="370840">
                <a:tc>
                  <a:txBody>
                    <a:bodyPr/>
                    <a:lstStyle/>
                    <a:p>
                      <a:pPr algn="ctr"/>
                      <a:r>
                        <a:rPr lang="ar-IQ" b="1" dirty="0" smtClean="0"/>
                        <a:t>5/ 7/ 2006</a:t>
                      </a:r>
                      <a:endParaRPr lang="en-US" b="1" dirty="0"/>
                    </a:p>
                  </a:txBody>
                  <a:tcPr/>
                </a:tc>
                <a:tc>
                  <a:txBody>
                    <a:bodyPr/>
                    <a:lstStyle/>
                    <a:p>
                      <a:pPr algn="r"/>
                      <a:r>
                        <a:rPr lang="ar-IQ" b="1" dirty="0" smtClean="0"/>
                        <a:t>حـ/ النقدية </a:t>
                      </a:r>
                    </a:p>
                    <a:p>
                      <a:pPr algn="r"/>
                      <a:r>
                        <a:rPr lang="ar-IQ" b="1" dirty="0" smtClean="0"/>
                        <a:t>     حـ/ المبيعات </a:t>
                      </a:r>
                    </a:p>
                    <a:p>
                      <a:pPr algn="r"/>
                      <a:r>
                        <a:rPr lang="ar-IQ" b="1" dirty="0" smtClean="0"/>
                        <a:t>بيع بضاعة بخصم 10% وتحصيل الثمن نقدا </a:t>
                      </a:r>
                      <a:endParaRPr lang="en-US" b="1" dirty="0"/>
                    </a:p>
                  </a:txBody>
                  <a:tcPr/>
                </a:tc>
                <a:tc>
                  <a:txBody>
                    <a:bodyPr/>
                    <a:lstStyle/>
                    <a:p>
                      <a:pPr algn="ctr"/>
                      <a:endParaRPr lang="ar-IQ" b="1" dirty="0" smtClean="0"/>
                    </a:p>
                    <a:p>
                      <a:pPr algn="ctr"/>
                      <a:r>
                        <a:rPr lang="ar-IQ" b="1" dirty="0" smtClean="0"/>
                        <a:t>3600</a:t>
                      </a:r>
                      <a:endParaRPr lang="en-US" b="1" dirty="0"/>
                    </a:p>
                  </a:txBody>
                  <a:tcPr/>
                </a:tc>
                <a:tc>
                  <a:txBody>
                    <a:bodyPr/>
                    <a:lstStyle/>
                    <a:p>
                      <a:pPr algn="ctr"/>
                      <a:r>
                        <a:rPr lang="ar-IQ" b="1" dirty="0" smtClean="0"/>
                        <a:t>3600</a:t>
                      </a:r>
                    </a:p>
                    <a:p>
                      <a:pPr algn="ctr"/>
                      <a:endParaRPr lang="en-US" b="1" dirty="0"/>
                    </a:p>
                  </a:txBody>
                  <a:tcPr/>
                </a:tc>
              </a:tr>
              <a:tr h="370840">
                <a:tc>
                  <a:txBody>
                    <a:bodyPr/>
                    <a:lstStyle/>
                    <a:p>
                      <a:pPr algn="ctr"/>
                      <a:r>
                        <a:rPr lang="ar-IQ" b="1" dirty="0" smtClean="0"/>
                        <a:t>10/7 </a:t>
                      </a:r>
                    </a:p>
                    <a:p>
                      <a:pPr algn="ctr"/>
                      <a:endParaRPr lang="ar-IQ" b="1" dirty="0" smtClean="0"/>
                    </a:p>
                    <a:p>
                      <a:pPr algn="ctr"/>
                      <a:endParaRPr lang="ar-IQ" b="1" dirty="0" smtClean="0"/>
                    </a:p>
                  </a:txBody>
                  <a:tcPr/>
                </a:tc>
                <a:tc>
                  <a:txBody>
                    <a:bodyPr/>
                    <a:lstStyle/>
                    <a:p>
                      <a:pPr algn="r"/>
                      <a:r>
                        <a:rPr lang="ar-IQ" b="1" dirty="0" smtClean="0"/>
                        <a:t>حـ/ ذمم مدينة –</a:t>
                      </a:r>
                      <a:r>
                        <a:rPr lang="ar-IQ" b="1" baseline="0" dirty="0" smtClean="0"/>
                        <a:t> منشاة حسن </a:t>
                      </a:r>
                    </a:p>
                    <a:p>
                      <a:pPr algn="r"/>
                      <a:r>
                        <a:rPr lang="ar-IQ" b="1" baseline="0" dirty="0" smtClean="0"/>
                        <a:t>       حـ/ المبيعات </a:t>
                      </a:r>
                    </a:p>
                    <a:p>
                      <a:pPr algn="r"/>
                      <a:r>
                        <a:rPr lang="ar-IQ" b="1" baseline="0" dirty="0" smtClean="0"/>
                        <a:t>بيع بضاعة الى حسن </a:t>
                      </a:r>
                      <a:endParaRPr lang="en-US" b="1" dirty="0"/>
                    </a:p>
                  </a:txBody>
                  <a:tcPr/>
                </a:tc>
                <a:tc>
                  <a:txBody>
                    <a:bodyPr/>
                    <a:lstStyle/>
                    <a:p>
                      <a:pPr algn="ctr"/>
                      <a:endParaRPr lang="ar-IQ" b="1" dirty="0" smtClean="0"/>
                    </a:p>
                    <a:p>
                      <a:pPr algn="ctr"/>
                      <a:r>
                        <a:rPr lang="ar-IQ" b="1" dirty="0" smtClean="0"/>
                        <a:t>8000</a:t>
                      </a:r>
                      <a:endParaRPr lang="en-US" b="1" dirty="0"/>
                    </a:p>
                  </a:txBody>
                  <a:tcPr/>
                </a:tc>
                <a:tc>
                  <a:txBody>
                    <a:bodyPr/>
                    <a:lstStyle/>
                    <a:p>
                      <a:pPr algn="ctr"/>
                      <a:r>
                        <a:rPr lang="ar-IQ" b="1" dirty="0" smtClean="0"/>
                        <a:t>8000</a:t>
                      </a:r>
                    </a:p>
                    <a:p>
                      <a:pPr algn="ctr"/>
                      <a:endParaRPr lang="en-US" b="1" dirty="0"/>
                    </a:p>
                  </a:txBody>
                  <a:tcPr/>
                </a:tc>
              </a:tr>
              <a:tr h="370840">
                <a:tc>
                  <a:txBody>
                    <a:bodyPr/>
                    <a:lstStyle/>
                    <a:p>
                      <a:pPr algn="ctr"/>
                      <a:r>
                        <a:rPr lang="ar-IQ" b="1" dirty="0" smtClean="0"/>
                        <a:t>11/ 7 </a:t>
                      </a:r>
                      <a:endParaRPr lang="en-US" b="1" dirty="0"/>
                    </a:p>
                  </a:txBody>
                  <a:tcPr/>
                </a:tc>
                <a:tc>
                  <a:txBody>
                    <a:bodyPr/>
                    <a:lstStyle/>
                    <a:p>
                      <a:pPr algn="r"/>
                      <a:r>
                        <a:rPr lang="ar-IQ" b="1" dirty="0" smtClean="0"/>
                        <a:t>حـ/ مصاريف نقل للخارج ( مصاريف نقل مبيعات) </a:t>
                      </a:r>
                    </a:p>
                    <a:p>
                      <a:pPr algn="r"/>
                      <a:r>
                        <a:rPr lang="ar-IQ" b="1" dirty="0" smtClean="0"/>
                        <a:t>      حـ/ النقدية </a:t>
                      </a:r>
                    </a:p>
                    <a:p>
                      <a:pPr algn="r"/>
                      <a:r>
                        <a:rPr lang="ar-IQ" b="1" dirty="0" smtClean="0"/>
                        <a:t>تسديد مصاريف نقل البضاعة الى محلات المشتري </a:t>
                      </a:r>
                      <a:endParaRPr lang="en-US" b="1" dirty="0"/>
                    </a:p>
                  </a:txBody>
                  <a:tcPr/>
                </a:tc>
                <a:tc>
                  <a:txBody>
                    <a:bodyPr/>
                    <a:lstStyle/>
                    <a:p>
                      <a:pPr algn="ctr"/>
                      <a:endParaRPr lang="ar-IQ" b="1" dirty="0" smtClean="0"/>
                    </a:p>
                    <a:p>
                      <a:pPr algn="ctr"/>
                      <a:r>
                        <a:rPr lang="ar-IQ" b="1" dirty="0" smtClean="0"/>
                        <a:t>120 </a:t>
                      </a:r>
                      <a:endParaRPr lang="en-US" b="1" dirty="0"/>
                    </a:p>
                  </a:txBody>
                  <a:tcPr/>
                </a:tc>
                <a:tc>
                  <a:txBody>
                    <a:bodyPr/>
                    <a:lstStyle/>
                    <a:p>
                      <a:pPr algn="ctr"/>
                      <a:r>
                        <a:rPr lang="ar-IQ" b="1" dirty="0" smtClean="0"/>
                        <a:t>120 </a:t>
                      </a:r>
                    </a:p>
                    <a:p>
                      <a:pPr algn="ctr"/>
                      <a:endParaRPr lang="en-US" b="1" dirty="0"/>
                    </a:p>
                  </a:txBody>
                  <a:tcPr/>
                </a:tc>
              </a:tr>
              <a:tr h="370840">
                <a:tc>
                  <a:txBody>
                    <a:bodyPr/>
                    <a:lstStyle/>
                    <a:p>
                      <a:pPr algn="ctr"/>
                      <a:r>
                        <a:rPr lang="ar-IQ" b="1" dirty="0" smtClean="0"/>
                        <a:t>13/ 7 </a:t>
                      </a:r>
                    </a:p>
                    <a:p>
                      <a:pPr algn="ctr"/>
                      <a:endParaRPr lang="en-US" b="1" dirty="0"/>
                    </a:p>
                  </a:txBody>
                  <a:tcPr/>
                </a:tc>
                <a:tc>
                  <a:txBody>
                    <a:bodyPr/>
                    <a:lstStyle/>
                    <a:p>
                      <a:pPr algn="r"/>
                      <a:r>
                        <a:rPr lang="ar-IQ" b="1" dirty="0" smtClean="0"/>
                        <a:t>حـ/</a:t>
                      </a:r>
                      <a:r>
                        <a:rPr lang="ar-IQ" b="1" baseline="0" dirty="0" smtClean="0"/>
                        <a:t> مردودات المبيعات ومسموحاتها </a:t>
                      </a:r>
                    </a:p>
                    <a:p>
                      <a:pPr algn="r"/>
                      <a:r>
                        <a:rPr lang="ar-IQ" b="1" baseline="0" dirty="0" smtClean="0"/>
                        <a:t>          حـ/ ذمم مدينة – منشاة حسن </a:t>
                      </a:r>
                    </a:p>
                    <a:p>
                      <a:pPr algn="r"/>
                      <a:r>
                        <a:rPr lang="ar-IQ" b="1" baseline="0" dirty="0" smtClean="0"/>
                        <a:t>استلام البضاعة التالفة ومنحها مسموحات </a:t>
                      </a:r>
                      <a:endParaRPr lang="en-US" b="1" dirty="0"/>
                    </a:p>
                  </a:txBody>
                  <a:tcPr/>
                </a:tc>
                <a:tc>
                  <a:txBody>
                    <a:bodyPr/>
                    <a:lstStyle/>
                    <a:p>
                      <a:pPr algn="ctr"/>
                      <a:endParaRPr lang="ar-IQ" b="1" dirty="0" smtClean="0"/>
                    </a:p>
                    <a:p>
                      <a:pPr algn="ctr"/>
                      <a:r>
                        <a:rPr lang="ar-IQ" b="1" dirty="0" smtClean="0"/>
                        <a:t>1200</a:t>
                      </a:r>
                      <a:endParaRPr lang="en-US" b="1" dirty="0"/>
                    </a:p>
                  </a:txBody>
                  <a:tcPr/>
                </a:tc>
                <a:tc>
                  <a:txBody>
                    <a:bodyPr/>
                    <a:lstStyle/>
                    <a:p>
                      <a:pPr algn="ctr"/>
                      <a:r>
                        <a:rPr lang="ar-IQ" b="1" dirty="0" smtClean="0"/>
                        <a:t>1200 </a:t>
                      </a:r>
                    </a:p>
                    <a:p>
                      <a:pPr algn="ctr"/>
                      <a:endParaRPr lang="en-US" b="1" dirty="0"/>
                    </a:p>
                  </a:txBody>
                  <a:tcPr/>
                </a:tc>
              </a:tr>
              <a:tr h="370840">
                <a:tc>
                  <a:txBody>
                    <a:bodyPr/>
                    <a:lstStyle/>
                    <a:p>
                      <a:pPr algn="ctr"/>
                      <a:r>
                        <a:rPr lang="ar-IQ" b="1" dirty="0" smtClean="0"/>
                        <a:t>1/ 8 </a:t>
                      </a:r>
                      <a:endParaRPr lang="en-US" b="1" dirty="0"/>
                    </a:p>
                  </a:txBody>
                  <a:tcPr/>
                </a:tc>
                <a:tc>
                  <a:txBody>
                    <a:bodyPr/>
                    <a:lstStyle/>
                    <a:p>
                      <a:pPr algn="r"/>
                      <a:r>
                        <a:rPr lang="ar-IQ" b="1" dirty="0" smtClean="0"/>
                        <a:t>حـ/ اوراق قبض </a:t>
                      </a:r>
                    </a:p>
                    <a:p>
                      <a:pPr algn="r"/>
                      <a:r>
                        <a:rPr lang="ar-IQ" b="1" dirty="0" smtClean="0"/>
                        <a:t>      حـ/ المبيعات </a:t>
                      </a:r>
                    </a:p>
                    <a:p>
                      <a:pPr algn="r"/>
                      <a:r>
                        <a:rPr lang="ar-IQ" b="1" dirty="0" smtClean="0"/>
                        <a:t>     بيع بضاعة واستلام ورقة قبض </a:t>
                      </a:r>
                      <a:endParaRPr lang="en-US" b="1" dirty="0"/>
                    </a:p>
                  </a:txBody>
                  <a:tcPr/>
                </a:tc>
                <a:tc>
                  <a:txBody>
                    <a:bodyPr/>
                    <a:lstStyle/>
                    <a:p>
                      <a:pPr algn="ctr"/>
                      <a:endParaRPr lang="ar-IQ" b="1" dirty="0" smtClean="0"/>
                    </a:p>
                    <a:p>
                      <a:pPr algn="ctr"/>
                      <a:r>
                        <a:rPr lang="ar-IQ" b="1" dirty="0" smtClean="0"/>
                        <a:t>2000</a:t>
                      </a:r>
                      <a:endParaRPr lang="en-US" b="1" dirty="0"/>
                    </a:p>
                  </a:txBody>
                  <a:tcPr/>
                </a:tc>
                <a:tc>
                  <a:txBody>
                    <a:bodyPr/>
                    <a:lstStyle/>
                    <a:p>
                      <a:pPr algn="ctr"/>
                      <a:r>
                        <a:rPr lang="ar-IQ" b="1" dirty="0" smtClean="0"/>
                        <a:t>2000</a:t>
                      </a:r>
                    </a:p>
                    <a:p>
                      <a:pPr algn="ctr"/>
                      <a:endParaRPr lang="en-US" b="1" dirty="0"/>
                    </a:p>
                  </a:txBody>
                  <a:tcPr/>
                </a:tc>
              </a:tr>
              <a:tr h="370840">
                <a:tc>
                  <a:txBody>
                    <a:bodyPr/>
                    <a:lstStyle/>
                    <a:p>
                      <a:pPr algn="ctr"/>
                      <a:r>
                        <a:rPr lang="ar-IQ" b="1" dirty="0" smtClean="0"/>
                        <a:t>1/ 9</a:t>
                      </a:r>
                      <a:endParaRPr lang="en-US" b="1" dirty="0"/>
                    </a:p>
                  </a:txBody>
                  <a:tcPr/>
                </a:tc>
                <a:tc>
                  <a:txBody>
                    <a:bodyPr/>
                    <a:lstStyle/>
                    <a:p>
                      <a:pPr algn="r"/>
                      <a:r>
                        <a:rPr lang="ar-IQ" b="1" dirty="0" smtClean="0"/>
                        <a:t>حـ/</a:t>
                      </a:r>
                      <a:r>
                        <a:rPr lang="ar-IQ" b="1" baseline="0" dirty="0" smtClean="0"/>
                        <a:t> النقدية </a:t>
                      </a:r>
                    </a:p>
                    <a:p>
                      <a:pPr algn="r"/>
                      <a:r>
                        <a:rPr lang="ar-IQ" b="1" baseline="0" dirty="0" smtClean="0"/>
                        <a:t>      حـ/ اوراق قبض</a:t>
                      </a:r>
                    </a:p>
                    <a:p>
                      <a:pPr algn="r"/>
                      <a:r>
                        <a:rPr lang="ar-IQ" b="1" baseline="0" dirty="0" smtClean="0"/>
                        <a:t>تحصيل مبلغ الكمبيالة المستحقة على حسن </a:t>
                      </a:r>
                      <a:endParaRPr lang="en-US" b="1" dirty="0"/>
                    </a:p>
                  </a:txBody>
                  <a:tcPr/>
                </a:tc>
                <a:tc>
                  <a:txBody>
                    <a:bodyPr/>
                    <a:lstStyle/>
                    <a:p>
                      <a:pPr algn="ctr"/>
                      <a:endParaRPr lang="ar-IQ" b="1" dirty="0" smtClean="0"/>
                    </a:p>
                    <a:p>
                      <a:pPr algn="ctr"/>
                      <a:r>
                        <a:rPr lang="ar-IQ" b="1" dirty="0" smtClean="0"/>
                        <a:t>2000</a:t>
                      </a:r>
                      <a:endParaRPr lang="en-US" b="1" dirty="0"/>
                    </a:p>
                  </a:txBody>
                  <a:tcPr/>
                </a:tc>
                <a:tc>
                  <a:txBody>
                    <a:bodyPr/>
                    <a:lstStyle/>
                    <a:p>
                      <a:pPr algn="ctr"/>
                      <a:r>
                        <a:rPr lang="ar-IQ" b="1" dirty="0" smtClean="0"/>
                        <a:t>2000</a:t>
                      </a:r>
                      <a:endParaRPr lang="en-US" b="1" dirty="0"/>
                    </a:p>
                  </a:txBody>
                  <a:tcPr/>
                </a:tc>
              </a:tr>
            </a:tbl>
          </a:graphicData>
        </a:graphic>
      </p:graphicFrame>
    </p:spTree>
    <p:extLst>
      <p:ext uri="{BB962C8B-B14F-4D97-AF65-F5344CB8AC3E}">
        <p14:creationId xmlns:p14="http://schemas.microsoft.com/office/powerpoint/2010/main" val="155875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481</Words>
  <Application>Microsoft Office PowerPoint</Application>
  <PresentationFormat>On-screen Show (4:3)</PresentationFormat>
  <Paragraphs>170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Hasaan</dc:creator>
  <cp:lastModifiedBy>Hasaan</cp:lastModifiedBy>
  <cp:revision>15</cp:revision>
  <dcterms:created xsi:type="dcterms:W3CDTF">2021-05-02T21:52:28Z</dcterms:created>
  <dcterms:modified xsi:type="dcterms:W3CDTF">2021-05-02T23:05:43Z</dcterms:modified>
</cp:coreProperties>
</file>