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60A473-DE32-4D9C-A670-22DBBC9E08DF}"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3ABEF-2021-497B-B48C-11AC9F02E125}" type="slidenum">
              <a:rPr lang="en-US" smtClean="0"/>
              <a:t>‹#›</a:t>
            </a:fld>
            <a:endParaRPr lang="en-US"/>
          </a:p>
        </p:txBody>
      </p:sp>
    </p:spTree>
    <p:extLst>
      <p:ext uri="{BB962C8B-B14F-4D97-AF65-F5344CB8AC3E}">
        <p14:creationId xmlns:p14="http://schemas.microsoft.com/office/powerpoint/2010/main" val="476990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60A473-DE32-4D9C-A670-22DBBC9E08DF}"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3ABEF-2021-497B-B48C-11AC9F02E125}" type="slidenum">
              <a:rPr lang="en-US" smtClean="0"/>
              <a:t>‹#›</a:t>
            </a:fld>
            <a:endParaRPr lang="en-US"/>
          </a:p>
        </p:txBody>
      </p:sp>
    </p:spTree>
    <p:extLst>
      <p:ext uri="{BB962C8B-B14F-4D97-AF65-F5344CB8AC3E}">
        <p14:creationId xmlns:p14="http://schemas.microsoft.com/office/powerpoint/2010/main" val="4290436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60A473-DE32-4D9C-A670-22DBBC9E08DF}"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3ABEF-2021-497B-B48C-11AC9F02E125}" type="slidenum">
              <a:rPr lang="en-US" smtClean="0"/>
              <a:t>‹#›</a:t>
            </a:fld>
            <a:endParaRPr lang="en-US"/>
          </a:p>
        </p:txBody>
      </p:sp>
    </p:spTree>
    <p:extLst>
      <p:ext uri="{BB962C8B-B14F-4D97-AF65-F5344CB8AC3E}">
        <p14:creationId xmlns:p14="http://schemas.microsoft.com/office/powerpoint/2010/main" val="1234365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60A473-DE32-4D9C-A670-22DBBC9E08DF}"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3ABEF-2021-497B-B48C-11AC9F02E125}" type="slidenum">
              <a:rPr lang="en-US" smtClean="0"/>
              <a:t>‹#›</a:t>
            </a:fld>
            <a:endParaRPr lang="en-US"/>
          </a:p>
        </p:txBody>
      </p:sp>
    </p:spTree>
    <p:extLst>
      <p:ext uri="{BB962C8B-B14F-4D97-AF65-F5344CB8AC3E}">
        <p14:creationId xmlns:p14="http://schemas.microsoft.com/office/powerpoint/2010/main" val="217972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60A473-DE32-4D9C-A670-22DBBC9E08DF}"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3ABEF-2021-497B-B48C-11AC9F02E125}" type="slidenum">
              <a:rPr lang="en-US" smtClean="0"/>
              <a:t>‹#›</a:t>
            </a:fld>
            <a:endParaRPr lang="en-US"/>
          </a:p>
        </p:txBody>
      </p:sp>
    </p:spTree>
    <p:extLst>
      <p:ext uri="{BB962C8B-B14F-4D97-AF65-F5344CB8AC3E}">
        <p14:creationId xmlns:p14="http://schemas.microsoft.com/office/powerpoint/2010/main" val="2829996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60A473-DE32-4D9C-A670-22DBBC9E08DF}"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3ABEF-2021-497B-B48C-11AC9F02E125}" type="slidenum">
              <a:rPr lang="en-US" smtClean="0"/>
              <a:t>‹#›</a:t>
            </a:fld>
            <a:endParaRPr lang="en-US"/>
          </a:p>
        </p:txBody>
      </p:sp>
    </p:spTree>
    <p:extLst>
      <p:ext uri="{BB962C8B-B14F-4D97-AF65-F5344CB8AC3E}">
        <p14:creationId xmlns:p14="http://schemas.microsoft.com/office/powerpoint/2010/main" val="2501101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60A473-DE32-4D9C-A670-22DBBC9E08DF}" type="datetimeFigureOut">
              <a:rPr lang="en-US" smtClean="0"/>
              <a:t>5/3/2021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53ABEF-2021-497B-B48C-11AC9F02E125}" type="slidenum">
              <a:rPr lang="en-US" smtClean="0"/>
              <a:t>‹#›</a:t>
            </a:fld>
            <a:endParaRPr lang="en-US"/>
          </a:p>
        </p:txBody>
      </p:sp>
    </p:spTree>
    <p:extLst>
      <p:ext uri="{BB962C8B-B14F-4D97-AF65-F5344CB8AC3E}">
        <p14:creationId xmlns:p14="http://schemas.microsoft.com/office/powerpoint/2010/main" val="2559993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60A473-DE32-4D9C-A670-22DBBC9E08DF}" type="datetimeFigureOut">
              <a:rPr lang="en-US" smtClean="0"/>
              <a:t>5/3/2021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53ABEF-2021-497B-B48C-11AC9F02E125}" type="slidenum">
              <a:rPr lang="en-US" smtClean="0"/>
              <a:t>‹#›</a:t>
            </a:fld>
            <a:endParaRPr lang="en-US"/>
          </a:p>
        </p:txBody>
      </p:sp>
    </p:spTree>
    <p:extLst>
      <p:ext uri="{BB962C8B-B14F-4D97-AF65-F5344CB8AC3E}">
        <p14:creationId xmlns:p14="http://schemas.microsoft.com/office/powerpoint/2010/main" val="1040781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60A473-DE32-4D9C-A670-22DBBC9E08DF}" type="datetimeFigureOut">
              <a:rPr lang="en-US" smtClean="0"/>
              <a:t>5/3/2021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53ABEF-2021-497B-B48C-11AC9F02E125}" type="slidenum">
              <a:rPr lang="en-US" smtClean="0"/>
              <a:t>‹#›</a:t>
            </a:fld>
            <a:endParaRPr lang="en-US"/>
          </a:p>
        </p:txBody>
      </p:sp>
    </p:spTree>
    <p:extLst>
      <p:ext uri="{BB962C8B-B14F-4D97-AF65-F5344CB8AC3E}">
        <p14:creationId xmlns:p14="http://schemas.microsoft.com/office/powerpoint/2010/main" val="3309239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60A473-DE32-4D9C-A670-22DBBC9E08DF}"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3ABEF-2021-497B-B48C-11AC9F02E125}" type="slidenum">
              <a:rPr lang="en-US" smtClean="0"/>
              <a:t>‹#›</a:t>
            </a:fld>
            <a:endParaRPr lang="en-US"/>
          </a:p>
        </p:txBody>
      </p:sp>
    </p:spTree>
    <p:extLst>
      <p:ext uri="{BB962C8B-B14F-4D97-AF65-F5344CB8AC3E}">
        <p14:creationId xmlns:p14="http://schemas.microsoft.com/office/powerpoint/2010/main" val="2114713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60A473-DE32-4D9C-A670-22DBBC9E08DF}"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3ABEF-2021-497B-B48C-11AC9F02E125}" type="slidenum">
              <a:rPr lang="en-US" smtClean="0"/>
              <a:t>‹#›</a:t>
            </a:fld>
            <a:endParaRPr lang="en-US"/>
          </a:p>
        </p:txBody>
      </p:sp>
    </p:spTree>
    <p:extLst>
      <p:ext uri="{BB962C8B-B14F-4D97-AF65-F5344CB8AC3E}">
        <p14:creationId xmlns:p14="http://schemas.microsoft.com/office/powerpoint/2010/main" val="2949373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60A473-DE32-4D9C-A670-22DBBC9E08DF}" type="datetimeFigureOut">
              <a:rPr lang="en-US" smtClean="0"/>
              <a:t>5/3/2021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3ABEF-2021-497B-B48C-11AC9F02E125}" type="slidenum">
              <a:rPr lang="en-US" smtClean="0"/>
              <a:t>‹#›</a:t>
            </a:fld>
            <a:endParaRPr lang="en-US"/>
          </a:p>
        </p:txBody>
      </p:sp>
    </p:spTree>
    <p:extLst>
      <p:ext uri="{BB962C8B-B14F-4D97-AF65-F5344CB8AC3E}">
        <p14:creationId xmlns:p14="http://schemas.microsoft.com/office/powerpoint/2010/main" val="2002145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89223"/>
            <a:ext cx="8622197" cy="10618291"/>
          </a:xfrm>
          <a:prstGeom prst="rect">
            <a:avLst/>
          </a:prstGeom>
        </p:spPr>
        <p:txBody>
          <a:bodyPr wrap="square">
            <a:spAutoFit/>
          </a:bodyPr>
          <a:lstStyle/>
          <a:p>
            <a:pPr algn="r"/>
            <a:r>
              <a:rPr lang="ar-IQ" b="1" dirty="0" smtClean="0"/>
              <a:t>مثال شامل:- </a:t>
            </a:r>
          </a:p>
          <a:p>
            <a:pPr algn="r"/>
            <a:r>
              <a:rPr lang="ar-IQ" b="1" dirty="0" smtClean="0"/>
              <a:t>حصلت العمليات التالية بين منشاة حسن ومحلات داليا خلال شهر تموز (2006).</a:t>
            </a:r>
          </a:p>
          <a:p>
            <a:pPr algn="r"/>
            <a:r>
              <a:rPr lang="ar-IQ" b="1" dirty="0" smtClean="0"/>
              <a:t> </a:t>
            </a:r>
            <a:endParaRPr lang="ar-IQ" b="1" dirty="0"/>
          </a:p>
          <a:p>
            <a:pPr algn="r"/>
            <a:r>
              <a:rPr lang="ar-IQ" b="1" dirty="0" smtClean="0"/>
              <a:t>1- بتاريخ 5/ 7/ 2006 اشترت منشاة حسن بضاعة من محلات داليا سعرها المعلن 4000 دينار بخصم تجاري 10% نقدا بشرط تسليم محلات البائع وسددت منشاة حسن اجور شحن البضاعة البالغة 100 دينار نقدا.</a:t>
            </a:r>
          </a:p>
          <a:p>
            <a:pPr algn="r"/>
            <a:endParaRPr lang="ar-IQ" b="1" dirty="0"/>
          </a:p>
          <a:p>
            <a:pPr algn="r"/>
            <a:r>
              <a:rPr lang="ar-IQ" b="1" dirty="0" smtClean="0"/>
              <a:t>2- بتاريخ 10 / 7/ 2006 اشترت منشاة حسن بضاعة من محلات داليا بمبلغ 8000 دينار بشرط دفع 3/ 10ـ </a:t>
            </a:r>
          </a:p>
          <a:p>
            <a:pPr algn="r"/>
            <a:r>
              <a:rPr lang="ar-IQ" b="1" dirty="0" smtClean="0"/>
              <a:t>2/ 20 – ص/ 30 وبشرط تسليم محل المشتري. </a:t>
            </a:r>
          </a:p>
          <a:p>
            <a:pPr algn="r"/>
            <a:endParaRPr lang="ar-IQ" b="1" dirty="0"/>
          </a:p>
          <a:p>
            <a:pPr algn="r"/>
            <a:r>
              <a:rPr lang="ar-IQ" b="1" dirty="0" smtClean="0"/>
              <a:t>3- بتاريخ 11/ 7 2006 سددت محلات داليا مصاريف شحن البضاعة الى منشاة حسن بمبلغ  120 دينار نقدا.</a:t>
            </a:r>
          </a:p>
          <a:p>
            <a:pPr algn="r"/>
            <a:endParaRPr lang="ar-IQ" b="1" dirty="0"/>
          </a:p>
          <a:p>
            <a:pPr algn="r"/>
            <a:r>
              <a:rPr lang="ar-IQ" b="1" dirty="0" smtClean="0"/>
              <a:t>4- بتاريخ 13/ 7/ 2006 منحت محلات داليا سماحا الى منشاة حسن مقدارة 400 دينار عن جزء من البضاعة مخالف للمواصفات كما اعادت لها منشاة حسن جزءا من البضاعة مبلغها 800 دينار لوجود عيب فيها. </a:t>
            </a:r>
          </a:p>
          <a:p>
            <a:pPr algn="r"/>
            <a:endParaRPr lang="ar-IQ" b="1" dirty="0"/>
          </a:p>
          <a:p>
            <a:pPr algn="r"/>
            <a:r>
              <a:rPr lang="ar-IQ" b="1" dirty="0" smtClean="0"/>
              <a:t>5- بتاريخ 1/ 8 /2006 اشترت منشاة حسن بضاعة من محلات داليا بمبلغ 2000 دينار وحررت الى محلات داليا كمبيالة بالمبلغ تستحق بعد مرور شهر من تاريخه.</a:t>
            </a:r>
          </a:p>
          <a:p>
            <a:pPr algn="r"/>
            <a:endParaRPr lang="ar-IQ" b="1" dirty="0"/>
          </a:p>
          <a:p>
            <a:pPr algn="r"/>
            <a:r>
              <a:rPr lang="ar-IQ" b="1" dirty="0" smtClean="0"/>
              <a:t>6- بتاريخ 1/ 9 سددت منشاة حسن الى محلات داليا مبلغ الكمبيالة المستحقة عليها نقدا.  </a:t>
            </a:r>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ar-IQ" b="1" dirty="0"/>
          </a:p>
          <a:p>
            <a:pPr algn="r"/>
            <a:r>
              <a:rPr lang="en-US" b="1" dirty="0" smtClean="0"/>
              <a:t> </a:t>
            </a:r>
            <a:endParaRPr lang="en-US" b="1" dirty="0"/>
          </a:p>
        </p:txBody>
      </p:sp>
    </p:spTree>
    <p:extLst>
      <p:ext uri="{BB962C8B-B14F-4D97-AF65-F5344CB8AC3E}">
        <p14:creationId xmlns:p14="http://schemas.microsoft.com/office/powerpoint/2010/main" val="4006991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6740307"/>
          </a:xfrm>
          <a:prstGeom prst="rect">
            <a:avLst/>
          </a:prstGeom>
        </p:spPr>
        <p:txBody>
          <a:bodyPr wrap="square">
            <a:spAutoFit/>
          </a:bodyPr>
          <a:lstStyle/>
          <a:p>
            <a:pPr algn="ctr"/>
            <a:r>
              <a:rPr lang="ar-IQ" b="1" dirty="0" smtClean="0"/>
              <a:t>دفتر يومية المشتري ( منشاة حسن)</a:t>
            </a:r>
          </a:p>
          <a:p>
            <a:pPr algn="ctr"/>
            <a:endParaRPr lang="ar-IQ" b="1"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433021130"/>
              </p:ext>
            </p:extLst>
          </p:nvPr>
        </p:nvGraphicFramePr>
        <p:xfrm>
          <a:off x="228600" y="685800"/>
          <a:ext cx="8763000" cy="5857240"/>
        </p:xfrm>
        <a:graphic>
          <a:graphicData uri="http://schemas.openxmlformats.org/drawingml/2006/table">
            <a:tbl>
              <a:tblPr firstRow="1" bandRow="1">
                <a:tableStyleId>{5940675A-B579-460E-94D1-54222C63F5DA}</a:tableStyleId>
              </a:tblPr>
              <a:tblGrid>
                <a:gridCol w="1219200"/>
                <a:gridCol w="5462588"/>
                <a:gridCol w="1095375"/>
                <a:gridCol w="985837"/>
              </a:tblGrid>
              <a:tr h="370840">
                <a:tc>
                  <a:txBody>
                    <a:bodyPr/>
                    <a:lstStyle/>
                    <a:p>
                      <a:pPr algn="r"/>
                      <a:r>
                        <a:rPr lang="ar-IQ" b="1" dirty="0" smtClean="0"/>
                        <a:t>التاريخ</a:t>
                      </a:r>
                      <a:endParaRPr lang="en-US" b="1" dirty="0"/>
                    </a:p>
                  </a:txBody>
                  <a:tcPr/>
                </a:tc>
                <a:tc>
                  <a:txBody>
                    <a:bodyPr/>
                    <a:lstStyle/>
                    <a:p>
                      <a:pPr algn="r"/>
                      <a:r>
                        <a:rPr lang="ar-IQ" b="1" dirty="0" smtClean="0"/>
                        <a:t>البيان</a:t>
                      </a:r>
                      <a:endParaRPr lang="en-US" b="1" dirty="0"/>
                    </a:p>
                  </a:txBody>
                  <a:tcPr/>
                </a:tc>
                <a:tc>
                  <a:txBody>
                    <a:bodyPr/>
                    <a:lstStyle/>
                    <a:p>
                      <a:pPr algn="r"/>
                      <a:r>
                        <a:rPr lang="ar-IQ" b="1" dirty="0" smtClean="0"/>
                        <a:t>دائن </a:t>
                      </a:r>
                      <a:endParaRPr lang="en-US" b="1" dirty="0"/>
                    </a:p>
                  </a:txBody>
                  <a:tcPr/>
                </a:tc>
                <a:tc>
                  <a:txBody>
                    <a:bodyPr/>
                    <a:lstStyle/>
                    <a:p>
                      <a:pPr algn="r"/>
                      <a:r>
                        <a:rPr lang="ar-IQ" b="1" dirty="0" smtClean="0"/>
                        <a:t>مدين </a:t>
                      </a:r>
                      <a:endParaRPr lang="en-US" b="1" dirty="0"/>
                    </a:p>
                  </a:txBody>
                  <a:tcPr/>
                </a:tc>
              </a:tr>
              <a:tr h="370840">
                <a:tc>
                  <a:txBody>
                    <a:bodyPr/>
                    <a:lstStyle/>
                    <a:p>
                      <a:pPr algn="r"/>
                      <a:r>
                        <a:rPr lang="ar-IQ" b="1" dirty="0" smtClean="0"/>
                        <a:t>5/ 7/ 2006</a:t>
                      </a:r>
                      <a:endParaRPr lang="en-US" b="1" dirty="0"/>
                    </a:p>
                  </a:txBody>
                  <a:tcPr/>
                </a:tc>
                <a:tc>
                  <a:txBody>
                    <a:bodyPr/>
                    <a:lstStyle/>
                    <a:p>
                      <a:pPr algn="r"/>
                      <a:r>
                        <a:rPr lang="ar-IQ" b="1" baseline="0" dirty="0" smtClean="0"/>
                        <a:t>حـ/ المشتريات     ( 4000 * 90%) </a:t>
                      </a:r>
                    </a:p>
                    <a:p>
                      <a:pPr algn="r"/>
                      <a:r>
                        <a:rPr lang="ar-IQ" b="1" baseline="0" dirty="0" smtClean="0"/>
                        <a:t>          حـ / النقدية </a:t>
                      </a:r>
                    </a:p>
                    <a:p>
                      <a:pPr algn="r"/>
                      <a:r>
                        <a:rPr lang="ar-IQ" b="1" baseline="0" dirty="0" smtClean="0"/>
                        <a:t>شراء بضاعة بخصم تجاري 10% وسداد القيمة نقدا </a:t>
                      </a:r>
                      <a:endParaRPr lang="en-US" b="1" dirty="0"/>
                    </a:p>
                  </a:txBody>
                  <a:tcPr/>
                </a:tc>
                <a:tc>
                  <a:txBody>
                    <a:bodyPr/>
                    <a:lstStyle/>
                    <a:p>
                      <a:pPr algn="r"/>
                      <a:endParaRPr lang="ar-IQ" b="1" dirty="0" smtClean="0"/>
                    </a:p>
                    <a:p>
                      <a:pPr algn="r"/>
                      <a:r>
                        <a:rPr lang="ar-IQ" b="1" dirty="0" smtClean="0"/>
                        <a:t>3600</a:t>
                      </a:r>
                      <a:endParaRPr lang="en-US" b="1" dirty="0"/>
                    </a:p>
                  </a:txBody>
                  <a:tcPr/>
                </a:tc>
                <a:tc>
                  <a:txBody>
                    <a:bodyPr/>
                    <a:lstStyle/>
                    <a:p>
                      <a:pPr algn="r"/>
                      <a:r>
                        <a:rPr lang="ar-IQ" b="1" dirty="0" smtClean="0"/>
                        <a:t>3600</a:t>
                      </a:r>
                      <a:endParaRPr lang="en-US" b="1" dirty="0"/>
                    </a:p>
                  </a:txBody>
                  <a:tcPr/>
                </a:tc>
              </a:tr>
              <a:tr h="370840">
                <a:tc>
                  <a:txBody>
                    <a:bodyPr/>
                    <a:lstStyle/>
                    <a:p>
                      <a:pPr algn="r"/>
                      <a:r>
                        <a:rPr lang="ar-IQ" b="1" dirty="0" smtClean="0"/>
                        <a:t>5/  7</a:t>
                      </a:r>
                      <a:endParaRPr lang="en-US" b="1" dirty="0"/>
                    </a:p>
                  </a:txBody>
                  <a:tcPr/>
                </a:tc>
                <a:tc>
                  <a:txBody>
                    <a:bodyPr/>
                    <a:lstStyle/>
                    <a:p>
                      <a:pPr algn="r"/>
                      <a:r>
                        <a:rPr lang="ar-IQ" b="1" dirty="0" smtClean="0"/>
                        <a:t> حـ/ مصاريف نقل للداخل ( مصاريف نقل المشتريات)  </a:t>
                      </a:r>
                    </a:p>
                    <a:p>
                      <a:pPr algn="r"/>
                      <a:r>
                        <a:rPr lang="ar-IQ" b="1" baseline="0" dirty="0" smtClean="0"/>
                        <a:t>           حـ/ النقدية </a:t>
                      </a:r>
                    </a:p>
                    <a:p>
                      <a:pPr algn="r"/>
                      <a:r>
                        <a:rPr lang="ar-IQ" b="1" baseline="0" dirty="0" smtClean="0"/>
                        <a:t>تسديد اجور شحن البضاعة نقدا</a:t>
                      </a:r>
                      <a:endParaRPr lang="ar-IQ" b="1" dirty="0" smtClean="0"/>
                    </a:p>
                  </a:txBody>
                  <a:tcPr/>
                </a:tc>
                <a:tc>
                  <a:txBody>
                    <a:bodyPr/>
                    <a:lstStyle/>
                    <a:p>
                      <a:pPr algn="r"/>
                      <a:endParaRPr lang="ar-IQ" b="1" dirty="0" smtClean="0"/>
                    </a:p>
                    <a:p>
                      <a:pPr algn="r"/>
                      <a:r>
                        <a:rPr lang="ar-IQ" b="1" dirty="0" smtClean="0"/>
                        <a:t>100</a:t>
                      </a:r>
                      <a:endParaRPr lang="en-US" b="1" dirty="0"/>
                    </a:p>
                  </a:txBody>
                  <a:tcPr/>
                </a:tc>
                <a:tc>
                  <a:txBody>
                    <a:bodyPr/>
                    <a:lstStyle/>
                    <a:p>
                      <a:pPr algn="r"/>
                      <a:r>
                        <a:rPr lang="ar-IQ" b="1" dirty="0" smtClean="0"/>
                        <a:t>100</a:t>
                      </a:r>
                    </a:p>
                    <a:p>
                      <a:pPr algn="r"/>
                      <a:endParaRPr lang="en-US" b="1" dirty="0"/>
                    </a:p>
                  </a:txBody>
                  <a:tcPr/>
                </a:tc>
              </a:tr>
              <a:tr h="370840">
                <a:tc>
                  <a:txBody>
                    <a:bodyPr/>
                    <a:lstStyle/>
                    <a:p>
                      <a:pPr algn="r"/>
                      <a:r>
                        <a:rPr lang="ar-IQ" b="1" dirty="0" smtClean="0"/>
                        <a:t>10/ 7</a:t>
                      </a:r>
                      <a:endParaRPr lang="en-US" b="1" dirty="0"/>
                    </a:p>
                  </a:txBody>
                  <a:tcPr/>
                </a:tc>
                <a:tc>
                  <a:txBody>
                    <a:bodyPr/>
                    <a:lstStyle/>
                    <a:p>
                      <a:pPr algn="r"/>
                      <a:r>
                        <a:rPr lang="ar-IQ" b="1" dirty="0" smtClean="0"/>
                        <a:t>حـ/ المشتريات </a:t>
                      </a:r>
                    </a:p>
                    <a:p>
                      <a:pPr algn="r"/>
                      <a:r>
                        <a:rPr lang="ar-IQ" b="1" dirty="0" smtClean="0"/>
                        <a:t>      حـ/ ذمم دائنة محلات داليا</a:t>
                      </a:r>
                    </a:p>
                    <a:p>
                      <a:pPr algn="r"/>
                      <a:r>
                        <a:rPr lang="ar-IQ" b="1" dirty="0" smtClean="0"/>
                        <a:t>شراء بضاعة من محلات داليا</a:t>
                      </a:r>
                      <a:endParaRPr lang="en-US" b="1" dirty="0"/>
                    </a:p>
                  </a:txBody>
                  <a:tcPr/>
                </a:tc>
                <a:tc>
                  <a:txBody>
                    <a:bodyPr/>
                    <a:lstStyle/>
                    <a:p>
                      <a:pPr algn="r"/>
                      <a:endParaRPr lang="ar-IQ" b="1" dirty="0" smtClean="0"/>
                    </a:p>
                    <a:p>
                      <a:pPr algn="r"/>
                      <a:r>
                        <a:rPr lang="ar-IQ" b="1" dirty="0" smtClean="0"/>
                        <a:t>8000</a:t>
                      </a:r>
                      <a:endParaRPr lang="en-US" b="1" dirty="0"/>
                    </a:p>
                  </a:txBody>
                  <a:tcPr/>
                </a:tc>
                <a:tc>
                  <a:txBody>
                    <a:bodyPr/>
                    <a:lstStyle/>
                    <a:p>
                      <a:pPr algn="r"/>
                      <a:r>
                        <a:rPr lang="ar-IQ" b="1" dirty="0" smtClean="0"/>
                        <a:t>8000</a:t>
                      </a:r>
                    </a:p>
                    <a:p>
                      <a:pPr algn="r"/>
                      <a:endParaRPr lang="en-US" b="1" dirty="0"/>
                    </a:p>
                  </a:txBody>
                  <a:tcPr/>
                </a:tc>
              </a:tr>
              <a:tr h="370840">
                <a:tc>
                  <a:txBody>
                    <a:bodyPr/>
                    <a:lstStyle/>
                    <a:p>
                      <a:pPr algn="r"/>
                      <a:r>
                        <a:rPr lang="ar-IQ" b="1" dirty="0" smtClean="0"/>
                        <a:t>13/ 7</a:t>
                      </a:r>
                      <a:endParaRPr lang="en-US" b="1" dirty="0"/>
                    </a:p>
                  </a:txBody>
                  <a:tcPr/>
                </a:tc>
                <a:tc>
                  <a:txBody>
                    <a:bodyPr/>
                    <a:lstStyle/>
                    <a:p>
                      <a:pPr algn="r"/>
                      <a:r>
                        <a:rPr lang="ar-IQ" b="1" dirty="0" smtClean="0"/>
                        <a:t>حـ / ذمم دائنة –</a:t>
                      </a:r>
                      <a:r>
                        <a:rPr lang="ar-IQ" b="1" baseline="0" dirty="0" smtClean="0"/>
                        <a:t> محلات داليا</a:t>
                      </a:r>
                    </a:p>
                    <a:p>
                      <a:pPr algn="r"/>
                      <a:r>
                        <a:rPr lang="ar-IQ" b="1" baseline="0" dirty="0" smtClean="0"/>
                        <a:t>      حـ/ مردودات المشتريات ومسموحاتها </a:t>
                      </a:r>
                    </a:p>
                    <a:p>
                      <a:pPr algn="r"/>
                      <a:r>
                        <a:rPr lang="ar-IQ" b="1" baseline="0" dirty="0" smtClean="0"/>
                        <a:t>ارجاع بضاعة تالفة والحصول على مسموحات</a:t>
                      </a:r>
                      <a:endParaRPr lang="en-US" b="1" dirty="0"/>
                    </a:p>
                  </a:txBody>
                  <a:tcPr/>
                </a:tc>
                <a:tc>
                  <a:txBody>
                    <a:bodyPr/>
                    <a:lstStyle/>
                    <a:p>
                      <a:pPr algn="r"/>
                      <a:endParaRPr lang="ar-IQ" b="1" dirty="0" smtClean="0"/>
                    </a:p>
                    <a:p>
                      <a:pPr algn="r"/>
                      <a:r>
                        <a:rPr lang="ar-IQ" b="1" dirty="0" smtClean="0"/>
                        <a:t>1200</a:t>
                      </a:r>
                      <a:endParaRPr lang="en-US" b="1" dirty="0"/>
                    </a:p>
                  </a:txBody>
                  <a:tcPr/>
                </a:tc>
                <a:tc>
                  <a:txBody>
                    <a:bodyPr/>
                    <a:lstStyle/>
                    <a:p>
                      <a:pPr algn="r"/>
                      <a:r>
                        <a:rPr lang="ar-IQ" b="1" dirty="0" smtClean="0"/>
                        <a:t>1200</a:t>
                      </a:r>
                    </a:p>
                    <a:p>
                      <a:pPr algn="r"/>
                      <a:endParaRPr lang="en-US" b="1" dirty="0"/>
                    </a:p>
                  </a:txBody>
                  <a:tcPr/>
                </a:tc>
              </a:tr>
              <a:tr h="370840">
                <a:tc>
                  <a:txBody>
                    <a:bodyPr/>
                    <a:lstStyle/>
                    <a:p>
                      <a:pPr algn="r"/>
                      <a:r>
                        <a:rPr lang="ar-IQ" b="1" dirty="0" smtClean="0"/>
                        <a:t>1/</a:t>
                      </a:r>
                      <a:r>
                        <a:rPr lang="ar-IQ" b="1" baseline="0" dirty="0" smtClean="0"/>
                        <a:t> 8</a:t>
                      </a:r>
                      <a:endParaRPr lang="en-US" b="1" dirty="0"/>
                    </a:p>
                  </a:txBody>
                  <a:tcPr/>
                </a:tc>
                <a:tc>
                  <a:txBody>
                    <a:bodyPr/>
                    <a:lstStyle/>
                    <a:p>
                      <a:pPr algn="r"/>
                      <a:r>
                        <a:rPr lang="ar-IQ" b="1" dirty="0" smtClean="0"/>
                        <a:t> حـ/</a:t>
                      </a:r>
                      <a:r>
                        <a:rPr lang="ar-IQ" b="1" baseline="0" dirty="0" smtClean="0"/>
                        <a:t> المشتريات  </a:t>
                      </a:r>
                    </a:p>
                    <a:p>
                      <a:pPr algn="r"/>
                      <a:r>
                        <a:rPr lang="ar-IQ" b="1" baseline="0" dirty="0" smtClean="0"/>
                        <a:t>       حـ / اوراق دفع</a:t>
                      </a:r>
                    </a:p>
                    <a:p>
                      <a:pPr algn="r"/>
                      <a:r>
                        <a:rPr lang="ar-IQ" b="1" baseline="0" dirty="0" smtClean="0"/>
                        <a:t>شراء بضاعة من محلات داليا وتحرير كمبيالة بالمبلغ </a:t>
                      </a:r>
                      <a:endParaRPr lang="en-US" b="1" dirty="0"/>
                    </a:p>
                  </a:txBody>
                  <a:tcPr/>
                </a:tc>
                <a:tc>
                  <a:txBody>
                    <a:bodyPr/>
                    <a:lstStyle/>
                    <a:p>
                      <a:pPr algn="r"/>
                      <a:endParaRPr lang="ar-IQ" b="1" dirty="0" smtClean="0"/>
                    </a:p>
                    <a:p>
                      <a:pPr algn="r"/>
                      <a:r>
                        <a:rPr lang="ar-IQ" b="1" dirty="0" smtClean="0"/>
                        <a:t>2000</a:t>
                      </a:r>
                      <a:endParaRPr lang="en-US" b="1" dirty="0"/>
                    </a:p>
                  </a:txBody>
                  <a:tcPr/>
                </a:tc>
                <a:tc>
                  <a:txBody>
                    <a:bodyPr/>
                    <a:lstStyle/>
                    <a:p>
                      <a:pPr algn="r"/>
                      <a:r>
                        <a:rPr lang="ar-IQ" b="1" dirty="0" smtClean="0"/>
                        <a:t>2000</a:t>
                      </a:r>
                    </a:p>
                    <a:p>
                      <a:pPr algn="r"/>
                      <a:endParaRPr lang="en-US" b="1" dirty="0"/>
                    </a:p>
                  </a:txBody>
                  <a:tcPr/>
                </a:tc>
              </a:tr>
              <a:tr h="370840">
                <a:tc>
                  <a:txBody>
                    <a:bodyPr/>
                    <a:lstStyle/>
                    <a:p>
                      <a:pPr algn="r"/>
                      <a:r>
                        <a:rPr lang="ar-IQ" b="1" dirty="0" smtClean="0"/>
                        <a:t>1/ 9</a:t>
                      </a:r>
                      <a:endParaRPr lang="en-US" b="1" dirty="0"/>
                    </a:p>
                  </a:txBody>
                  <a:tcPr/>
                </a:tc>
                <a:tc>
                  <a:txBody>
                    <a:bodyPr/>
                    <a:lstStyle/>
                    <a:p>
                      <a:pPr algn="r"/>
                      <a:r>
                        <a:rPr lang="ar-IQ" b="1" dirty="0" smtClean="0"/>
                        <a:t>حـ/ اوراق دفع </a:t>
                      </a:r>
                    </a:p>
                    <a:p>
                      <a:pPr algn="r"/>
                      <a:r>
                        <a:rPr lang="ar-IQ" b="1" dirty="0" smtClean="0"/>
                        <a:t>      حـ / النقدية </a:t>
                      </a:r>
                    </a:p>
                    <a:p>
                      <a:pPr algn="r"/>
                      <a:r>
                        <a:rPr lang="ar-IQ" b="1" dirty="0" smtClean="0"/>
                        <a:t>تسديد مبلغ الكمبيالة.  </a:t>
                      </a:r>
                      <a:endParaRPr lang="en-US" b="1" dirty="0"/>
                    </a:p>
                  </a:txBody>
                  <a:tcPr/>
                </a:tc>
                <a:tc>
                  <a:txBody>
                    <a:bodyPr/>
                    <a:lstStyle/>
                    <a:p>
                      <a:pPr algn="r"/>
                      <a:endParaRPr lang="ar-IQ" b="1" dirty="0" smtClean="0"/>
                    </a:p>
                    <a:p>
                      <a:pPr algn="r"/>
                      <a:r>
                        <a:rPr lang="ar-IQ" b="1" dirty="0" smtClean="0"/>
                        <a:t>2000</a:t>
                      </a:r>
                      <a:endParaRPr lang="en-US" b="1" dirty="0"/>
                    </a:p>
                  </a:txBody>
                  <a:tcPr/>
                </a:tc>
                <a:tc>
                  <a:txBody>
                    <a:bodyPr/>
                    <a:lstStyle/>
                    <a:p>
                      <a:pPr algn="r"/>
                      <a:r>
                        <a:rPr lang="ar-IQ" b="1" dirty="0" smtClean="0"/>
                        <a:t>2000</a:t>
                      </a:r>
                    </a:p>
                    <a:p>
                      <a:pPr algn="r"/>
                      <a:endParaRPr lang="en-US" b="1" dirty="0"/>
                    </a:p>
                  </a:txBody>
                  <a:tcPr/>
                </a:tc>
              </a:tr>
            </a:tbl>
          </a:graphicData>
        </a:graphic>
      </p:graphicFrame>
    </p:spTree>
    <p:extLst>
      <p:ext uri="{BB962C8B-B14F-4D97-AF65-F5344CB8AC3E}">
        <p14:creationId xmlns:p14="http://schemas.microsoft.com/office/powerpoint/2010/main" val="2739433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839200" cy="6463308"/>
          </a:xfrm>
          <a:prstGeom prst="rect">
            <a:avLst/>
          </a:prstGeom>
        </p:spPr>
        <p:txBody>
          <a:bodyPr wrap="square">
            <a:spAutoFit/>
          </a:bodyPr>
          <a:lstStyle/>
          <a:p>
            <a:pPr algn="ctr"/>
            <a:r>
              <a:rPr lang="ar-IQ" b="1" dirty="0" smtClean="0"/>
              <a:t>دفتر يومية البائع ( محلات داليا) </a:t>
            </a:r>
          </a:p>
          <a:p>
            <a:pPr algn="ctr"/>
            <a:endParaRPr lang="ar-IQ" b="1"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32130204"/>
              </p:ext>
            </p:extLst>
          </p:nvPr>
        </p:nvGraphicFramePr>
        <p:xfrm>
          <a:off x="152401" y="685800"/>
          <a:ext cx="8839198" cy="5857240"/>
        </p:xfrm>
        <a:graphic>
          <a:graphicData uri="http://schemas.openxmlformats.org/drawingml/2006/table">
            <a:tbl>
              <a:tblPr firstRow="1" bandRow="1">
                <a:tableStyleId>{5940675A-B579-460E-94D1-54222C63F5DA}</a:tableStyleId>
              </a:tblPr>
              <a:tblGrid>
                <a:gridCol w="1219199"/>
                <a:gridCol w="6019800"/>
                <a:gridCol w="762000"/>
                <a:gridCol w="838199"/>
              </a:tblGrid>
              <a:tr h="370840">
                <a:tc>
                  <a:txBody>
                    <a:bodyPr/>
                    <a:lstStyle/>
                    <a:p>
                      <a:pPr algn="ctr"/>
                      <a:r>
                        <a:rPr lang="ar-IQ" b="1" dirty="0" smtClean="0"/>
                        <a:t>التاريخ</a:t>
                      </a:r>
                      <a:endParaRPr lang="en-US" b="1" dirty="0"/>
                    </a:p>
                  </a:txBody>
                  <a:tcPr/>
                </a:tc>
                <a:tc>
                  <a:txBody>
                    <a:bodyPr/>
                    <a:lstStyle/>
                    <a:p>
                      <a:pPr algn="ctr"/>
                      <a:r>
                        <a:rPr lang="ar-IQ" b="1" dirty="0" smtClean="0"/>
                        <a:t>البيان </a:t>
                      </a:r>
                      <a:endParaRPr lang="en-US" b="1" dirty="0"/>
                    </a:p>
                  </a:txBody>
                  <a:tcPr/>
                </a:tc>
                <a:tc>
                  <a:txBody>
                    <a:bodyPr/>
                    <a:lstStyle/>
                    <a:p>
                      <a:pPr algn="ctr"/>
                      <a:r>
                        <a:rPr lang="ar-IQ" b="1" dirty="0" smtClean="0"/>
                        <a:t>دائن </a:t>
                      </a:r>
                      <a:endParaRPr lang="en-US" b="1" dirty="0"/>
                    </a:p>
                  </a:txBody>
                  <a:tcPr/>
                </a:tc>
                <a:tc>
                  <a:txBody>
                    <a:bodyPr/>
                    <a:lstStyle/>
                    <a:p>
                      <a:pPr algn="ctr"/>
                      <a:r>
                        <a:rPr lang="ar-IQ" b="1" dirty="0" smtClean="0"/>
                        <a:t>مدين </a:t>
                      </a:r>
                      <a:endParaRPr lang="en-US" b="1" dirty="0"/>
                    </a:p>
                  </a:txBody>
                  <a:tcPr/>
                </a:tc>
              </a:tr>
              <a:tr h="370840">
                <a:tc>
                  <a:txBody>
                    <a:bodyPr/>
                    <a:lstStyle/>
                    <a:p>
                      <a:pPr algn="ctr"/>
                      <a:r>
                        <a:rPr lang="ar-IQ" b="1" dirty="0" smtClean="0"/>
                        <a:t>5/ 7/ 2006</a:t>
                      </a:r>
                      <a:endParaRPr lang="en-US" b="1" dirty="0"/>
                    </a:p>
                  </a:txBody>
                  <a:tcPr/>
                </a:tc>
                <a:tc>
                  <a:txBody>
                    <a:bodyPr/>
                    <a:lstStyle/>
                    <a:p>
                      <a:pPr algn="r"/>
                      <a:r>
                        <a:rPr lang="ar-IQ" b="1" dirty="0" smtClean="0"/>
                        <a:t>حـ/ النقدية </a:t>
                      </a:r>
                    </a:p>
                    <a:p>
                      <a:pPr algn="r"/>
                      <a:r>
                        <a:rPr lang="ar-IQ" b="1" dirty="0" smtClean="0"/>
                        <a:t>     حـ/ المبيعات </a:t>
                      </a:r>
                    </a:p>
                    <a:p>
                      <a:pPr algn="r"/>
                      <a:r>
                        <a:rPr lang="ar-IQ" b="1" dirty="0" smtClean="0"/>
                        <a:t>بيع بضاعة بخصم 10% وتحصيل الثمن نقدا </a:t>
                      </a:r>
                      <a:endParaRPr lang="en-US" b="1" dirty="0"/>
                    </a:p>
                  </a:txBody>
                  <a:tcPr/>
                </a:tc>
                <a:tc>
                  <a:txBody>
                    <a:bodyPr/>
                    <a:lstStyle/>
                    <a:p>
                      <a:pPr algn="ctr"/>
                      <a:endParaRPr lang="ar-IQ" b="1" dirty="0" smtClean="0"/>
                    </a:p>
                    <a:p>
                      <a:pPr algn="ctr"/>
                      <a:r>
                        <a:rPr lang="ar-IQ" b="1" dirty="0" smtClean="0"/>
                        <a:t>3600</a:t>
                      </a:r>
                      <a:endParaRPr lang="en-US" b="1" dirty="0"/>
                    </a:p>
                  </a:txBody>
                  <a:tcPr/>
                </a:tc>
                <a:tc>
                  <a:txBody>
                    <a:bodyPr/>
                    <a:lstStyle/>
                    <a:p>
                      <a:pPr algn="ctr"/>
                      <a:r>
                        <a:rPr lang="ar-IQ" b="1" dirty="0" smtClean="0"/>
                        <a:t>3600</a:t>
                      </a:r>
                    </a:p>
                    <a:p>
                      <a:pPr algn="ctr"/>
                      <a:endParaRPr lang="en-US" b="1" dirty="0"/>
                    </a:p>
                  </a:txBody>
                  <a:tcPr/>
                </a:tc>
              </a:tr>
              <a:tr h="370840">
                <a:tc>
                  <a:txBody>
                    <a:bodyPr/>
                    <a:lstStyle/>
                    <a:p>
                      <a:pPr algn="ctr"/>
                      <a:r>
                        <a:rPr lang="ar-IQ" b="1" dirty="0" smtClean="0"/>
                        <a:t>10/7 </a:t>
                      </a:r>
                    </a:p>
                    <a:p>
                      <a:pPr algn="ctr"/>
                      <a:endParaRPr lang="ar-IQ" b="1" dirty="0" smtClean="0"/>
                    </a:p>
                    <a:p>
                      <a:pPr algn="ctr"/>
                      <a:endParaRPr lang="ar-IQ" b="1" dirty="0" smtClean="0"/>
                    </a:p>
                  </a:txBody>
                  <a:tcPr/>
                </a:tc>
                <a:tc>
                  <a:txBody>
                    <a:bodyPr/>
                    <a:lstStyle/>
                    <a:p>
                      <a:pPr algn="r"/>
                      <a:r>
                        <a:rPr lang="ar-IQ" b="1" dirty="0" smtClean="0"/>
                        <a:t>حـ/ ذمم مدينة –</a:t>
                      </a:r>
                      <a:r>
                        <a:rPr lang="ar-IQ" b="1" baseline="0" dirty="0" smtClean="0"/>
                        <a:t> منشاة حسن </a:t>
                      </a:r>
                    </a:p>
                    <a:p>
                      <a:pPr algn="r"/>
                      <a:r>
                        <a:rPr lang="ar-IQ" b="1" baseline="0" dirty="0" smtClean="0"/>
                        <a:t>       حـ/ المبيعات </a:t>
                      </a:r>
                    </a:p>
                    <a:p>
                      <a:pPr algn="r"/>
                      <a:r>
                        <a:rPr lang="ar-IQ" b="1" baseline="0" dirty="0" smtClean="0"/>
                        <a:t>بيع بضاعة الى حسن </a:t>
                      </a:r>
                      <a:endParaRPr lang="en-US" b="1" dirty="0"/>
                    </a:p>
                  </a:txBody>
                  <a:tcPr/>
                </a:tc>
                <a:tc>
                  <a:txBody>
                    <a:bodyPr/>
                    <a:lstStyle/>
                    <a:p>
                      <a:pPr algn="ctr"/>
                      <a:endParaRPr lang="ar-IQ" b="1" dirty="0" smtClean="0"/>
                    </a:p>
                    <a:p>
                      <a:pPr algn="ctr"/>
                      <a:r>
                        <a:rPr lang="ar-IQ" b="1" dirty="0" smtClean="0"/>
                        <a:t>8000</a:t>
                      </a:r>
                      <a:endParaRPr lang="en-US" b="1" dirty="0"/>
                    </a:p>
                  </a:txBody>
                  <a:tcPr/>
                </a:tc>
                <a:tc>
                  <a:txBody>
                    <a:bodyPr/>
                    <a:lstStyle/>
                    <a:p>
                      <a:pPr algn="ctr"/>
                      <a:r>
                        <a:rPr lang="ar-IQ" b="1" dirty="0" smtClean="0"/>
                        <a:t>8000</a:t>
                      </a:r>
                    </a:p>
                    <a:p>
                      <a:pPr algn="ctr"/>
                      <a:endParaRPr lang="en-US" b="1" dirty="0"/>
                    </a:p>
                  </a:txBody>
                  <a:tcPr/>
                </a:tc>
              </a:tr>
              <a:tr h="370840">
                <a:tc>
                  <a:txBody>
                    <a:bodyPr/>
                    <a:lstStyle/>
                    <a:p>
                      <a:pPr algn="ctr"/>
                      <a:r>
                        <a:rPr lang="ar-IQ" b="1" dirty="0" smtClean="0"/>
                        <a:t>11/ 7 </a:t>
                      </a:r>
                      <a:endParaRPr lang="en-US" b="1" dirty="0"/>
                    </a:p>
                  </a:txBody>
                  <a:tcPr/>
                </a:tc>
                <a:tc>
                  <a:txBody>
                    <a:bodyPr/>
                    <a:lstStyle/>
                    <a:p>
                      <a:pPr algn="r"/>
                      <a:r>
                        <a:rPr lang="ar-IQ" b="1" dirty="0" smtClean="0"/>
                        <a:t>حـ/ مصاريف نقل للخارج ( مصاريف نقل مبيعات) </a:t>
                      </a:r>
                    </a:p>
                    <a:p>
                      <a:pPr algn="r"/>
                      <a:r>
                        <a:rPr lang="ar-IQ" b="1" dirty="0" smtClean="0"/>
                        <a:t>      حـ/ النقدية </a:t>
                      </a:r>
                    </a:p>
                    <a:p>
                      <a:pPr algn="r"/>
                      <a:r>
                        <a:rPr lang="ar-IQ" b="1" dirty="0" smtClean="0"/>
                        <a:t>تسديد مصاريف نقل البضاعة الى محلات المشتري </a:t>
                      </a:r>
                      <a:endParaRPr lang="en-US" b="1" dirty="0"/>
                    </a:p>
                  </a:txBody>
                  <a:tcPr/>
                </a:tc>
                <a:tc>
                  <a:txBody>
                    <a:bodyPr/>
                    <a:lstStyle/>
                    <a:p>
                      <a:pPr algn="ctr"/>
                      <a:endParaRPr lang="ar-IQ" b="1" dirty="0" smtClean="0"/>
                    </a:p>
                    <a:p>
                      <a:pPr algn="ctr"/>
                      <a:r>
                        <a:rPr lang="ar-IQ" b="1" dirty="0" smtClean="0"/>
                        <a:t>120 </a:t>
                      </a:r>
                      <a:endParaRPr lang="en-US" b="1" dirty="0"/>
                    </a:p>
                  </a:txBody>
                  <a:tcPr/>
                </a:tc>
                <a:tc>
                  <a:txBody>
                    <a:bodyPr/>
                    <a:lstStyle/>
                    <a:p>
                      <a:pPr algn="ctr"/>
                      <a:r>
                        <a:rPr lang="ar-IQ" b="1" dirty="0" smtClean="0"/>
                        <a:t>120 </a:t>
                      </a:r>
                    </a:p>
                    <a:p>
                      <a:pPr algn="ctr"/>
                      <a:endParaRPr lang="en-US" b="1" dirty="0"/>
                    </a:p>
                  </a:txBody>
                  <a:tcPr/>
                </a:tc>
              </a:tr>
              <a:tr h="370840">
                <a:tc>
                  <a:txBody>
                    <a:bodyPr/>
                    <a:lstStyle/>
                    <a:p>
                      <a:pPr algn="ctr"/>
                      <a:r>
                        <a:rPr lang="ar-IQ" b="1" dirty="0" smtClean="0"/>
                        <a:t>13/ 7 </a:t>
                      </a:r>
                    </a:p>
                    <a:p>
                      <a:pPr algn="ctr"/>
                      <a:endParaRPr lang="en-US" b="1" dirty="0"/>
                    </a:p>
                  </a:txBody>
                  <a:tcPr/>
                </a:tc>
                <a:tc>
                  <a:txBody>
                    <a:bodyPr/>
                    <a:lstStyle/>
                    <a:p>
                      <a:pPr algn="r"/>
                      <a:r>
                        <a:rPr lang="ar-IQ" b="1" dirty="0" smtClean="0"/>
                        <a:t>حـ/</a:t>
                      </a:r>
                      <a:r>
                        <a:rPr lang="ar-IQ" b="1" baseline="0" dirty="0" smtClean="0"/>
                        <a:t> مردودات المبيعات ومسموحاتها </a:t>
                      </a:r>
                    </a:p>
                    <a:p>
                      <a:pPr algn="r"/>
                      <a:r>
                        <a:rPr lang="ar-IQ" b="1" baseline="0" dirty="0" smtClean="0"/>
                        <a:t>          حـ/ ذمم مدينة – منشاة حسن </a:t>
                      </a:r>
                    </a:p>
                    <a:p>
                      <a:pPr algn="r"/>
                      <a:r>
                        <a:rPr lang="ar-IQ" b="1" baseline="0" dirty="0" smtClean="0"/>
                        <a:t>استلام البضاعة التالفة ومنحها مسموحات </a:t>
                      </a:r>
                      <a:endParaRPr lang="en-US" b="1" dirty="0"/>
                    </a:p>
                  </a:txBody>
                  <a:tcPr/>
                </a:tc>
                <a:tc>
                  <a:txBody>
                    <a:bodyPr/>
                    <a:lstStyle/>
                    <a:p>
                      <a:pPr algn="ctr"/>
                      <a:endParaRPr lang="ar-IQ" b="1" dirty="0" smtClean="0"/>
                    </a:p>
                    <a:p>
                      <a:pPr algn="ctr"/>
                      <a:r>
                        <a:rPr lang="ar-IQ" b="1" dirty="0" smtClean="0"/>
                        <a:t>1200</a:t>
                      </a:r>
                      <a:endParaRPr lang="en-US" b="1" dirty="0"/>
                    </a:p>
                  </a:txBody>
                  <a:tcPr/>
                </a:tc>
                <a:tc>
                  <a:txBody>
                    <a:bodyPr/>
                    <a:lstStyle/>
                    <a:p>
                      <a:pPr algn="ctr"/>
                      <a:r>
                        <a:rPr lang="ar-IQ" b="1" dirty="0" smtClean="0"/>
                        <a:t>1200 </a:t>
                      </a:r>
                    </a:p>
                    <a:p>
                      <a:pPr algn="ctr"/>
                      <a:endParaRPr lang="en-US" b="1" dirty="0"/>
                    </a:p>
                  </a:txBody>
                  <a:tcPr/>
                </a:tc>
              </a:tr>
              <a:tr h="370840">
                <a:tc>
                  <a:txBody>
                    <a:bodyPr/>
                    <a:lstStyle/>
                    <a:p>
                      <a:pPr algn="ctr"/>
                      <a:r>
                        <a:rPr lang="ar-IQ" b="1" dirty="0" smtClean="0"/>
                        <a:t>1/ 8 </a:t>
                      </a:r>
                      <a:endParaRPr lang="en-US" b="1" dirty="0"/>
                    </a:p>
                  </a:txBody>
                  <a:tcPr/>
                </a:tc>
                <a:tc>
                  <a:txBody>
                    <a:bodyPr/>
                    <a:lstStyle/>
                    <a:p>
                      <a:pPr algn="r"/>
                      <a:r>
                        <a:rPr lang="ar-IQ" b="1" dirty="0" smtClean="0"/>
                        <a:t>حـ/ اوراق قبض </a:t>
                      </a:r>
                    </a:p>
                    <a:p>
                      <a:pPr algn="r"/>
                      <a:r>
                        <a:rPr lang="ar-IQ" b="1" dirty="0" smtClean="0"/>
                        <a:t>      حـ/ المبيعات </a:t>
                      </a:r>
                    </a:p>
                    <a:p>
                      <a:pPr algn="r"/>
                      <a:r>
                        <a:rPr lang="ar-IQ" b="1" dirty="0" smtClean="0"/>
                        <a:t>     بيع بضاعة واستلام ورقة قبض </a:t>
                      </a:r>
                      <a:endParaRPr lang="en-US" b="1" dirty="0"/>
                    </a:p>
                  </a:txBody>
                  <a:tcPr/>
                </a:tc>
                <a:tc>
                  <a:txBody>
                    <a:bodyPr/>
                    <a:lstStyle/>
                    <a:p>
                      <a:pPr algn="ctr"/>
                      <a:endParaRPr lang="ar-IQ" b="1" dirty="0" smtClean="0"/>
                    </a:p>
                    <a:p>
                      <a:pPr algn="ctr"/>
                      <a:r>
                        <a:rPr lang="ar-IQ" b="1" dirty="0" smtClean="0"/>
                        <a:t>2000</a:t>
                      </a:r>
                      <a:endParaRPr lang="en-US" b="1" dirty="0"/>
                    </a:p>
                  </a:txBody>
                  <a:tcPr/>
                </a:tc>
                <a:tc>
                  <a:txBody>
                    <a:bodyPr/>
                    <a:lstStyle/>
                    <a:p>
                      <a:pPr algn="ctr"/>
                      <a:r>
                        <a:rPr lang="ar-IQ" b="1" dirty="0" smtClean="0"/>
                        <a:t>2000</a:t>
                      </a:r>
                    </a:p>
                    <a:p>
                      <a:pPr algn="ctr"/>
                      <a:endParaRPr lang="en-US" b="1" dirty="0"/>
                    </a:p>
                  </a:txBody>
                  <a:tcPr/>
                </a:tc>
              </a:tr>
              <a:tr h="370840">
                <a:tc>
                  <a:txBody>
                    <a:bodyPr/>
                    <a:lstStyle/>
                    <a:p>
                      <a:pPr algn="ctr"/>
                      <a:r>
                        <a:rPr lang="ar-IQ" b="1" dirty="0" smtClean="0"/>
                        <a:t>1/ 9</a:t>
                      </a:r>
                      <a:endParaRPr lang="en-US" b="1" dirty="0"/>
                    </a:p>
                  </a:txBody>
                  <a:tcPr/>
                </a:tc>
                <a:tc>
                  <a:txBody>
                    <a:bodyPr/>
                    <a:lstStyle/>
                    <a:p>
                      <a:pPr algn="r"/>
                      <a:r>
                        <a:rPr lang="ar-IQ" b="1" dirty="0" smtClean="0"/>
                        <a:t>حـ/</a:t>
                      </a:r>
                      <a:r>
                        <a:rPr lang="ar-IQ" b="1" baseline="0" dirty="0" smtClean="0"/>
                        <a:t> النقدية </a:t>
                      </a:r>
                    </a:p>
                    <a:p>
                      <a:pPr algn="r"/>
                      <a:r>
                        <a:rPr lang="ar-IQ" b="1" baseline="0" dirty="0" smtClean="0"/>
                        <a:t>      حـ/ اوراق قبض</a:t>
                      </a:r>
                    </a:p>
                    <a:p>
                      <a:pPr algn="r"/>
                      <a:r>
                        <a:rPr lang="ar-IQ" b="1" baseline="0" dirty="0" smtClean="0"/>
                        <a:t>تحصيل مبلغ الكمبيالة المستحقة على حسن </a:t>
                      </a:r>
                      <a:endParaRPr lang="en-US" b="1" dirty="0"/>
                    </a:p>
                  </a:txBody>
                  <a:tcPr/>
                </a:tc>
                <a:tc>
                  <a:txBody>
                    <a:bodyPr/>
                    <a:lstStyle/>
                    <a:p>
                      <a:pPr algn="ctr"/>
                      <a:endParaRPr lang="ar-IQ" b="1" dirty="0" smtClean="0"/>
                    </a:p>
                    <a:p>
                      <a:pPr algn="ctr"/>
                      <a:r>
                        <a:rPr lang="ar-IQ" b="1" dirty="0" smtClean="0"/>
                        <a:t>2000</a:t>
                      </a:r>
                      <a:endParaRPr lang="en-US" b="1" dirty="0"/>
                    </a:p>
                  </a:txBody>
                  <a:tcPr/>
                </a:tc>
                <a:tc>
                  <a:txBody>
                    <a:bodyPr/>
                    <a:lstStyle/>
                    <a:p>
                      <a:pPr algn="ctr"/>
                      <a:r>
                        <a:rPr lang="ar-IQ" b="1" dirty="0" smtClean="0"/>
                        <a:t>2000</a:t>
                      </a:r>
                      <a:endParaRPr lang="en-US" b="1" dirty="0"/>
                    </a:p>
                  </a:txBody>
                  <a:tcPr/>
                </a:tc>
              </a:tr>
            </a:tbl>
          </a:graphicData>
        </a:graphic>
      </p:graphicFrame>
    </p:spTree>
    <p:extLst>
      <p:ext uri="{BB962C8B-B14F-4D97-AF65-F5344CB8AC3E}">
        <p14:creationId xmlns:p14="http://schemas.microsoft.com/office/powerpoint/2010/main" val="1558753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481</Words>
  <Application>Microsoft Office PowerPoint</Application>
  <PresentationFormat>On-screen Show (4:3)</PresentationFormat>
  <Paragraphs>170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Hasaan</dc:creator>
  <cp:lastModifiedBy>Hasaan</cp:lastModifiedBy>
  <cp:revision>15</cp:revision>
  <dcterms:created xsi:type="dcterms:W3CDTF">2021-05-02T21:52:28Z</dcterms:created>
  <dcterms:modified xsi:type="dcterms:W3CDTF">2021-05-02T23:05:43Z</dcterms:modified>
</cp:coreProperties>
</file>