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8" d="100"/>
          <a:sy n="98" d="100"/>
        </p:scale>
        <p:origin x="-576" y="114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D2484E-F5A7-4F4D-ADFF-D39A655CB783}" type="datetimeFigureOut">
              <a:rPr lang="en-US" smtClean="0"/>
              <a:t>4/11/2021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9DE6C-C3A6-4261-9B66-9AEEA08BAA90}" type="slidenum">
              <a:rPr lang="en-US" smtClean="0"/>
              <a:t>‹#›</a:t>
            </a:fld>
            <a:endParaRPr lang="en-US"/>
          </a:p>
        </p:txBody>
      </p:sp>
    </p:spTree>
    <p:extLst>
      <p:ext uri="{BB962C8B-B14F-4D97-AF65-F5344CB8AC3E}">
        <p14:creationId xmlns:p14="http://schemas.microsoft.com/office/powerpoint/2010/main" val="3614398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D2484E-F5A7-4F4D-ADFF-D39A655CB783}" type="datetimeFigureOut">
              <a:rPr lang="en-US" smtClean="0"/>
              <a:t>4/11/2021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9DE6C-C3A6-4261-9B66-9AEEA08BAA90}" type="slidenum">
              <a:rPr lang="en-US" smtClean="0"/>
              <a:t>‹#›</a:t>
            </a:fld>
            <a:endParaRPr lang="en-US"/>
          </a:p>
        </p:txBody>
      </p:sp>
    </p:spTree>
    <p:extLst>
      <p:ext uri="{BB962C8B-B14F-4D97-AF65-F5344CB8AC3E}">
        <p14:creationId xmlns:p14="http://schemas.microsoft.com/office/powerpoint/2010/main" val="1222365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D2484E-F5A7-4F4D-ADFF-D39A655CB783}" type="datetimeFigureOut">
              <a:rPr lang="en-US" smtClean="0"/>
              <a:t>4/11/2021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9DE6C-C3A6-4261-9B66-9AEEA08BAA90}" type="slidenum">
              <a:rPr lang="en-US" smtClean="0"/>
              <a:t>‹#›</a:t>
            </a:fld>
            <a:endParaRPr lang="en-US"/>
          </a:p>
        </p:txBody>
      </p:sp>
    </p:spTree>
    <p:extLst>
      <p:ext uri="{BB962C8B-B14F-4D97-AF65-F5344CB8AC3E}">
        <p14:creationId xmlns:p14="http://schemas.microsoft.com/office/powerpoint/2010/main" val="849101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D2484E-F5A7-4F4D-ADFF-D39A655CB783}" type="datetimeFigureOut">
              <a:rPr lang="en-US" smtClean="0"/>
              <a:t>4/11/2021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9DE6C-C3A6-4261-9B66-9AEEA08BAA90}" type="slidenum">
              <a:rPr lang="en-US" smtClean="0"/>
              <a:t>‹#›</a:t>
            </a:fld>
            <a:endParaRPr lang="en-US"/>
          </a:p>
        </p:txBody>
      </p:sp>
    </p:spTree>
    <p:extLst>
      <p:ext uri="{BB962C8B-B14F-4D97-AF65-F5344CB8AC3E}">
        <p14:creationId xmlns:p14="http://schemas.microsoft.com/office/powerpoint/2010/main" val="3908309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D2484E-F5A7-4F4D-ADFF-D39A655CB783}" type="datetimeFigureOut">
              <a:rPr lang="en-US" smtClean="0"/>
              <a:t>4/11/2021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9DE6C-C3A6-4261-9B66-9AEEA08BAA90}" type="slidenum">
              <a:rPr lang="en-US" smtClean="0"/>
              <a:t>‹#›</a:t>
            </a:fld>
            <a:endParaRPr lang="en-US"/>
          </a:p>
        </p:txBody>
      </p:sp>
    </p:spTree>
    <p:extLst>
      <p:ext uri="{BB962C8B-B14F-4D97-AF65-F5344CB8AC3E}">
        <p14:creationId xmlns:p14="http://schemas.microsoft.com/office/powerpoint/2010/main" val="3054324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D2484E-F5A7-4F4D-ADFF-D39A655CB783}" type="datetimeFigureOut">
              <a:rPr lang="en-US" smtClean="0"/>
              <a:t>4/11/2021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9DE6C-C3A6-4261-9B66-9AEEA08BAA90}" type="slidenum">
              <a:rPr lang="en-US" smtClean="0"/>
              <a:t>‹#›</a:t>
            </a:fld>
            <a:endParaRPr lang="en-US"/>
          </a:p>
        </p:txBody>
      </p:sp>
    </p:spTree>
    <p:extLst>
      <p:ext uri="{BB962C8B-B14F-4D97-AF65-F5344CB8AC3E}">
        <p14:creationId xmlns:p14="http://schemas.microsoft.com/office/powerpoint/2010/main" val="1278303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D2484E-F5A7-4F4D-ADFF-D39A655CB783}" type="datetimeFigureOut">
              <a:rPr lang="en-US" smtClean="0"/>
              <a:t>4/11/2021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39DE6C-C3A6-4261-9B66-9AEEA08BAA90}" type="slidenum">
              <a:rPr lang="en-US" smtClean="0"/>
              <a:t>‹#›</a:t>
            </a:fld>
            <a:endParaRPr lang="en-US"/>
          </a:p>
        </p:txBody>
      </p:sp>
    </p:spTree>
    <p:extLst>
      <p:ext uri="{BB962C8B-B14F-4D97-AF65-F5344CB8AC3E}">
        <p14:creationId xmlns:p14="http://schemas.microsoft.com/office/powerpoint/2010/main" val="842054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D2484E-F5A7-4F4D-ADFF-D39A655CB783}" type="datetimeFigureOut">
              <a:rPr lang="en-US" smtClean="0"/>
              <a:t>4/11/2021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39DE6C-C3A6-4261-9B66-9AEEA08BAA90}" type="slidenum">
              <a:rPr lang="en-US" smtClean="0"/>
              <a:t>‹#›</a:t>
            </a:fld>
            <a:endParaRPr lang="en-US"/>
          </a:p>
        </p:txBody>
      </p:sp>
    </p:spTree>
    <p:extLst>
      <p:ext uri="{BB962C8B-B14F-4D97-AF65-F5344CB8AC3E}">
        <p14:creationId xmlns:p14="http://schemas.microsoft.com/office/powerpoint/2010/main" val="3146028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D2484E-F5A7-4F4D-ADFF-D39A655CB783}" type="datetimeFigureOut">
              <a:rPr lang="en-US" smtClean="0"/>
              <a:t>4/11/2021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39DE6C-C3A6-4261-9B66-9AEEA08BAA90}" type="slidenum">
              <a:rPr lang="en-US" smtClean="0"/>
              <a:t>‹#›</a:t>
            </a:fld>
            <a:endParaRPr lang="en-US"/>
          </a:p>
        </p:txBody>
      </p:sp>
    </p:spTree>
    <p:extLst>
      <p:ext uri="{BB962C8B-B14F-4D97-AF65-F5344CB8AC3E}">
        <p14:creationId xmlns:p14="http://schemas.microsoft.com/office/powerpoint/2010/main" val="3460632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2484E-F5A7-4F4D-ADFF-D39A655CB783}" type="datetimeFigureOut">
              <a:rPr lang="en-US" smtClean="0"/>
              <a:t>4/11/2021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9DE6C-C3A6-4261-9B66-9AEEA08BAA90}" type="slidenum">
              <a:rPr lang="en-US" smtClean="0"/>
              <a:t>‹#›</a:t>
            </a:fld>
            <a:endParaRPr lang="en-US"/>
          </a:p>
        </p:txBody>
      </p:sp>
    </p:spTree>
    <p:extLst>
      <p:ext uri="{BB962C8B-B14F-4D97-AF65-F5344CB8AC3E}">
        <p14:creationId xmlns:p14="http://schemas.microsoft.com/office/powerpoint/2010/main" val="3701937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2484E-F5A7-4F4D-ADFF-D39A655CB783}" type="datetimeFigureOut">
              <a:rPr lang="en-US" smtClean="0"/>
              <a:t>4/11/2021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9DE6C-C3A6-4261-9B66-9AEEA08BAA90}" type="slidenum">
              <a:rPr lang="en-US" smtClean="0"/>
              <a:t>‹#›</a:t>
            </a:fld>
            <a:endParaRPr lang="en-US"/>
          </a:p>
        </p:txBody>
      </p:sp>
    </p:spTree>
    <p:extLst>
      <p:ext uri="{BB962C8B-B14F-4D97-AF65-F5344CB8AC3E}">
        <p14:creationId xmlns:p14="http://schemas.microsoft.com/office/powerpoint/2010/main" val="2923044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D2484E-F5A7-4F4D-ADFF-D39A655CB783}" type="datetimeFigureOut">
              <a:rPr lang="en-US" smtClean="0"/>
              <a:t>4/11/2021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39DE6C-C3A6-4261-9B66-9AEEA08BAA90}" type="slidenum">
              <a:rPr lang="en-US" smtClean="0"/>
              <a:t>‹#›</a:t>
            </a:fld>
            <a:endParaRPr lang="en-US"/>
          </a:p>
        </p:txBody>
      </p:sp>
    </p:spTree>
    <p:extLst>
      <p:ext uri="{BB962C8B-B14F-4D97-AF65-F5344CB8AC3E}">
        <p14:creationId xmlns:p14="http://schemas.microsoft.com/office/powerpoint/2010/main" val="1547711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763000" cy="9140964"/>
          </a:xfrm>
          <a:prstGeom prst="rect">
            <a:avLst/>
          </a:prstGeom>
        </p:spPr>
        <p:txBody>
          <a:bodyPr wrap="square">
            <a:spAutoFit/>
          </a:bodyPr>
          <a:lstStyle/>
          <a:p>
            <a:pPr algn="ctr"/>
            <a:r>
              <a:rPr lang="ar-IQ" sz="2400" b="1" dirty="0" smtClean="0"/>
              <a:t>     </a:t>
            </a:r>
            <a:r>
              <a:rPr lang="en-US" sz="2400" b="1" dirty="0" smtClean="0"/>
              <a:t> </a:t>
            </a:r>
            <a:endParaRPr lang="ar-IQ" sz="2400" b="1" dirty="0" smtClean="0"/>
          </a:p>
          <a:p>
            <a:pPr algn="ctr"/>
            <a:r>
              <a:rPr lang="ar-IQ" sz="2400" b="1" dirty="0" smtClean="0"/>
              <a:t> </a:t>
            </a:r>
            <a:r>
              <a:rPr lang="en-US" sz="2400" b="1" dirty="0" smtClean="0"/>
              <a:t>DISCOUNT          </a:t>
            </a:r>
            <a:r>
              <a:rPr lang="ar-IQ" sz="2400" b="1" dirty="0" smtClean="0"/>
              <a:t>  الخصم</a:t>
            </a:r>
            <a:r>
              <a:rPr lang="en-US" sz="2400" b="1" dirty="0" smtClean="0"/>
              <a:t> </a:t>
            </a:r>
            <a:r>
              <a:rPr lang="ar-IQ" sz="2400" b="1" dirty="0" smtClean="0"/>
              <a:t> </a:t>
            </a:r>
            <a:r>
              <a:rPr lang="en-US" sz="2400" b="1" dirty="0" smtClean="0"/>
              <a:t> </a:t>
            </a:r>
          </a:p>
          <a:p>
            <a:pPr algn="r"/>
            <a:endParaRPr lang="ar-IQ" dirty="0" smtClean="0"/>
          </a:p>
          <a:p>
            <a:pPr algn="justLow"/>
            <a:r>
              <a:rPr lang="ar-IQ" b="1" dirty="0" smtClean="0"/>
              <a:t>الخصم : عبارة عن تخفيض الذي يمنحة البائع للمشتري نتيجة لاستمرار تعاملة التجاري مع المشروع وقد يمنح الخصم لغرض تصريف البضائع المتكدسة في المخازن او تشجيعا للزبائن بهدف تصريف البضاعة قبل انتهاء موسمها او تشجيعهم على الشراء او لاغراض تنافسية.                                                                                         </a:t>
            </a:r>
            <a:endParaRPr lang="ar-IQ" dirty="0"/>
          </a:p>
          <a:p>
            <a:pPr algn="r"/>
            <a:r>
              <a:rPr lang="ar-IQ" dirty="0" smtClean="0"/>
              <a:t>ا</a:t>
            </a:r>
            <a:r>
              <a:rPr lang="ar-IQ" b="1" u="sng" dirty="0" smtClean="0"/>
              <a:t>نواع الخصم واجراءات تسجيلة:</a:t>
            </a:r>
            <a:endParaRPr lang="en-US" b="1" u="sng" dirty="0"/>
          </a:p>
          <a:p>
            <a:pPr algn="r"/>
            <a:endParaRPr lang="ar-IQ" dirty="0" smtClean="0"/>
          </a:p>
          <a:p>
            <a:pPr algn="r"/>
            <a:r>
              <a:rPr lang="ar-IQ" dirty="0" smtClean="0"/>
              <a:t>انواع الخصم المتعارف عليها بين المنشات والتجار هي: </a:t>
            </a:r>
            <a:endParaRPr lang="en-US" dirty="0"/>
          </a:p>
          <a:p>
            <a:pPr algn="r"/>
            <a:r>
              <a:rPr lang="ar-IQ" dirty="0" smtClean="0"/>
              <a:t>1- الخصم التجاري.</a:t>
            </a:r>
          </a:p>
          <a:p>
            <a:pPr algn="r"/>
            <a:r>
              <a:rPr lang="ar-IQ" dirty="0" smtClean="0"/>
              <a:t>2- الخصم النقدي.</a:t>
            </a:r>
          </a:p>
          <a:p>
            <a:pPr algn="r"/>
            <a:r>
              <a:rPr lang="ar-IQ" dirty="0" smtClean="0"/>
              <a:t>3- الخصم الكمي. </a:t>
            </a:r>
            <a:endParaRPr lang="en-US" dirty="0"/>
          </a:p>
          <a:p>
            <a:pPr algn="r"/>
            <a:endParaRPr lang="ar-IQ" b="1" dirty="0" smtClean="0"/>
          </a:p>
          <a:p>
            <a:pPr algn="r"/>
            <a:r>
              <a:rPr lang="ar-IQ" b="1" dirty="0" smtClean="0"/>
              <a:t>اولاً:- الخصم التجاري: </a:t>
            </a:r>
            <a:r>
              <a:rPr lang="ar-IQ" dirty="0" smtClean="0"/>
              <a:t>وهو عبارة عن مبلغ معين يكون غالبا على شكل نسبة مئوية من السعر المحدد في قوائم الاسعار وذلك لتشجيع لعمليات البيع او لخفض السعر المحدد في قائمة الاسعار او لرغبة التاجر في التخلص من اصناف البضاعة المتكدسة. وفيما يلي توضيح لكيفية تسجيل الخصم التجاري في سجل اليومية. </a:t>
            </a:r>
            <a:endParaRPr lang="en-US" dirty="0" smtClean="0"/>
          </a:p>
          <a:p>
            <a:pPr algn="r"/>
            <a:endParaRPr lang="en-US" dirty="0"/>
          </a:p>
          <a:p>
            <a:pPr algn="r"/>
            <a:endParaRPr lang="en-US" dirty="0" smtClean="0"/>
          </a:p>
          <a:p>
            <a:pPr algn="r"/>
            <a:endParaRPr lang="en-US" dirty="0"/>
          </a:p>
          <a:p>
            <a:pPr algn="r"/>
            <a:endParaRPr lang="en-US"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en-US" dirty="0"/>
          </a:p>
        </p:txBody>
      </p:sp>
    </p:spTree>
    <p:extLst>
      <p:ext uri="{BB962C8B-B14F-4D97-AF65-F5344CB8AC3E}">
        <p14:creationId xmlns:p14="http://schemas.microsoft.com/office/powerpoint/2010/main" val="1121168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4140426"/>
              </p:ext>
            </p:extLst>
          </p:nvPr>
        </p:nvGraphicFramePr>
        <p:xfrm>
          <a:off x="381002" y="1752600"/>
          <a:ext cx="8534398" cy="2961640"/>
        </p:xfrm>
        <a:graphic>
          <a:graphicData uri="http://schemas.openxmlformats.org/drawingml/2006/table">
            <a:tbl>
              <a:tblPr firstRow="1" bandRow="1">
                <a:tableStyleId>{5940675A-B579-460E-94D1-54222C63F5DA}</a:tableStyleId>
              </a:tblPr>
              <a:tblGrid>
                <a:gridCol w="1234260"/>
                <a:gridCol w="2438400"/>
                <a:gridCol w="609600"/>
                <a:gridCol w="609600"/>
                <a:gridCol w="2514600"/>
                <a:gridCol w="558978"/>
                <a:gridCol w="568960"/>
              </a:tblGrid>
              <a:tr h="152400">
                <a:tc>
                  <a:txBody>
                    <a:bodyPr/>
                    <a:lstStyle/>
                    <a:p>
                      <a:pPr algn="ctr"/>
                      <a:r>
                        <a:rPr lang="ar-IQ" dirty="0" smtClean="0"/>
                        <a:t>تاريخ</a:t>
                      </a:r>
                      <a:endParaRPr lang="en-US" dirty="0"/>
                    </a:p>
                  </a:txBody>
                  <a:tcPr/>
                </a:tc>
                <a:tc gridSpan="3">
                  <a:txBody>
                    <a:bodyPr/>
                    <a:lstStyle/>
                    <a:p>
                      <a:pPr algn="ctr"/>
                      <a:r>
                        <a:rPr lang="ar-IQ" dirty="0" smtClean="0"/>
                        <a:t>دفتر يومية البائع (منشأة</a:t>
                      </a:r>
                      <a:r>
                        <a:rPr lang="ar-IQ" baseline="0" dirty="0" smtClean="0"/>
                        <a:t> النيل)</a:t>
                      </a:r>
                      <a:endParaRPr lang="en-US" dirty="0"/>
                    </a:p>
                  </a:txBody>
                  <a:tcPr/>
                </a:tc>
                <a:tc hMerge="1">
                  <a:txBody>
                    <a:bodyPr/>
                    <a:lstStyle/>
                    <a:p>
                      <a:endParaRPr lang="en-US"/>
                    </a:p>
                  </a:txBody>
                  <a:tcPr/>
                </a:tc>
                <a:tc hMerge="1">
                  <a:txBody>
                    <a:bodyPr/>
                    <a:lstStyle/>
                    <a:p>
                      <a:endParaRPr lang="en-US" dirty="0"/>
                    </a:p>
                  </a:txBody>
                  <a:tcPr/>
                </a:tc>
                <a:tc gridSpan="3">
                  <a:txBody>
                    <a:bodyPr/>
                    <a:lstStyle/>
                    <a:p>
                      <a:pPr algn="ctr"/>
                      <a:r>
                        <a:rPr lang="ar-IQ" dirty="0" smtClean="0"/>
                        <a:t>دفتر يومية المشتري</a:t>
                      </a:r>
                      <a:r>
                        <a:rPr lang="ar-IQ" baseline="0" dirty="0" smtClean="0"/>
                        <a:t> </a:t>
                      </a:r>
                      <a:r>
                        <a:rPr lang="ar-IQ" dirty="0" smtClean="0"/>
                        <a:t>(محلات مجدي)</a:t>
                      </a:r>
                      <a:endParaRPr lang="en-US" dirty="0"/>
                    </a:p>
                  </a:txBody>
                  <a:tcPr/>
                </a:tc>
                <a:tc hMerge="1">
                  <a:txBody>
                    <a:bodyPr/>
                    <a:lstStyle/>
                    <a:p>
                      <a:endParaRPr lang="en-US"/>
                    </a:p>
                  </a:txBody>
                  <a:tcPr/>
                </a:tc>
                <a:tc hMerge="1">
                  <a:txBody>
                    <a:bodyPr/>
                    <a:lstStyle/>
                    <a:p>
                      <a:endParaRPr lang="en-US" dirty="0"/>
                    </a:p>
                  </a:txBody>
                  <a:tcPr/>
                </a:tc>
              </a:tr>
              <a:tr h="370840">
                <a:tc>
                  <a:txBody>
                    <a:bodyPr/>
                    <a:lstStyle/>
                    <a:p>
                      <a:pPr algn="ctr"/>
                      <a:endParaRPr lang="ar-IQ" dirty="0" smtClean="0"/>
                    </a:p>
                  </a:txBody>
                  <a:tcPr/>
                </a:tc>
                <a:tc>
                  <a:txBody>
                    <a:bodyPr/>
                    <a:lstStyle/>
                    <a:p>
                      <a:pPr algn="ctr"/>
                      <a:r>
                        <a:rPr lang="ar-IQ" dirty="0" smtClean="0"/>
                        <a:t>البيان</a:t>
                      </a:r>
                    </a:p>
                  </a:txBody>
                  <a:tcPr/>
                </a:tc>
                <a:tc>
                  <a:txBody>
                    <a:bodyPr/>
                    <a:lstStyle/>
                    <a:p>
                      <a:pPr algn="ctr"/>
                      <a:r>
                        <a:rPr lang="ar-IQ" dirty="0" smtClean="0"/>
                        <a:t>دائن </a:t>
                      </a:r>
                      <a:endParaRPr lang="en-US" dirty="0"/>
                    </a:p>
                  </a:txBody>
                  <a:tcPr/>
                </a:tc>
                <a:tc>
                  <a:txBody>
                    <a:bodyPr/>
                    <a:lstStyle/>
                    <a:p>
                      <a:pPr algn="ctr"/>
                      <a:r>
                        <a:rPr lang="ar-IQ" dirty="0" smtClean="0"/>
                        <a:t>مدين</a:t>
                      </a:r>
                      <a:endParaRPr lang="en-US" dirty="0"/>
                    </a:p>
                  </a:txBody>
                  <a:tcPr/>
                </a:tc>
                <a:tc>
                  <a:txBody>
                    <a:bodyPr/>
                    <a:lstStyle/>
                    <a:p>
                      <a:pPr algn="ctr"/>
                      <a:r>
                        <a:rPr lang="ar-IQ" dirty="0" smtClean="0"/>
                        <a:t>البيان</a:t>
                      </a:r>
                      <a:endParaRPr lang="en-US" dirty="0"/>
                    </a:p>
                  </a:txBody>
                  <a:tcPr/>
                </a:tc>
                <a:tc>
                  <a:txBody>
                    <a:bodyPr/>
                    <a:lstStyle/>
                    <a:p>
                      <a:pPr algn="ctr"/>
                      <a:r>
                        <a:rPr lang="ar-IQ" dirty="0" smtClean="0"/>
                        <a:t>دائن </a:t>
                      </a:r>
                      <a:endParaRPr lang="en-US" dirty="0"/>
                    </a:p>
                  </a:txBody>
                  <a:tcPr/>
                </a:tc>
                <a:tc>
                  <a:txBody>
                    <a:bodyPr/>
                    <a:lstStyle/>
                    <a:p>
                      <a:pPr algn="ctr"/>
                      <a:r>
                        <a:rPr lang="ar-IQ" dirty="0" smtClean="0"/>
                        <a:t>مدين </a:t>
                      </a:r>
                      <a:endParaRPr lang="en-US" dirty="0"/>
                    </a:p>
                  </a:txBody>
                  <a:tcPr/>
                </a:tc>
              </a:tr>
              <a:tr h="370840">
                <a:tc>
                  <a:txBody>
                    <a:bodyPr/>
                    <a:lstStyle/>
                    <a:p>
                      <a:r>
                        <a:rPr lang="ar-IQ" sz="1400" dirty="0" smtClean="0"/>
                        <a:t>1</a:t>
                      </a:r>
                      <a:r>
                        <a:rPr lang="ar-IQ" sz="1400" b="0" dirty="0" smtClean="0"/>
                        <a:t>/</a:t>
                      </a:r>
                      <a:r>
                        <a:rPr lang="ar-IQ" sz="1400" b="0" baseline="0" dirty="0" smtClean="0"/>
                        <a:t> 5/ 2006</a:t>
                      </a:r>
                      <a:endParaRPr lang="ar-IQ" sz="1400" b="0" dirty="0" smtClean="0"/>
                    </a:p>
                  </a:txBody>
                  <a:tcPr/>
                </a:tc>
                <a:tc>
                  <a:txBody>
                    <a:bodyPr/>
                    <a:lstStyle/>
                    <a:p>
                      <a:pPr algn="ctr"/>
                      <a:r>
                        <a:rPr lang="ar-IQ" dirty="0" smtClean="0"/>
                        <a:t>من مذكورين</a:t>
                      </a:r>
                    </a:p>
                    <a:p>
                      <a:pPr algn="r"/>
                      <a:r>
                        <a:rPr lang="ar-IQ" dirty="0" smtClean="0"/>
                        <a:t>حـ/ النقدية</a:t>
                      </a:r>
                    </a:p>
                    <a:p>
                      <a:pPr algn="r"/>
                      <a:r>
                        <a:rPr lang="ar-IQ" dirty="0" smtClean="0"/>
                        <a:t>حـ/</a:t>
                      </a:r>
                      <a:r>
                        <a:rPr lang="ar-IQ" baseline="0" dirty="0" smtClean="0"/>
                        <a:t> ذمم مدينة محلات مجدي </a:t>
                      </a:r>
                    </a:p>
                    <a:p>
                      <a:pPr algn="r"/>
                      <a:r>
                        <a:rPr lang="ar-IQ" baseline="0" dirty="0" smtClean="0"/>
                        <a:t>       </a:t>
                      </a:r>
                    </a:p>
                    <a:p>
                      <a:pPr algn="r"/>
                      <a:r>
                        <a:rPr lang="ar-IQ" baseline="0" dirty="0" smtClean="0"/>
                        <a:t>    </a:t>
                      </a:r>
                      <a:r>
                        <a:rPr lang="ar-IQ" sz="1400" baseline="0" dirty="0" smtClean="0"/>
                        <a:t>الى حـ/ المبيعات ( 1000*90%)</a:t>
                      </a:r>
                      <a:endParaRPr lang="ar-IQ" sz="1400" dirty="0" smtClean="0"/>
                    </a:p>
                  </a:txBody>
                  <a:tcPr/>
                </a:tc>
                <a:tc>
                  <a:txBody>
                    <a:bodyPr/>
                    <a:lstStyle/>
                    <a:p>
                      <a:endParaRPr lang="ar-IQ" dirty="0" smtClean="0"/>
                    </a:p>
                    <a:p>
                      <a:endParaRPr lang="ar-IQ" dirty="0" smtClean="0"/>
                    </a:p>
                    <a:p>
                      <a:endParaRPr lang="ar-IQ" dirty="0" smtClean="0"/>
                    </a:p>
                    <a:p>
                      <a:endParaRPr lang="ar-IQ" dirty="0" smtClean="0"/>
                    </a:p>
                    <a:p>
                      <a:r>
                        <a:rPr lang="ar-IQ" sz="1400" dirty="0" smtClean="0"/>
                        <a:t>900</a:t>
                      </a:r>
                      <a:endParaRPr lang="en-US" sz="1400" dirty="0"/>
                    </a:p>
                  </a:txBody>
                  <a:tcPr/>
                </a:tc>
                <a:tc>
                  <a:txBody>
                    <a:bodyPr/>
                    <a:lstStyle/>
                    <a:p>
                      <a:endParaRPr lang="ar-IQ" sz="1400" dirty="0" smtClean="0"/>
                    </a:p>
                    <a:p>
                      <a:endParaRPr lang="ar-IQ" sz="1400" dirty="0" smtClean="0"/>
                    </a:p>
                    <a:p>
                      <a:r>
                        <a:rPr lang="ar-IQ" sz="1400" dirty="0" smtClean="0"/>
                        <a:t>500</a:t>
                      </a:r>
                    </a:p>
                    <a:p>
                      <a:r>
                        <a:rPr lang="ar-IQ" sz="1400" dirty="0" smtClean="0"/>
                        <a:t>400</a:t>
                      </a:r>
                      <a:endParaRPr lang="en-US" sz="1400" dirty="0"/>
                    </a:p>
                  </a:txBody>
                  <a:tcPr/>
                </a:tc>
                <a:tc>
                  <a:txBody>
                    <a:bodyPr/>
                    <a:lstStyle/>
                    <a:p>
                      <a:pPr algn="r"/>
                      <a:r>
                        <a:rPr lang="ar-IQ" sz="1400" dirty="0" smtClean="0"/>
                        <a:t>حـ/ المشتريات </a:t>
                      </a:r>
                      <a:r>
                        <a:rPr lang="ar-IQ" sz="1200" dirty="0" smtClean="0"/>
                        <a:t>( 1000* 10%) = 100 </a:t>
                      </a:r>
                      <a:endParaRPr lang="ar-IQ" sz="1200" b="0" dirty="0" smtClean="0"/>
                    </a:p>
                    <a:p>
                      <a:pPr algn="r"/>
                      <a:r>
                        <a:rPr lang="ar-IQ" sz="1400" b="0" dirty="0" smtClean="0"/>
                        <a:t>1000- 100= 900</a:t>
                      </a:r>
                    </a:p>
                    <a:p>
                      <a:endParaRPr lang="ar-IQ" sz="1400" dirty="0" smtClean="0"/>
                    </a:p>
                    <a:p>
                      <a:pPr algn="r"/>
                      <a:r>
                        <a:rPr lang="ar-IQ" sz="1400" dirty="0" smtClean="0"/>
                        <a:t>      حـ/</a:t>
                      </a:r>
                      <a:r>
                        <a:rPr lang="ar-IQ" sz="1400" baseline="0" dirty="0" smtClean="0"/>
                        <a:t> النقدية </a:t>
                      </a:r>
                    </a:p>
                    <a:p>
                      <a:pPr algn="r"/>
                      <a:r>
                        <a:rPr lang="ar-IQ" sz="1400" baseline="0" dirty="0" smtClean="0"/>
                        <a:t>      حـ/ ذمم دائنة منشاة النيل </a:t>
                      </a:r>
                      <a:endParaRPr lang="ar-IQ" sz="1400" dirty="0" smtClean="0"/>
                    </a:p>
                    <a:p>
                      <a:endParaRPr lang="ar-IQ" sz="1400" dirty="0" smtClean="0"/>
                    </a:p>
                    <a:p>
                      <a:endParaRPr lang="ar-IQ" sz="1400" dirty="0" smtClean="0"/>
                    </a:p>
                    <a:p>
                      <a:endParaRPr lang="ar-IQ" sz="1400" dirty="0" smtClean="0"/>
                    </a:p>
                    <a:p>
                      <a:endParaRPr lang="ar-IQ" sz="1400" dirty="0" smtClean="0"/>
                    </a:p>
                    <a:p>
                      <a:endParaRPr lang="en-US" sz="1400" dirty="0"/>
                    </a:p>
                  </a:txBody>
                  <a:tcPr/>
                </a:tc>
                <a:tc>
                  <a:txBody>
                    <a:bodyPr/>
                    <a:lstStyle/>
                    <a:p>
                      <a:endParaRPr lang="ar-IQ" sz="1400" b="1" dirty="0" smtClean="0"/>
                    </a:p>
                    <a:p>
                      <a:endParaRPr lang="ar-IQ" sz="1400" b="1" dirty="0" smtClean="0"/>
                    </a:p>
                    <a:p>
                      <a:endParaRPr lang="ar-IQ" sz="1400" b="1" dirty="0" smtClean="0"/>
                    </a:p>
                    <a:p>
                      <a:r>
                        <a:rPr lang="ar-IQ" sz="1400" b="1" dirty="0" smtClean="0"/>
                        <a:t>500 </a:t>
                      </a:r>
                    </a:p>
                    <a:p>
                      <a:r>
                        <a:rPr lang="ar-IQ" sz="1400" b="1" dirty="0" smtClean="0"/>
                        <a:t>400</a:t>
                      </a:r>
                    </a:p>
                  </a:txBody>
                  <a:tcPr/>
                </a:tc>
                <a:tc>
                  <a:txBody>
                    <a:bodyPr/>
                    <a:lstStyle/>
                    <a:p>
                      <a:r>
                        <a:rPr lang="ar-IQ" sz="1400" dirty="0" smtClean="0"/>
                        <a:t>900</a:t>
                      </a:r>
                      <a:endParaRPr lang="en-US" sz="1400" dirty="0"/>
                    </a:p>
                  </a:txBody>
                  <a:tcPr/>
                </a:tc>
              </a:tr>
            </a:tbl>
          </a:graphicData>
        </a:graphic>
      </p:graphicFrame>
      <p:sp>
        <p:nvSpPr>
          <p:cNvPr id="5" name="Rectangle 4"/>
          <p:cNvSpPr/>
          <p:nvPr/>
        </p:nvSpPr>
        <p:spPr>
          <a:xfrm>
            <a:off x="152400" y="609600"/>
            <a:ext cx="8763000" cy="923330"/>
          </a:xfrm>
          <a:prstGeom prst="rect">
            <a:avLst/>
          </a:prstGeom>
        </p:spPr>
        <p:txBody>
          <a:bodyPr wrap="square">
            <a:spAutoFit/>
          </a:bodyPr>
          <a:lstStyle/>
          <a:p>
            <a:pPr algn="r"/>
            <a:r>
              <a:rPr lang="ar-IQ" dirty="0" smtClean="0"/>
              <a:t>مثال (1) </a:t>
            </a:r>
            <a:r>
              <a:rPr lang="ar-IQ" b="1" dirty="0" smtClean="0"/>
              <a:t>الخصم التجاري:  </a:t>
            </a:r>
            <a:r>
              <a:rPr lang="ar-IQ" dirty="0" smtClean="0"/>
              <a:t>بتاريخ 1 / 5 / 2006 اشترت محلات مجدي بضاعة من منشاة النيل بمبلغ 1000 دينار </a:t>
            </a:r>
          </a:p>
          <a:p>
            <a:pPr algn="r"/>
            <a:r>
              <a:rPr lang="ar-IQ" dirty="0" smtClean="0"/>
              <a:t>بخصم تجاري 10% سدد من الثمن 500 نقدا والباقي على الحساب.</a:t>
            </a:r>
          </a:p>
          <a:p>
            <a:pPr algn="r"/>
            <a:r>
              <a:rPr lang="ar-IQ" dirty="0" smtClean="0"/>
              <a:t>تسجيل العملية في دفتر يومية المشتري ودفتر يومية البائع. </a:t>
            </a:r>
            <a:endParaRPr lang="ar-IQ" dirty="0"/>
          </a:p>
        </p:txBody>
      </p:sp>
    </p:spTree>
    <p:extLst>
      <p:ext uri="{BB962C8B-B14F-4D97-AF65-F5344CB8AC3E}">
        <p14:creationId xmlns:p14="http://schemas.microsoft.com/office/powerpoint/2010/main" val="235109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839200" cy="6340197"/>
          </a:xfrm>
          <a:prstGeom prst="rect">
            <a:avLst/>
          </a:prstGeom>
        </p:spPr>
        <p:txBody>
          <a:bodyPr wrap="square">
            <a:spAutoFit/>
          </a:bodyPr>
          <a:lstStyle/>
          <a:p>
            <a:pPr algn="r"/>
            <a:r>
              <a:rPr lang="ar-IQ" b="1" dirty="0" smtClean="0"/>
              <a:t>الخصم النقدي:</a:t>
            </a:r>
            <a:r>
              <a:rPr lang="ar-IQ" dirty="0" smtClean="0"/>
              <a:t> </a:t>
            </a:r>
            <a:r>
              <a:rPr lang="ar-IQ" b="1" dirty="0" smtClean="0"/>
              <a:t>خصم تعجيل الدفع:- </a:t>
            </a:r>
            <a:r>
              <a:rPr lang="ar-IQ" dirty="0" smtClean="0"/>
              <a:t>وهو الخصم الذي يمنحة البائع للمشتري الغرض منه تشجيعة على سداد الالتزامات المالية الناشئة عن المبيعات الاجلة في ذمته فقد يتفق البائع مع المشتري على منحة خصما لنسبة معينة من قيمة المبيعات اذا قام بالدفع خلال مدة معينة فيستخدم في ذلك تعبير على سبيل المثال 2/ 10 , 1/ 15 , ن/ 30 وهذا يعني ان البائع يمنح للمشتري خصما قدرة 2% اذا تم الدفع خلال عشرة ايام الاولى و 1% اذا تم الدفع خلال الخمسة ايام التالية للعشرة الاولى وانه يدفع كامل المبلغ بعد مرور 30 يوماً. </a:t>
            </a:r>
            <a:endParaRPr lang="ar-IQ" b="1" dirty="0"/>
          </a:p>
          <a:p>
            <a:pPr algn="r"/>
            <a:r>
              <a:rPr lang="ar-IQ" b="1" dirty="0" smtClean="0"/>
              <a:t>مثال (2) الخصم النقدي: </a:t>
            </a:r>
            <a:r>
              <a:rPr lang="ar-IQ" dirty="0" smtClean="0"/>
              <a:t>بتاريخ 1/ 9/ 2006 اشترت منشاة النهار بضاعة من محلات رمزي بمبلغ 4000 دينار بشروط دفع ( 3/ 5 , 2/ 10, ن/ 15) لذا سيتم تسجيل هذه العملية في دفتر يومية كل من المشتري ( منشاة النهار) </a:t>
            </a:r>
          </a:p>
          <a:p>
            <a:pPr algn="r"/>
            <a:r>
              <a:rPr lang="ar-IQ" dirty="0" smtClean="0"/>
              <a:t>والبائع ( محلات رمزي) كما ادناه. </a:t>
            </a:r>
            <a:endParaRPr lang="ar-IQ" dirty="0"/>
          </a:p>
          <a:p>
            <a:pPr algn="r"/>
            <a:r>
              <a:rPr lang="ar-IQ" dirty="0" smtClean="0"/>
              <a:t>                                         </a:t>
            </a:r>
            <a:r>
              <a:rPr lang="ar-IQ" b="1" dirty="0" smtClean="0"/>
              <a:t>دفتر يومية المشتري ( محلات النهار)</a:t>
            </a:r>
            <a:endParaRPr lang="ar-IQ" dirty="0" smtClean="0"/>
          </a:p>
          <a:p>
            <a:pPr algn="r"/>
            <a:endParaRPr lang="ar-IQ" dirty="0"/>
          </a:p>
          <a:p>
            <a:pPr algn="r"/>
            <a:endParaRPr lang="ar-IQ" dirty="0" smtClean="0"/>
          </a:p>
          <a:p>
            <a:pPr algn="r"/>
            <a:r>
              <a:rPr lang="ar-IQ" sz="1400" dirty="0" smtClean="0"/>
              <a:t>  </a:t>
            </a:r>
          </a:p>
          <a:p>
            <a:pPr algn="r"/>
            <a:endParaRPr lang="ar-IQ" sz="1400" dirty="0"/>
          </a:p>
          <a:p>
            <a:pPr algn="r"/>
            <a:endParaRPr lang="ar-IQ" b="1" dirty="0" smtClean="0"/>
          </a:p>
          <a:p>
            <a:pPr algn="r"/>
            <a:endParaRPr lang="ar-IQ" b="1" dirty="0" smtClean="0"/>
          </a:p>
          <a:p>
            <a:pPr algn="r"/>
            <a:r>
              <a:rPr lang="ar-IQ" b="1" dirty="0" smtClean="0"/>
              <a:t>                                        دفتر يومية البائع (محلات رمزي)</a:t>
            </a:r>
          </a:p>
          <a:p>
            <a:pPr algn="r"/>
            <a:endParaRPr lang="ar-IQ" b="1" dirty="0"/>
          </a:p>
          <a:p>
            <a:pPr algn="r"/>
            <a:endParaRPr lang="ar-IQ" b="1" dirty="0" smtClean="0"/>
          </a:p>
          <a:p>
            <a:pPr algn="r"/>
            <a:endParaRPr lang="ar-IQ" b="1" dirty="0"/>
          </a:p>
          <a:p>
            <a:pPr algn="r"/>
            <a:endParaRPr lang="ar-IQ" b="1" dirty="0" smtClean="0"/>
          </a:p>
          <a:p>
            <a:pPr algn="r"/>
            <a:endParaRPr lang="ar-IQ" b="1" dirty="0"/>
          </a:p>
          <a:p>
            <a:pPr algn="r"/>
            <a:endParaRPr lang="ar-IQ" b="1" dirty="0" smtClean="0"/>
          </a:p>
          <a:p>
            <a:pPr algn="r"/>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4085299212"/>
              </p:ext>
            </p:extLst>
          </p:nvPr>
        </p:nvGraphicFramePr>
        <p:xfrm>
          <a:off x="152400" y="2895600"/>
          <a:ext cx="8534400" cy="1280160"/>
        </p:xfrm>
        <a:graphic>
          <a:graphicData uri="http://schemas.openxmlformats.org/drawingml/2006/table">
            <a:tbl>
              <a:tblPr firstRow="1" bandRow="1">
                <a:tableStyleId>{5940675A-B579-460E-94D1-54222C63F5DA}</a:tableStyleId>
              </a:tblPr>
              <a:tblGrid>
                <a:gridCol w="1524000"/>
                <a:gridCol w="5334000"/>
                <a:gridCol w="838200"/>
                <a:gridCol w="838200"/>
              </a:tblGrid>
              <a:tr h="142240">
                <a:tc>
                  <a:txBody>
                    <a:bodyPr/>
                    <a:lstStyle/>
                    <a:p>
                      <a:pPr algn="ctr"/>
                      <a:r>
                        <a:rPr lang="ar-IQ" dirty="0" smtClean="0"/>
                        <a:t>التاريخ</a:t>
                      </a:r>
                      <a:endParaRPr lang="en-US" dirty="0"/>
                    </a:p>
                  </a:txBody>
                  <a:tcPr/>
                </a:tc>
                <a:tc>
                  <a:txBody>
                    <a:bodyPr/>
                    <a:lstStyle/>
                    <a:p>
                      <a:pPr algn="ctr"/>
                      <a:r>
                        <a:rPr lang="ar-IQ" dirty="0" smtClean="0"/>
                        <a:t>البيان</a:t>
                      </a:r>
                      <a:endParaRPr lang="en-US" dirty="0"/>
                    </a:p>
                  </a:txBody>
                  <a:tcPr/>
                </a:tc>
                <a:tc>
                  <a:txBody>
                    <a:bodyPr/>
                    <a:lstStyle/>
                    <a:p>
                      <a:r>
                        <a:rPr lang="ar-IQ" dirty="0" smtClean="0"/>
                        <a:t>دائن</a:t>
                      </a:r>
                      <a:endParaRPr lang="en-US" dirty="0"/>
                    </a:p>
                  </a:txBody>
                  <a:tcPr/>
                </a:tc>
                <a:tc>
                  <a:txBody>
                    <a:bodyPr/>
                    <a:lstStyle/>
                    <a:p>
                      <a:r>
                        <a:rPr lang="ar-IQ" dirty="0" smtClean="0"/>
                        <a:t>مدين </a:t>
                      </a:r>
                      <a:endParaRPr lang="en-US" dirty="0"/>
                    </a:p>
                  </a:txBody>
                  <a:tcPr/>
                </a:tc>
              </a:tr>
              <a:tr h="142240">
                <a:tc>
                  <a:txBody>
                    <a:bodyPr/>
                    <a:lstStyle/>
                    <a:p>
                      <a:r>
                        <a:rPr lang="ar-IQ" dirty="0" smtClean="0"/>
                        <a:t>1/ 9/ 2006</a:t>
                      </a:r>
                      <a:endParaRPr lang="en-US" dirty="0"/>
                    </a:p>
                  </a:txBody>
                  <a:tcPr/>
                </a:tc>
                <a:tc>
                  <a:txBody>
                    <a:bodyPr/>
                    <a:lstStyle/>
                    <a:p>
                      <a:pPr algn="r"/>
                      <a:r>
                        <a:rPr lang="ar-IQ" dirty="0" smtClean="0"/>
                        <a:t>       من حـ/ المشتريات   </a:t>
                      </a:r>
                    </a:p>
                    <a:p>
                      <a:pPr algn="r"/>
                      <a:r>
                        <a:rPr lang="ar-IQ" dirty="0" smtClean="0"/>
                        <a:t>              الى حـ/</a:t>
                      </a:r>
                      <a:r>
                        <a:rPr lang="ar-IQ" baseline="0" dirty="0" smtClean="0"/>
                        <a:t> الدائنون  ( محلات رمزي)</a:t>
                      </a:r>
                      <a:endParaRPr lang="ar-IQ" dirty="0" smtClean="0"/>
                    </a:p>
                    <a:p>
                      <a:pPr algn="ctr"/>
                      <a:endParaRPr lang="en-US" dirty="0"/>
                    </a:p>
                  </a:txBody>
                  <a:tcPr/>
                </a:tc>
                <a:tc>
                  <a:txBody>
                    <a:bodyPr/>
                    <a:lstStyle/>
                    <a:p>
                      <a:endParaRPr lang="ar-IQ" dirty="0" smtClean="0"/>
                    </a:p>
                    <a:p>
                      <a:r>
                        <a:rPr lang="ar-IQ" dirty="0" smtClean="0"/>
                        <a:t>4000</a:t>
                      </a:r>
                      <a:endParaRPr lang="en-US" dirty="0"/>
                    </a:p>
                  </a:txBody>
                  <a:tcPr/>
                </a:tc>
                <a:tc>
                  <a:txBody>
                    <a:bodyPr/>
                    <a:lstStyle/>
                    <a:p>
                      <a:r>
                        <a:rPr lang="ar-IQ" dirty="0" smtClean="0"/>
                        <a:t>4000</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287376796"/>
              </p:ext>
            </p:extLst>
          </p:nvPr>
        </p:nvGraphicFramePr>
        <p:xfrm>
          <a:off x="152400" y="4648200"/>
          <a:ext cx="8534399" cy="1285240"/>
        </p:xfrm>
        <a:graphic>
          <a:graphicData uri="http://schemas.openxmlformats.org/drawingml/2006/table">
            <a:tbl>
              <a:tblPr firstRow="1" bandRow="1">
                <a:tableStyleId>{5940675A-B579-460E-94D1-54222C63F5DA}</a:tableStyleId>
              </a:tblPr>
              <a:tblGrid>
                <a:gridCol w="1524000"/>
                <a:gridCol w="5334000"/>
                <a:gridCol w="914400"/>
                <a:gridCol w="761999"/>
              </a:tblGrid>
              <a:tr h="370840">
                <a:tc>
                  <a:txBody>
                    <a:bodyPr/>
                    <a:lstStyle/>
                    <a:p>
                      <a:pPr algn="ctr"/>
                      <a:r>
                        <a:rPr lang="ar-IQ" dirty="0" smtClean="0"/>
                        <a:t>التاريخ</a:t>
                      </a:r>
                      <a:endParaRPr lang="en-US" dirty="0"/>
                    </a:p>
                  </a:txBody>
                  <a:tcPr/>
                </a:tc>
                <a:tc>
                  <a:txBody>
                    <a:bodyPr/>
                    <a:lstStyle/>
                    <a:p>
                      <a:pPr algn="ctr"/>
                      <a:r>
                        <a:rPr lang="ar-IQ" dirty="0" smtClean="0"/>
                        <a:t>البيان </a:t>
                      </a:r>
                      <a:endParaRPr lang="en-US" dirty="0"/>
                    </a:p>
                  </a:txBody>
                  <a:tcPr/>
                </a:tc>
                <a:tc>
                  <a:txBody>
                    <a:bodyPr/>
                    <a:lstStyle/>
                    <a:p>
                      <a:pPr algn="ctr"/>
                      <a:r>
                        <a:rPr lang="ar-IQ" dirty="0" smtClean="0"/>
                        <a:t>دائن </a:t>
                      </a:r>
                      <a:endParaRPr lang="en-US" dirty="0"/>
                    </a:p>
                  </a:txBody>
                  <a:tcPr/>
                </a:tc>
                <a:tc>
                  <a:txBody>
                    <a:bodyPr/>
                    <a:lstStyle/>
                    <a:p>
                      <a:pPr algn="ctr"/>
                      <a:r>
                        <a:rPr lang="ar-IQ" dirty="0" smtClean="0"/>
                        <a:t>مدين </a:t>
                      </a:r>
                      <a:endParaRPr lang="en-US" dirty="0"/>
                    </a:p>
                  </a:txBody>
                  <a:tcPr/>
                </a:tc>
              </a:tr>
              <a:tr h="370840">
                <a:tc>
                  <a:txBody>
                    <a:bodyPr/>
                    <a:lstStyle/>
                    <a:p>
                      <a:r>
                        <a:rPr lang="ar-IQ" dirty="0" smtClean="0"/>
                        <a:t>1/ 9/ 2006</a:t>
                      </a:r>
                      <a:endParaRPr lang="en-US" dirty="0"/>
                    </a:p>
                  </a:txBody>
                  <a:tcPr/>
                </a:tc>
                <a:tc>
                  <a:txBody>
                    <a:bodyPr/>
                    <a:lstStyle/>
                    <a:p>
                      <a:pPr algn="r"/>
                      <a:r>
                        <a:rPr lang="ar-IQ" dirty="0" smtClean="0"/>
                        <a:t>        من حـ/ مدينون  منشاة النهار   </a:t>
                      </a:r>
                    </a:p>
                    <a:p>
                      <a:pPr algn="r"/>
                      <a:r>
                        <a:rPr lang="ar-IQ" dirty="0" smtClean="0"/>
                        <a:t>               الى حـ/ المبيعات </a:t>
                      </a:r>
                    </a:p>
                    <a:p>
                      <a:endParaRPr lang="en-US" dirty="0"/>
                    </a:p>
                  </a:txBody>
                  <a:tcPr/>
                </a:tc>
                <a:tc>
                  <a:txBody>
                    <a:bodyPr/>
                    <a:lstStyle/>
                    <a:p>
                      <a:endParaRPr lang="ar-IQ" dirty="0" smtClean="0"/>
                    </a:p>
                    <a:p>
                      <a:r>
                        <a:rPr lang="ar-IQ" dirty="0" smtClean="0"/>
                        <a:t>4000</a:t>
                      </a:r>
                      <a:endParaRPr lang="en-US" dirty="0"/>
                    </a:p>
                  </a:txBody>
                  <a:tcPr/>
                </a:tc>
                <a:tc>
                  <a:txBody>
                    <a:bodyPr/>
                    <a:lstStyle/>
                    <a:p>
                      <a:r>
                        <a:rPr lang="ar-IQ" dirty="0" smtClean="0"/>
                        <a:t>4000</a:t>
                      </a:r>
                      <a:endParaRPr lang="en-US" dirty="0"/>
                    </a:p>
                  </a:txBody>
                  <a:tcPr/>
                </a:tc>
              </a:tr>
            </a:tbl>
          </a:graphicData>
        </a:graphic>
      </p:graphicFrame>
    </p:spTree>
    <p:extLst>
      <p:ext uri="{BB962C8B-B14F-4D97-AF65-F5344CB8AC3E}">
        <p14:creationId xmlns:p14="http://schemas.microsoft.com/office/powerpoint/2010/main" val="2257605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16468"/>
            <a:ext cx="8610600" cy="5078313"/>
          </a:xfrm>
          <a:prstGeom prst="rect">
            <a:avLst/>
          </a:prstGeom>
        </p:spPr>
        <p:txBody>
          <a:bodyPr wrap="square">
            <a:spAutoFit/>
          </a:bodyPr>
          <a:lstStyle/>
          <a:p>
            <a:pPr algn="r"/>
            <a:r>
              <a:rPr lang="ar-IQ" dirty="0" smtClean="0"/>
              <a:t>لو افترضنا ان منشاة النهار سددت مابذمتها من دين لصالح محلات رمزي ضمن العشرة ايام ( لغاية تاريخ 11/ 9/ 2006) هذا معناه انها لا تستحق الخصم الاول وهو 3% لان موعد التسديد تجاوز الخمسة ايام الاولى من تاريخ </a:t>
            </a:r>
          </a:p>
          <a:p>
            <a:pPr algn="r"/>
            <a:r>
              <a:rPr lang="ar-IQ" dirty="0" smtClean="0"/>
              <a:t>الفاتورة وقبل تجاوز مدة عشر ايام . لذا ستكون نسبة الخصم النقدي الذي سيتم الحصول عليه هو 2%.  </a:t>
            </a:r>
          </a:p>
          <a:p>
            <a:pPr algn="r"/>
            <a:endParaRPr lang="ar-IQ" dirty="0"/>
          </a:p>
          <a:p>
            <a:pPr algn="r"/>
            <a:r>
              <a:rPr lang="ar-IQ" dirty="0" smtClean="0"/>
              <a:t>                                           </a:t>
            </a:r>
            <a:r>
              <a:rPr lang="ar-IQ" b="1" dirty="0" smtClean="0"/>
              <a:t>دفتر يومية المشتري  (محلات النهار)</a:t>
            </a:r>
            <a:r>
              <a:rPr lang="ar-IQ" dirty="0" smtClean="0"/>
              <a:t>  </a:t>
            </a:r>
          </a:p>
          <a:p>
            <a:pPr algn="r"/>
            <a:endParaRPr lang="ar-IQ" dirty="0"/>
          </a:p>
          <a:p>
            <a:pPr algn="r"/>
            <a:endParaRPr lang="ar-IQ" dirty="0" smtClean="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ctr"/>
            <a:r>
              <a:rPr lang="ar-IQ" b="1" dirty="0" smtClean="0"/>
              <a:t>دفتر يومية البائع ( محلات رمزي)</a:t>
            </a:r>
            <a:endParaRPr lang="ar-IQ" b="1" dirty="0"/>
          </a:p>
          <a:p>
            <a:pPr algn="ctr"/>
            <a:endParaRPr lang="ar-IQ" b="1" dirty="0" smtClean="0"/>
          </a:p>
          <a:p>
            <a:pPr algn="r"/>
            <a:endParaRPr lang="ar-IQ" dirty="0"/>
          </a:p>
          <a:p>
            <a:pPr algn="r"/>
            <a:endParaRPr lang="ar-IQ" dirty="0" smtClean="0"/>
          </a:p>
          <a:p>
            <a:pPr algn="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834799209"/>
              </p:ext>
            </p:extLst>
          </p:nvPr>
        </p:nvGraphicFramePr>
        <p:xfrm>
          <a:off x="152400" y="1828800"/>
          <a:ext cx="8610600" cy="1828800"/>
        </p:xfrm>
        <a:graphic>
          <a:graphicData uri="http://schemas.openxmlformats.org/drawingml/2006/table">
            <a:tbl>
              <a:tblPr firstRow="1" bandRow="1">
                <a:tableStyleId>{5940675A-B579-460E-94D1-54222C63F5DA}</a:tableStyleId>
              </a:tblPr>
              <a:tblGrid>
                <a:gridCol w="2152650"/>
                <a:gridCol w="4400550"/>
                <a:gridCol w="1066800"/>
                <a:gridCol w="990600"/>
              </a:tblGrid>
              <a:tr h="0">
                <a:tc>
                  <a:txBody>
                    <a:bodyPr/>
                    <a:lstStyle/>
                    <a:p>
                      <a:pPr algn="ctr"/>
                      <a:r>
                        <a:rPr lang="ar-IQ" dirty="0" smtClean="0"/>
                        <a:t>التاريخ</a:t>
                      </a:r>
                      <a:endParaRPr lang="en-US" dirty="0"/>
                    </a:p>
                  </a:txBody>
                  <a:tcPr/>
                </a:tc>
                <a:tc>
                  <a:txBody>
                    <a:bodyPr/>
                    <a:lstStyle/>
                    <a:p>
                      <a:pPr algn="ctr"/>
                      <a:r>
                        <a:rPr lang="ar-IQ" dirty="0" smtClean="0"/>
                        <a:t>البيان</a:t>
                      </a:r>
                      <a:endParaRPr lang="en-US" dirty="0"/>
                    </a:p>
                  </a:txBody>
                  <a:tcPr/>
                </a:tc>
                <a:tc>
                  <a:txBody>
                    <a:bodyPr/>
                    <a:lstStyle/>
                    <a:p>
                      <a:pPr algn="ctr"/>
                      <a:r>
                        <a:rPr lang="ar-IQ" dirty="0" smtClean="0"/>
                        <a:t>دائن</a:t>
                      </a:r>
                      <a:endParaRPr lang="en-US" dirty="0"/>
                    </a:p>
                  </a:txBody>
                  <a:tcPr/>
                </a:tc>
                <a:tc>
                  <a:txBody>
                    <a:bodyPr/>
                    <a:lstStyle/>
                    <a:p>
                      <a:pPr algn="ctr"/>
                      <a:r>
                        <a:rPr lang="ar-IQ" dirty="0" smtClean="0"/>
                        <a:t>مدين </a:t>
                      </a:r>
                      <a:endParaRPr lang="en-US" dirty="0"/>
                    </a:p>
                  </a:txBody>
                  <a:tcPr/>
                </a:tc>
              </a:tr>
              <a:tr h="0">
                <a:tc>
                  <a:txBody>
                    <a:bodyPr/>
                    <a:lstStyle/>
                    <a:p>
                      <a:r>
                        <a:rPr lang="ar-IQ" dirty="0" smtClean="0"/>
                        <a:t>11/</a:t>
                      </a:r>
                      <a:r>
                        <a:rPr lang="ar-IQ" baseline="0" dirty="0" smtClean="0"/>
                        <a:t> 9/ 2006</a:t>
                      </a:r>
                      <a:endParaRPr lang="en-US" dirty="0"/>
                    </a:p>
                  </a:txBody>
                  <a:tcPr/>
                </a:tc>
                <a:tc>
                  <a:txBody>
                    <a:bodyPr/>
                    <a:lstStyle/>
                    <a:p>
                      <a:pPr algn="r"/>
                      <a:r>
                        <a:rPr lang="ar-IQ" dirty="0" smtClean="0"/>
                        <a:t>    حـ/</a:t>
                      </a:r>
                      <a:r>
                        <a:rPr lang="ar-IQ" baseline="0" dirty="0" smtClean="0"/>
                        <a:t> ذمم دائنة  (محلات رمزي)</a:t>
                      </a:r>
                      <a:endParaRPr lang="ar-IQ" dirty="0" smtClean="0"/>
                    </a:p>
                    <a:p>
                      <a:r>
                        <a:rPr lang="ar-IQ" dirty="0" smtClean="0"/>
                        <a:t>الى</a:t>
                      </a:r>
                      <a:r>
                        <a:rPr lang="ar-IQ" baseline="0" dirty="0" smtClean="0"/>
                        <a:t> مذكورين                                    </a:t>
                      </a:r>
                    </a:p>
                    <a:p>
                      <a:pPr algn="r"/>
                      <a:r>
                        <a:rPr lang="ar-IQ" dirty="0" smtClean="0"/>
                        <a:t>                 حـ/ النقدية </a:t>
                      </a:r>
                    </a:p>
                    <a:p>
                      <a:pPr algn="r"/>
                      <a:r>
                        <a:rPr lang="ar-IQ" dirty="0" smtClean="0"/>
                        <a:t>                 حـ/</a:t>
                      </a:r>
                      <a:r>
                        <a:rPr lang="ar-IQ" baseline="0" dirty="0" smtClean="0"/>
                        <a:t> خصم مكتسب ( 4000* 2%)</a:t>
                      </a:r>
                      <a:endParaRPr lang="ar-IQ" dirty="0" smtClean="0"/>
                    </a:p>
                    <a:p>
                      <a:endParaRPr lang="en-US" dirty="0"/>
                    </a:p>
                  </a:txBody>
                  <a:tcPr/>
                </a:tc>
                <a:tc>
                  <a:txBody>
                    <a:bodyPr/>
                    <a:lstStyle/>
                    <a:p>
                      <a:endParaRPr lang="ar-IQ" dirty="0" smtClean="0"/>
                    </a:p>
                    <a:p>
                      <a:endParaRPr lang="ar-IQ" dirty="0" smtClean="0"/>
                    </a:p>
                    <a:p>
                      <a:pPr algn="ctr"/>
                      <a:r>
                        <a:rPr lang="ar-IQ" dirty="0" smtClean="0"/>
                        <a:t>3920</a:t>
                      </a:r>
                    </a:p>
                    <a:p>
                      <a:pPr algn="ctr"/>
                      <a:r>
                        <a:rPr lang="ar-IQ" dirty="0" smtClean="0"/>
                        <a:t>80</a:t>
                      </a:r>
                      <a:endParaRPr lang="en-US" dirty="0"/>
                    </a:p>
                  </a:txBody>
                  <a:tcPr/>
                </a:tc>
                <a:tc>
                  <a:txBody>
                    <a:bodyPr/>
                    <a:lstStyle/>
                    <a:p>
                      <a:pPr algn="ctr"/>
                      <a:r>
                        <a:rPr lang="ar-IQ" dirty="0" smtClean="0"/>
                        <a:t>4000</a:t>
                      </a:r>
                      <a:endParaRPr lang="en-US" dirty="0"/>
                    </a:p>
                  </a:txBody>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015825532"/>
              </p:ext>
            </p:extLst>
          </p:nvPr>
        </p:nvGraphicFramePr>
        <p:xfrm>
          <a:off x="228600" y="4419600"/>
          <a:ext cx="8534400" cy="2108200"/>
        </p:xfrm>
        <a:graphic>
          <a:graphicData uri="http://schemas.openxmlformats.org/drawingml/2006/table">
            <a:tbl>
              <a:tblPr firstRow="1" bandRow="1">
                <a:tableStyleId>{5940675A-B579-460E-94D1-54222C63F5DA}</a:tableStyleId>
              </a:tblPr>
              <a:tblGrid>
                <a:gridCol w="2133600"/>
                <a:gridCol w="4343400"/>
                <a:gridCol w="1066800"/>
                <a:gridCol w="990600"/>
              </a:tblGrid>
              <a:tr h="370840">
                <a:tc>
                  <a:txBody>
                    <a:bodyPr/>
                    <a:lstStyle/>
                    <a:p>
                      <a:pPr algn="ctr"/>
                      <a:r>
                        <a:rPr lang="ar-IQ" dirty="0" smtClean="0"/>
                        <a:t>التاريخ</a:t>
                      </a:r>
                      <a:endParaRPr lang="en-US" dirty="0"/>
                    </a:p>
                  </a:txBody>
                  <a:tcPr/>
                </a:tc>
                <a:tc>
                  <a:txBody>
                    <a:bodyPr/>
                    <a:lstStyle/>
                    <a:p>
                      <a:pPr algn="ctr"/>
                      <a:r>
                        <a:rPr lang="ar-IQ" dirty="0" smtClean="0"/>
                        <a:t>البيان </a:t>
                      </a:r>
                      <a:endParaRPr lang="en-US" dirty="0"/>
                    </a:p>
                  </a:txBody>
                  <a:tcPr/>
                </a:tc>
                <a:tc>
                  <a:txBody>
                    <a:bodyPr/>
                    <a:lstStyle/>
                    <a:p>
                      <a:pPr algn="ctr"/>
                      <a:r>
                        <a:rPr lang="ar-IQ" dirty="0" smtClean="0"/>
                        <a:t>دائن </a:t>
                      </a:r>
                      <a:endParaRPr lang="en-US" dirty="0"/>
                    </a:p>
                  </a:txBody>
                  <a:tcPr/>
                </a:tc>
                <a:tc>
                  <a:txBody>
                    <a:bodyPr/>
                    <a:lstStyle/>
                    <a:p>
                      <a:pPr algn="ctr"/>
                      <a:r>
                        <a:rPr lang="ar-IQ" dirty="0" smtClean="0"/>
                        <a:t>مدين </a:t>
                      </a:r>
                      <a:endParaRPr lang="en-US" dirty="0"/>
                    </a:p>
                  </a:txBody>
                  <a:tcPr/>
                </a:tc>
              </a:tr>
              <a:tr h="370840">
                <a:tc>
                  <a:txBody>
                    <a:bodyPr/>
                    <a:lstStyle/>
                    <a:p>
                      <a:r>
                        <a:rPr lang="ar-IQ" dirty="0" smtClean="0"/>
                        <a:t>11/ 9/ 2006</a:t>
                      </a:r>
                      <a:endParaRPr lang="en-US" dirty="0"/>
                    </a:p>
                  </a:txBody>
                  <a:tcPr/>
                </a:tc>
                <a:tc>
                  <a:txBody>
                    <a:bodyPr/>
                    <a:lstStyle/>
                    <a:p>
                      <a:pPr algn="ctr"/>
                      <a:r>
                        <a:rPr lang="ar-IQ" dirty="0" smtClean="0"/>
                        <a:t>من مذكورين                                  </a:t>
                      </a:r>
                    </a:p>
                    <a:p>
                      <a:pPr algn="ctr"/>
                      <a:r>
                        <a:rPr lang="ar-IQ" dirty="0" smtClean="0"/>
                        <a:t>حـ/ النقدية</a:t>
                      </a:r>
                      <a:r>
                        <a:rPr lang="ar-IQ" baseline="0" dirty="0" smtClean="0"/>
                        <a:t>                                   </a:t>
                      </a:r>
                      <a:endParaRPr lang="ar-IQ" dirty="0" smtClean="0"/>
                    </a:p>
                    <a:p>
                      <a:pPr algn="ctr"/>
                      <a:r>
                        <a:rPr lang="ar-IQ" dirty="0" smtClean="0"/>
                        <a:t>حـ/  خصم مسموح به ( 4000* 2%) </a:t>
                      </a:r>
                    </a:p>
                    <a:p>
                      <a:pPr algn="ctr"/>
                      <a:r>
                        <a:rPr lang="ar-IQ" baseline="0" dirty="0" smtClean="0"/>
                        <a:t>          </a:t>
                      </a:r>
                      <a:r>
                        <a:rPr lang="ar-IQ" dirty="0" smtClean="0"/>
                        <a:t>الى حـ/  ذمم مدينة ( منشاة النهار) </a:t>
                      </a:r>
                    </a:p>
                    <a:p>
                      <a:endParaRPr lang="ar-IQ" dirty="0" smtClean="0"/>
                    </a:p>
                    <a:p>
                      <a:endParaRPr lang="en-US" dirty="0"/>
                    </a:p>
                  </a:txBody>
                  <a:tcPr/>
                </a:tc>
                <a:tc>
                  <a:txBody>
                    <a:bodyPr/>
                    <a:lstStyle/>
                    <a:p>
                      <a:endParaRPr lang="ar-IQ" dirty="0" smtClean="0"/>
                    </a:p>
                    <a:p>
                      <a:endParaRPr lang="ar-IQ" dirty="0" smtClean="0"/>
                    </a:p>
                    <a:p>
                      <a:endParaRPr lang="ar-IQ" dirty="0" smtClean="0"/>
                    </a:p>
                    <a:p>
                      <a:r>
                        <a:rPr lang="ar-IQ" smtClean="0"/>
                        <a:t>4000 </a:t>
                      </a:r>
                    </a:p>
                    <a:p>
                      <a:endParaRPr lang="en-US" dirty="0"/>
                    </a:p>
                  </a:txBody>
                  <a:tcPr/>
                </a:tc>
                <a:tc>
                  <a:txBody>
                    <a:bodyPr/>
                    <a:lstStyle/>
                    <a:p>
                      <a:pPr algn="ctr"/>
                      <a:endParaRPr lang="ar-IQ" dirty="0" smtClean="0"/>
                    </a:p>
                    <a:p>
                      <a:pPr algn="ctr"/>
                      <a:r>
                        <a:rPr lang="ar-IQ" dirty="0" smtClean="0"/>
                        <a:t>3920</a:t>
                      </a:r>
                    </a:p>
                    <a:p>
                      <a:pPr algn="ctr"/>
                      <a:r>
                        <a:rPr lang="ar-IQ" dirty="0" smtClean="0"/>
                        <a:t>80</a:t>
                      </a:r>
                    </a:p>
                  </a:txBody>
                  <a:tcPr/>
                </a:tc>
              </a:tr>
            </a:tbl>
          </a:graphicData>
        </a:graphic>
      </p:graphicFrame>
    </p:spTree>
    <p:extLst>
      <p:ext uri="{BB962C8B-B14F-4D97-AF65-F5344CB8AC3E}">
        <p14:creationId xmlns:p14="http://schemas.microsoft.com/office/powerpoint/2010/main" val="2811937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626</Words>
  <Application>Microsoft Office PowerPoint</Application>
  <PresentationFormat>On-screen Show (4:3)</PresentationFormat>
  <Paragraphs>147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Hasaan</dc:creator>
  <cp:lastModifiedBy>Hasaan</cp:lastModifiedBy>
  <cp:revision>19</cp:revision>
  <dcterms:created xsi:type="dcterms:W3CDTF">2021-04-11T19:05:33Z</dcterms:created>
  <dcterms:modified xsi:type="dcterms:W3CDTF">2021-04-11T22:09:48Z</dcterms:modified>
</cp:coreProperties>
</file>