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724431-AA34-4468-AA8C-709F300C8134}" type="datetimeFigureOut">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527642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724431-AA34-4468-AA8C-709F300C8134}" type="datetimeFigureOut">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371993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724431-AA34-4468-AA8C-709F300C8134}" type="datetimeFigureOut">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3771221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724431-AA34-4468-AA8C-709F300C8134}" type="datetimeFigureOut">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243183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724431-AA34-4468-AA8C-709F300C8134}" type="datetimeFigureOut">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1950103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724431-AA34-4468-AA8C-709F300C8134}" type="datetimeFigureOut">
              <a:rPr lang="en-US" smtClean="0"/>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413320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724431-AA34-4468-AA8C-709F300C8134}" type="datetimeFigureOut">
              <a:rPr lang="en-US" smtClean="0"/>
              <a:t>3/8/2021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3132805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724431-AA34-4468-AA8C-709F300C8134}" type="datetimeFigureOut">
              <a:rPr lang="en-US" smtClean="0"/>
              <a:t>3/8/2021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3802146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24431-AA34-4468-AA8C-709F300C8134}" type="datetimeFigureOut">
              <a:rPr lang="en-US" smtClean="0"/>
              <a:t>3/8/2021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3425869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724431-AA34-4468-AA8C-709F300C8134}" type="datetimeFigureOut">
              <a:rPr lang="en-US" smtClean="0"/>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53262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724431-AA34-4468-AA8C-709F300C8134}" type="datetimeFigureOut">
              <a:rPr lang="en-US" smtClean="0"/>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ACAB1-29A8-4734-8D8B-5C4222D3FFC1}" type="slidenum">
              <a:rPr lang="en-US" smtClean="0"/>
              <a:t>‹#›</a:t>
            </a:fld>
            <a:endParaRPr lang="en-US"/>
          </a:p>
        </p:txBody>
      </p:sp>
    </p:spTree>
    <p:extLst>
      <p:ext uri="{BB962C8B-B14F-4D97-AF65-F5344CB8AC3E}">
        <p14:creationId xmlns:p14="http://schemas.microsoft.com/office/powerpoint/2010/main" val="1451448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24431-AA34-4468-AA8C-709F300C8134}" type="datetimeFigureOut">
              <a:rPr lang="en-US" smtClean="0"/>
              <a:t>3/8/2021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CACAB1-29A8-4734-8D8B-5C4222D3FFC1}" type="slidenum">
              <a:rPr lang="en-US" smtClean="0"/>
              <a:t>‹#›</a:t>
            </a:fld>
            <a:endParaRPr lang="en-US"/>
          </a:p>
        </p:txBody>
      </p:sp>
    </p:spTree>
    <p:extLst>
      <p:ext uri="{BB962C8B-B14F-4D97-AF65-F5344CB8AC3E}">
        <p14:creationId xmlns:p14="http://schemas.microsoft.com/office/powerpoint/2010/main" val="3433302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flipH="1">
            <a:off x="304799" y="381000"/>
            <a:ext cx="8459757" cy="10895290"/>
          </a:xfrm>
          <a:prstGeom prst="rect">
            <a:avLst/>
          </a:prstGeom>
        </p:spPr>
        <p:txBody>
          <a:bodyPr wrap="square">
            <a:spAutoFit/>
          </a:bodyPr>
          <a:lstStyle/>
          <a:p>
            <a:pPr algn="r"/>
            <a:r>
              <a:rPr lang="ar-IQ" b="1" dirty="0" smtClean="0"/>
              <a:t> تصحيح الاخطاء التي تحدث في دفتر اليومية:  ص 210</a:t>
            </a:r>
          </a:p>
          <a:p>
            <a:pPr algn="r"/>
            <a:endParaRPr lang="ar-IQ" b="1" dirty="0"/>
          </a:p>
          <a:p>
            <a:pPr algn="r"/>
            <a:r>
              <a:rPr lang="ar-IQ" b="1" dirty="0" smtClean="0"/>
              <a:t>يتم تصحيح الاخطاء في دفتر اليومية بإحدى الطريقتين التاليتين:</a:t>
            </a:r>
          </a:p>
          <a:p>
            <a:pPr algn="r"/>
            <a:endParaRPr lang="ar-IQ" b="1" dirty="0"/>
          </a:p>
          <a:p>
            <a:pPr algn="r"/>
            <a:r>
              <a:rPr lang="ar-IQ" b="1" dirty="0" smtClean="0"/>
              <a:t>1- الطريقة المطولة: (وتسمى الطريقة غير مباشرة) وتقوم على فكرة الغاء القيد بعكسة فالحساب المدين يجعل دائنا والحساب الدائن يجعل مدينا الامر الذي يصفر اثر الخطأ كما لو لم يكن ثم يسجل في الخطوة التالية القيد الصحيح. </a:t>
            </a:r>
          </a:p>
          <a:p>
            <a:pPr algn="r"/>
            <a:endParaRPr lang="ar-IQ" b="1" dirty="0"/>
          </a:p>
          <a:p>
            <a:pPr algn="r"/>
            <a:r>
              <a:rPr lang="ar-IQ" b="1" dirty="0" smtClean="0"/>
              <a:t>2- الطريقة المختصرة </a:t>
            </a:r>
            <a:r>
              <a:rPr lang="ar-IQ" b="1" dirty="0" smtClean="0">
                <a:sym typeface="Wingdings" panose="05000000000000000000" pitchFamily="2" charset="2"/>
              </a:rPr>
              <a:t>: (وتسمى الطريقة المباشرة)</a:t>
            </a:r>
            <a:r>
              <a:rPr lang="ar-IQ" b="1" dirty="0" smtClean="0"/>
              <a:t> وتقوم على فكرة اثبات قيد محاسبي يلغي الطرف الخطأ ويسجل الطرف الصحيح او يصحح الجزء الخطأ في القيد او يمكن ان تكون حسابات اطراف القيد صحيحة وان الخطأ فقط في المبلغ . </a:t>
            </a:r>
          </a:p>
          <a:p>
            <a:pPr algn="r"/>
            <a:endParaRPr lang="ar-IQ" b="1" dirty="0" smtClean="0"/>
          </a:p>
          <a:p>
            <a:pPr algn="r"/>
            <a:r>
              <a:rPr lang="ar-IQ" b="1" dirty="0" smtClean="0"/>
              <a:t>مثال (1): في 24/ 3/ 2008 اشترى مكتب روان لتدقيق الحسابات سيارة بمبلغ 4000 دينار على الحساب من معرض الامل للسيارات ولكن المحاسب سجل العملية على انها نقدا كما يلي:</a:t>
            </a:r>
          </a:p>
          <a:p>
            <a:pPr algn="r"/>
            <a:endParaRPr lang="ar-IQ" b="1" dirty="0"/>
          </a:p>
          <a:p>
            <a:pPr algn="r"/>
            <a:r>
              <a:rPr lang="ar-IQ" b="1" dirty="0" smtClean="0"/>
              <a:t>4000 من حـ/ سيارات </a:t>
            </a:r>
          </a:p>
          <a:p>
            <a:pPr algn="r"/>
            <a:r>
              <a:rPr lang="ar-IQ" b="1" dirty="0"/>
              <a:t> </a:t>
            </a:r>
            <a:r>
              <a:rPr lang="ar-IQ" b="1" dirty="0" smtClean="0"/>
              <a:t>              4000 الى حـ/ نقدية </a:t>
            </a:r>
          </a:p>
          <a:p>
            <a:pPr algn="r"/>
            <a:endParaRPr lang="ar-IQ" b="1" dirty="0"/>
          </a:p>
          <a:p>
            <a:pPr algn="r"/>
            <a:r>
              <a:rPr lang="ar-IQ" b="1" dirty="0" smtClean="0"/>
              <a:t>في 31/ 3/ 2008 وبجرد النقدية تم اكتشاف الخطا المطلوب اجراء التصحيح وفق الطريقتين غير المباشرة  والمباشرة.  </a:t>
            </a:r>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r>
              <a:rPr lang="ar-IQ" b="1" dirty="0" smtClean="0"/>
              <a:t> </a:t>
            </a:r>
            <a:endParaRPr lang="en-US" b="1" dirty="0"/>
          </a:p>
        </p:txBody>
      </p:sp>
    </p:spTree>
    <p:extLst>
      <p:ext uri="{BB962C8B-B14F-4D97-AF65-F5344CB8AC3E}">
        <p14:creationId xmlns:p14="http://schemas.microsoft.com/office/powerpoint/2010/main" val="2293725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86800" cy="10341293"/>
          </a:xfrm>
          <a:prstGeom prst="rect">
            <a:avLst/>
          </a:prstGeom>
        </p:spPr>
        <p:txBody>
          <a:bodyPr wrap="square">
            <a:spAutoFit/>
          </a:bodyPr>
          <a:lstStyle/>
          <a:p>
            <a:pPr algn="r"/>
            <a:r>
              <a:rPr lang="ar-IQ" dirty="0" smtClean="0"/>
              <a:t>1- الطريقة المطولة (غير المباشرة):</a:t>
            </a:r>
          </a:p>
          <a:p>
            <a:pPr algn="r"/>
            <a:r>
              <a:rPr lang="ar-IQ" dirty="0"/>
              <a:t> </a:t>
            </a:r>
            <a:r>
              <a:rPr lang="ar-IQ" dirty="0" smtClean="0"/>
              <a:t>  </a:t>
            </a:r>
          </a:p>
          <a:p>
            <a:pPr algn="r"/>
            <a:r>
              <a:rPr lang="ar-IQ" dirty="0"/>
              <a:t> </a:t>
            </a:r>
            <a:r>
              <a:rPr lang="ar-IQ" dirty="0" smtClean="0"/>
              <a:t>    4000 من حـ/ نقدية </a:t>
            </a:r>
          </a:p>
          <a:p>
            <a:pPr algn="r"/>
            <a:r>
              <a:rPr lang="ar-IQ" dirty="0"/>
              <a:t> </a:t>
            </a:r>
            <a:r>
              <a:rPr lang="ar-IQ" dirty="0" smtClean="0"/>
              <a:t>                4000 الى حـ/ سيارات </a:t>
            </a:r>
          </a:p>
          <a:p>
            <a:pPr algn="r"/>
            <a:r>
              <a:rPr lang="ar-IQ" dirty="0" smtClean="0"/>
              <a:t>                     الغاء القيد الخطأ</a:t>
            </a:r>
            <a:endParaRPr lang="ar-IQ" dirty="0"/>
          </a:p>
          <a:p>
            <a:pPr algn="r"/>
            <a:endParaRPr lang="ar-IQ" dirty="0" smtClean="0"/>
          </a:p>
          <a:p>
            <a:pPr algn="r"/>
            <a:r>
              <a:rPr lang="ar-IQ" dirty="0" smtClean="0"/>
              <a:t> </a:t>
            </a:r>
          </a:p>
          <a:p>
            <a:pPr algn="r"/>
            <a:r>
              <a:rPr lang="ar-IQ" dirty="0" smtClean="0"/>
              <a:t>      4000 من حـ/  سيارات </a:t>
            </a:r>
          </a:p>
          <a:p>
            <a:pPr algn="r"/>
            <a:r>
              <a:rPr lang="ar-IQ" dirty="0"/>
              <a:t> </a:t>
            </a:r>
            <a:r>
              <a:rPr lang="ar-IQ" dirty="0" smtClean="0"/>
              <a:t>                    4000 الى حـ/  ذمم دائنة (معرض  الامل) </a:t>
            </a:r>
          </a:p>
          <a:p>
            <a:pPr algn="r"/>
            <a:r>
              <a:rPr lang="ar-IQ" dirty="0"/>
              <a:t> </a:t>
            </a:r>
            <a:r>
              <a:rPr lang="ar-IQ" dirty="0" smtClean="0"/>
              <a:t>                   اثبات القيد الصحيح</a:t>
            </a:r>
            <a:endParaRPr lang="ar-IQ" dirty="0"/>
          </a:p>
          <a:p>
            <a:pPr algn="r"/>
            <a:endParaRPr lang="ar-IQ" dirty="0" smtClean="0"/>
          </a:p>
          <a:p>
            <a:pPr algn="r"/>
            <a:endParaRPr lang="ar-IQ" dirty="0" smtClean="0"/>
          </a:p>
          <a:p>
            <a:pPr algn="r"/>
            <a:endParaRPr lang="ar-IQ" dirty="0" smtClean="0"/>
          </a:p>
          <a:p>
            <a:pPr algn="r"/>
            <a:r>
              <a:rPr lang="ar-IQ" dirty="0" smtClean="0"/>
              <a:t> 2- الطريقة المختصرة (المباشرة): </a:t>
            </a:r>
          </a:p>
          <a:p>
            <a:pPr algn="r"/>
            <a:endParaRPr lang="ar-IQ" dirty="0"/>
          </a:p>
          <a:p>
            <a:pPr algn="r"/>
            <a:r>
              <a:rPr lang="ar-IQ" dirty="0" smtClean="0"/>
              <a:t> 4000 من حـ/ نقدية </a:t>
            </a:r>
          </a:p>
          <a:p>
            <a:pPr algn="r"/>
            <a:r>
              <a:rPr lang="ar-IQ" dirty="0"/>
              <a:t> </a:t>
            </a:r>
            <a:r>
              <a:rPr lang="ar-IQ" dirty="0" smtClean="0"/>
              <a:t>          4000 الى حـ/ ذمم دائنة ( معرض الامل) </a:t>
            </a:r>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en-US" dirty="0"/>
          </a:p>
        </p:txBody>
      </p:sp>
      <p:cxnSp>
        <p:nvCxnSpPr>
          <p:cNvPr id="4" name="Straight Connector 3"/>
          <p:cNvCxnSpPr/>
          <p:nvPr/>
        </p:nvCxnSpPr>
        <p:spPr>
          <a:xfrm>
            <a:off x="6172200" y="1981200"/>
            <a:ext cx="152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791200" y="3276600"/>
            <a:ext cx="2057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9563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81000"/>
            <a:ext cx="8491725" cy="13388280"/>
          </a:xfrm>
          <a:prstGeom prst="rect">
            <a:avLst/>
          </a:prstGeom>
        </p:spPr>
        <p:txBody>
          <a:bodyPr wrap="square">
            <a:spAutoFit/>
          </a:bodyPr>
          <a:lstStyle/>
          <a:p>
            <a:pPr algn="r"/>
            <a:r>
              <a:rPr lang="ar-IQ" b="1" dirty="0" smtClean="0"/>
              <a:t>مثال (2): في 15/ 4/ اشترى مكتب روان اثاث من محلات الدار بمبلغ 6400 دينار سدد منها نقدا 2400 دينار والباقي دينا على الحساب ولقد سجل المحاسب القيد كما يلي: </a:t>
            </a:r>
            <a:endParaRPr lang="ar-IQ" dirty="0"/>
          </a:p>
          <a:p>
            <a:pPr algn="r"/>
            <a:r>
              <a:rPr lang="ar-IQ" dirty="0" smtClean="0"/>
              <a:t>6400 من حـ/ اثاث</a:t>
            </a:r>
          </a:p>
          <a:p>
            <a:pPr algn="r"/>
            <a:r>
              <a:rPr lang="ar-IQ" dirty="0"/>
              <a:t> </a:t>
            </a:r>
            <a:r>
              <a:rPr lang="ar-IQ" dirty="0" smtClean="0"/>
              <a:t>          الى مذكورين</a:t>
            </a:r>
          </a:p>
          <a:p>
            <a:pPr algn="r"/>
            <a:r>
              <a:rPr lang="ar-IQ" dirty="0" smtClean="0"/>
              <a:t>        4000 حـ/  نقدية       </a:t>
            </a:r>
          </a:p>
          <a:p>
            <a:pPr algn="r"/>
            <a:r>
              <a:rPr lang="ar-IQ" dirty="0" smtClean="0"/>
              <a:t>        2400 حـ / ذمم  دائنة (الدار)</a:t>
            </a:r>
          </a:p>
          <a:p>
            <a:pPr algn="r"/>
            <a:endParaRPr lang="ar-IQ" dirty="0"/>
          </a:p>
          <a:p>
            <a:pPr algn="r"/>
            <a:r>
              <a:rPr lang="ar-IQ" b="1" dirty="0" smtClean="0"/>
              <a:t>في 30 /4 تم اكتشاف الخطا وطلب منك اجراء التصحيح اللازم بالطريقة المختصرة  او المباشرة . </a:t>
            </a:r>
            <a:endParaRPr lang="ar-IQ" b="1" dirty="0"/>
          </a:p>
          <a:p>
            <a:pPr algn="r"/>
            <a:r>
              <a:rPr lang="ar-IQ" b="1" dirty="0" smtClean="0"/>
              <a:t>التصحيح مختصر:</a:t>
            </a:r>
            <a:endParaRPr lang="ar-IQ" dirty="0" smtClean="0"/>
          </a:p>
          <a:p>
            <a:pPr algn="r"/>
            <a:r>
              <a:rPr lang="ar-IQ" dirty="0" smtClean="0"/>
              <a:t>1600 من حـ/  نقدية </a:t>
            </a:r>
          </a:p>
          <a:p>
            <a:pPr algn="r"/>
            <a:r>
              <a:rPr lang="ar-IQ" dirty="0" smtClean="0"/>
              <a:t>           1600 الى حـ/  ذمم دائنة (الدار)</a:t>
            </a:r>
          </a:p>
          <a:p>
            <a:r>
              <a:rPr lang="ar-IQ" dirty="0" smtClean="0"/>
              <a:t>6400 من حـ/ اثاث                                </a:t>
            </a:r>
          </a:p>
          <a:p>
            <a:r>
              <a:rPr lang="ar-IQ" dirty="0" smtClean="0"/>
              <a:t>الى مذكورين                        </a:t>
            </a:r>
          </a:p>
          <a:p>
            <a:r>
              <a:rPr lang="ar-IQ" dirty="0" smtClean="0"/>
              <a:t>2400حـ/ نقدية                          </a:t>
            </a:r>
          </a:p>
          <a:p>
            <a:r>
              <a:rPr lang="ar-IQ" dirty="0" smtClean="0"/>
              <a:t>4000حـ/  ذمم دائنة (الدار)            </a:t>
            </a:r>
          </a:p>
          <a:p>
            <a:pPr algn="r"/>
            <a:r>
              <a:rPr lang="ar-IQ" b="1" dirty="0" smtClean="0"/>
              <a:t>التصحيح المطول (غير المباشر)        </a:t>
            </a:r>
          </a:p>
          <a:p>
            <a:pPr algn="r"/>
            <a:r>
              <a:rPr lang="ar-IQ" dirty="0" smtClean="0"/>
              <a:t>              من مذكورين  </a:t>
            </a:r>
          </a:p>
          <a:p>
            <a:pPr algn="r"/>
            <a:r>
              <a:rPr lang="ar-IQ" dirty="0" smtClean="0"/>
              <a:t>           4000 حـ/ نقدية </a:t>
            </a:r>
          </a:p>
          <a:p>
            <a:pPr algn="r"/>
            <a:r>
              <a:rPr lang="ar-IQ" dirty="0"/>
              <a:t> </a:t>
            </a:r>
            <a:r>
              <a:rPr lang="ar-IQ" dirty="0" smtClean="0"/>
              <a:t>          2400  حـ/ ذمم دائنة (الدار) </a:t>
            </a:r>
          </a:p>
          <a:p>
            <a:pPr algn="r"/>
            <a:r>
              <a:rPr lang="ar-IQ" dirty="0"/>
              <a:t> </a:t>
            </a:r>
            <a:r>
              <a:rPr lang="ar-IQ" dirty="0" smtClean="0"/>
              <a:t>                       6400 الى حـ/ اثاث</a:t>
            </a:r>
          </a:p>
          <a:p>
            <a:pPr algn="r"/>
            <a:r>
              <a:rPr lang="ar-IQ" dirty="0" smtClean="0"/>
              <a:t> </a:t>
            </a:r>
          </a:p>
          <a:p>
            <a:pPr algn="r"/>
            <a:endParaRPr lang="ar-IQ" dirty="0"/>
          </a:p>
          <a:p>
            <a:pPr algn="r"/>
            <a:endParaRPr lang="ar-IQ" dirty="0" smtClean="0"/>
          </a:p>
          <a:p>
            <a:pPr algn="r"/>
            <a:endParaRPr lang="ar-IQ" dirty="0" smtClean="0"/>
          </a:p>
          <a:p>
            <a:pPr algn="r"/>
            <a:endParaRPr lang="ar-IQ" dirty="0" smtClean="0"/>
          </a:p>
          <a:p>
            <a:pPr algn="r"/>
            <a:r>
              <a:rPr lang="ar-IQ" dirty="0" smtClean="0"/>
              <a:t> </a:t>
            </a:r>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en-US" dirty="0"/>
          </a:p>
        </p:txBody>
      </p:sp>
      <p:cxnSp>
        <p:nvCxnSpPr>
          <p:cNvPr id="5" name="Straight Connector 4"/>
          <p:cNvCxnSpPr/>
          <p:nvPr/>
        </p:nvCxnSpPr>
        <p:spPr>
          <a:xfrm flipH="1">
            <a:off x="5410200" y="3810000"/>
            <a:ext cx="2743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50662" y="3962400"/>
            <a:ext cx="97538" cy="2362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262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9787295"/>
          </a:xfrm>
          <a:prstGeom prst="rect">
            <a:avLst/>
          </a:prstGeom>
        </p:spPr>
        <p:txBody>
          <a:bodyPr wrap="square">
            <a:spAutoFit/>
          </a:bodyPr>
          <a:lstStyle/>
          <a:p>
            <a:pPr algn="r"/>
            <a:r>
              <a:rPr lang="ar-IQ" b="1" dirty="0" smtClean="0"/>
              <a:t>مثال (2): في 15/ 4/ اشترى مكتب روان اثاث من محلات الدار بمبلغ 6400 دينار سدد منها نقدا 2400 دينار </a:t>
            </a:r>
          </a:p>
          <a:p>
            <a:pPr algn="r"/>
            <a:r>
              <a:rPr lang="ar-IQ" b="1" dirty="0" smtClean="0"/>
              <a:t>والباقي دينا على الحساب ولقد سجل المحاسب القيد كما يلي:</a:t>
            </a:r>
            <a:r>
              <a:rPr lang="ar-IQ" dirty="0" smtClean="0"/>
              <a:t> </a:t>
            </a:r>
          </a:p>
          <a:p>
            <a:pPr algn="r"/>
            <a:endParaRPr lang="ar-IQ" dirty="0"/>
          </a:p>
          <a:p>
            <a:pPr algn="r"/>
            <a:r>
              <a:rPr lang="ar-IQ" dirty="0" smtClean="0"/>
              <a:t>                         640من حـ/ اثاث</a:t>
            </a:r>
          </a:p>
          <a:p>
            <a:pPr algn="r"/>
            <a:r>
              <a:rPr lang="ar-IQ" dirty="0"/>
              <a:t> </a:t>
            </a:r>
            <a:r>
              <a:rPr lang="ar-IQ" dirty="0" smtClean="0"/>
              <a:t>                                 الى مذكورين</a:t>
            </a:r>
          </a:p>
          <a:p>
            <a:pPr algn="r"/>
            <a:r>
              <a:rPr lang="ar-IQ" dirty="0" smtClean="0"/>
              <a:t>                                    400 حـ/ نقدية</a:t>
            </a:r>
          </a:p>
          <a:p>
            <a:pPr algn="r"/>
            <a:r>
              <a:rPr lang="ar-IQ" dirty="0"/>
              <a:t> </a:t>
            </a:r>
            <a:r>
              <a:rPr lang="ar-IQ" dirty="0" smtClean="0"/>
              <a:t>                                   240  حـ/ ذمم دائنة (الدار) </a:t>
            </a:r>
          </a:p>
          <a:p>
            <a:pPr algn="r"/>
            <a:r>
              <a:rPr lang="ar-IQ" dirty="0" smtClean="0"/>
              <a:t>وفي 30 /4 تم اكتشاف الخطا وطلب منك اجراء التصحيح اللازم . </a:t>
            </a:r>
          </a:p>
          <a:p>
            <a:pPr algn="r"/>
            <a:endParaRPr lang="ar-IQ" dirty="0"/>
          </a:p>
          <a:p>
            <a:pPr algn="r"/>
            <a:r>
              <a:rPr lang="ar-IQ" dirty="0" smtClean="0"/>
              <a:t>           الحساب              الصح                     الخطا                      الفرق  </a:t>
            </a:r>
            <a:endParaRPr lang="ar-IQ" dirty="0"/>
          </a:p>
          <a:p>
            <a:pPr algn="r"/>
            <a:r>
              <a:rPr lang="ar-IQ" dirty="0" smtClean="0"/>
              <a:t>        حـ/  اثاث               6400                    640                    5760  مدين </a:t>
            </a:r>
          </a:p>
          <a:p>
            <a:pPr algn="r"/>
            <a:r>
              <a:rPr lang="ar-IQ" dirty="0"/>
              <a:t> </a:t>
            </a:r>
            <a:r>
              <a:rPr lang="ar-IQ" dirty="0" smtClean="0"/>
              <a:t>       حـ/  نقدية               2400                    400                    2000  دائن </a:t>
            </a:r>
          </a:p>
          <a:p>
            <a:pPr algn="r"/>
            <a:r>
              <a:rPr lang="ar-IQ" dirty="0" smtClean="0"/>
              <a:t>        حـ/  ذمم دائنة          4000                    240                    3760  دائن    </a:t>
            </a:r>
          </a:p>
          <a:p>
            <a:pPr algn="r"/>
            <a:endParaRPr lang="ar-IQ" dirty="0"/>
          </a:p>
          <a:p>
            <a:pPr algn="r"/>
            <a:r>
              <a:rPr lang="ar-IQ" dirty="0" smtClean="0"/>
              <a:t>                 5760من حـ/ اثاث</a:t>
            </a:r>
          </a:p>
          <a:p>
            <a:pPr algn="r"/>
            <a:r>
              <a:rPr lang="ar-IQ" dirty="0"/>
              <a:t> </a:t>
            </a:r>
            <a:r>
              <a:rPr lang="ar-IQ" dirty="0" smtClean="0"/>
              <a:t>                              الى مذكورين</a:t>
            </a:r>
          </a:p>
          <a:p>
            <a:pPr algn="r"/>
            <a:r>
              <a:rPr lang="ar-IQ" dirty="0"/>
              <a:t> </a:t>
            </a:r>
            <a:r>
              <a:rPr lang="ar-IQ" dirty="0" smtClean="0"/>
              <a:t>                          2000 حـ/ نقدية </a:t>
            </a:r>
          </a:p>
          <a:p>
            <a:pPr algn="r"/>
            <a:r>
              <a:rPr lang="ar-IQ" dirty="0" smtClean="0"/>
              <a:t>                           3760 حـ/ ذمم دائنة (الدار) </a:t>
            </a:r>
            <a:endParaRPr lang="ar-IQ" dirty="0"/>
          </a:p>
          <a:p>
            <a:pPr algn="r"/>
            <a:endParaRPr lang="ar-IQ" dirty="0" smtClean="0"/>
          </a:p>
          <a:p>
            <a:pPr algn="r"/>
            <a:endParaRPr lang="ar-IQ" dirty="0"/>
          </a:p>
          <a:p>
            <a:pPr algn="r"/>
            <a:endParaRPr lang="ar-IQ" dirty="0" smtClean="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a:p>
        </p:txBody>
      </p:sp>
    </p:spTree>
    <p:extLst>
      <p:ext uri="{BB962C8B-B14F-4D97-AF65-F5344CB8AC3E}">
        <p14:creationId xmlns:p14="http://schemas.microsoft.com/office/powerpoint/2010/main" val="3806431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369038" cy="7294305"/>
          </a:xfrm>
          <a:prstGeom prst="rect">
            <a:avLst/>
          </a:prstGeom>
        </p:spPr>
        <p:txBody>
          <a:bodyPr wrap="square">
            <a:spAutoFit/>
          </a:bodyPr>
          <a:lstStyle/>
          <a:p>
            <a:pPr algn="r"/>
            <a:r>
              <a:rPr lang="ar-IQ" dirty="0" smtClean="0"/>
              <a:t>تمرين (4) شامل لتصحيح الاخطاء وفق الطريقتين:</a:t>
            </a:r>
          </a:p>
          <a:p>
            <a:pPr algn="r"/>
            <a:r>
              <a:rPr lang="ar-IQ" dirty="0" smtClean="0"/>
              <a:t>فيما يلي بعض قيود اليومية التي سجلها المحاسب لاحدى المنشات بشكل خاطئ والمطلوب تصحيح الاخطاء :</a:t>
            </a:r>
          </a:p>
          <a:p>
            <a:pPr algn="r"/>
            <a:r>
              <a:rPr lang="ar-IQ" dirty="0" smtClean="0"/>
              <a:t>اولا: باتباع الطريقة المطولة الغير مباشرة: </a:t>
            </a:r>
          </a:p>
          <a:p>
            <a:pPr algn="r"/>
            <a:r>
              <a:rPr lang="ar-IQ" dirty="0" smtClean="0"/>
              <a:t>ثانيا: بالطريقة المختصرة اي المباشرة : مع افتراض ان شرح القيد هو الصحيح .</a:t>
            </a:r>
          </a:p>
          <a:p>
            <a:pPr algn="r"/>
            <a:endParaRPr lang="ar-IQ" dirty="0"/>
          </a:p>
          <a:p>
            <a:pPr algn="r"/>
            <a:r>
              <a:rPr lang="ar-IQ" dirty="0" smtClean="0"/>
              <a:t> </a:t>
            </a: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565948509"/>
              </p:ext>
            </p:extLst>
          </p:nvPr>
        </p:nvGraphicFramePr>
        <p:xfrm>
          <a:off x="1066799" y="1752600"/>
          <a:ext cx="6858001" cy="3657600"/>
        </p:xfrm>
        <a:graphic>
          <a:graphicData uri="http://schemas.openxmlformats.org/drawingml/2006/table">
            <a:tbl>
              <a:tblPr firstRow="1" bandRow="1">
                <a:tableStyleId>{5940675A-B579-460E-94D1-54222C63F5DA}</a:tableStyleId>
              </a:tblPr>
              <a:tblGrid>
                <a:gridCol w="4323398"/>
                <a:gridCol w="1017270"/>
                <a:gridCol w="932498"/>
                <a:gridCol w="584835"/>
              </a:tblGrid>
              <a:tr h="370840">
                <a:tc>
                  <a:txBody>
                    <a:bodyPr/>
                    <a:lstStyle/>
                    <a:p>
                      <a:pPr algn="r"/>
                      <a:r>
                        <a:rPr lang="ar-IQ" dirty="0" smtClean="0"/>
                        <a:t>من حـ/  النقدية في البنك </a:t>
                      </a:r>
                    </a:p>
                    <a:p>
                      <a:pPr algn="r"/>
                      <a:r>
                        <a:rPr lang="ar-IQ" dirty="0" smtClean="0"/>
                        <a:t>       الى حـ/ دائنون  (فادي)</a:t>
                      </a:r>
                    </a:p>
                    <a:p>
                      <a:pPr algn="r"/>
                      <a:r>
                        <a:rPr lang="ar-IQ" dirty="0" smtClean="0"/>
                        <a:t>سددت المنشاة الدين الذي بذمتها الى فادي بشيك</a:t>
                      </a:r>
                      <a:endParaRPr lang="en-US" dirty="0"/>
                    </a:p>
                  </a:txBody>
                  <a:tcPr/>
                </a:tc>
                <a:tc>
                  <a:txBody>
                    <a:bodyPr/>
                    <a:lstStyle/>
                    <a:p>
                      <a:endParaRPr lang="ar-IQ" dirty="0" smtClean="0"/>
                    </a:p>
                    <a:p>
                      <a:r>
                        <a:rPr lang="ar-IQ" dirty="0" smtClean="0"/>
                        <a:t>500</a:t>
                      </a:r>
                      <a:endParaRPr lang="en-US" dirty="0"/>
                    </a:p>
                  </a:txBody>
                  <a:tcPr/>
                </a:tc>
                <a:tc>
                  <a:txBody>
                    <a:bodyPr/>
                    <a:lstStyle/>
                    <a:p>
                      <a:r>
                        <a:rPr lang="ar-IQ" dirty="0" smtClean="0"/>
                        <a:t>500</a:t>
                      </a:r>
                      <a:endParaRPr lang="en-US" dirty="0"/>
                    </a:p>
                  </a:txBody>
                  <a:tcPr/>
                </a:tc>
                <a:tc>
                  <a:txBody>
                    <a:bodyPr/>
                    <a:lstStyle/>
                    <a:p>
                      <a:r>
                        <a:rPr lang="ar-IQ" dirty="0" smtClean="0"/>
                        <a:t> 1</a:t>
                      </a:r>
                      <a:endParaRPr lang="en-US" dirty="0"/>
                    </a:p>
                  </a:txBody>
                  <a:tcPr/>
                </a:tc>
              </a:tr>
              <a:tr h="370840">
                <a:tc>
                  <a:txBody>
                    <a:bodyPr/>
                    <a:lstStyle/>
                    <a:p>
                      <a:pPr algn="r"/>
                      <a:r>
                        <a:rPr lang="ar-IQ" dirty="0" smtClean="0"/>
                        <a:t>من حـ/ لوازم مكتبية</a:t>
                      </a:r>
                    </a:p>
                    <a:p>
                      <a:pPr algn="r"/>
                      <a:r>
                        <a:rPr lang="ar-IQ" dirty="0" smtClean="0"/>
                        <a:t>       الى حـ/ نقدية في الصندوق</a:t>
                      </a:r>
                    </a:p>
                    <a:p>
                      <a:pPr algn="r"/>
                      <a:r>
                        <a:rPr lang="ar-IQ" dirty="0" smtClean="0"/>
                        <a:t>شراء المنشاة</a:t>
                      </a:r>
                      <a:r>
                        <a:rPr lang="ar-IQ" baseline="0" dirty="0" smtClean="0"/>
                        <a:t> تجهيزات تبريد نقدا</a:t>
                      </a:r>
                    </a:p>
                  </a:txBody>
                  <a:tcPr/>
                </a:tc>
                <a:tc>
                  <a:txBody>
                    <a:bodyPr/>
                    <a:lstStyle/>
                    <a:p>
                      <a:endParaRPr lang="ar-IQ" dirty="0" smtClean="0"/>
                    </a:p>
                    <a:p>
                      <a:r>
                        <a:rPr lang="ar-IQ" dirty="0" smtClean="0"/>
                        <a:t>2000</a:t>
                      </a:r>
                      <a:endParaRPr lang="en-US" dirty="0"/>
                    </a:p>
                  </a:txBody>
                  <a:tcPr/>
                </a:tc>
                <a:tc>
                  <a:txBody>
                    <a:bodyPr/>
                    <a:lstStyle/>
                    <a:p>
                      <a:r>
                        <a:rPr lang="ar-IQ" dirty="0" smtClean="0"/>
                        <a:t>2000</a:t>
                      </a:r>
                    </a:p>
                    <a:p>
                      <a:endParaRPr lang="en-US" dirty="0"/>
                    </a:p>
                  </a:txBody>
                  <a:tcPr/>
                </a:tc>
                <a:tc>
                  <a:txBody>
                    <a:bodyPr/>
                    <a:lstStyle/>
                    <a:p>
                      <a:r>
                        <a:rPr lang="ar-IQ" dirty="0" smtClean="0"/>
                        <a:t>2</a:t>
                      </a:r>
                      <a:endParaRPr lang="en-US" dirty="0"/>
                    </a:p>
                  </a:txBody>
                  <a:tcPr/>
                </a:tc>
              </a:tr>
              <a:tr h="370840">
                <a:tc>
                  <a:txBody>
                    <a:bodyPr/>
                    <a:lstStyle/>
                    <a:p>
                      <a:pPr algn="r"/>
                      <a:r>
                        <a:rPr lang="ar-IQ" baseline="0" dirty="0" smtClean="0"/>
                        <a:t>من حـ/ نقدية في الصندوق</a:t>
                      </a:r>
                    </a:p>
                    <a:p>
                      <a:pPr algn="r"/>
                      <a:r>
                        <a:rPr lang="ar-IQ" baseline="0" dirty="0" smtClean="0"/>
                        <a:t>        الى حـ/ ايراد خدمات </a:t>
                      </a:r>
                    </a:p>
                    <a:p>
                      <a:pPr algn="r"/>
                      <a:r>
                        <a:rPr lang="ar-IQ" baseline="0" dirty="0" smtClean="0"/>
                        <a:t>خدمات مقدمة 1000 دينار على الحساب لشركة حمدان</a:t>
                      </a:r>
                    </a:p>
                  </a:txBody>
                  <a:tcPr/>
                </a:tc>
                <a:tc>
                  <a:txBody>
                    <a:bodyPr/>
                    <a:lstStyle/>
                    <a:p>
                      <a:endParaRPr lang="ar-IQ" dirty="0" smtClean="0"/>
                    </a:p>
                    <a:p>
                      <a:r>
                        <a:rPr lang="ar-IQ" dirty="0" smtClean="0"/>
                        <a:t>1000</a:t>
                      </a:r>
                      <a:endParaRPr lang="en-US" dirty="0"/>
                    </a:p>
                  </a:txBody>
                  <a:tcPr/>
                </a:tc>
                <a:tc>
                  <a:txBody>
                    <a:bodyPr/>
                    <a:lstStyle/>
                    <a:p>
                      <a:r>
                        <a:rPr lang="ar-IQ" dirty="0" smtClean="0"/>
                        <a:t>1000</a:t>
                      </a:r>
                      <a:endParaRPr lang="en-US" dirty="0"/>
                    </a:p>
                  </a:txBody>
                  <a:tcPr/>
                </a:tc>
                <a:tc>
                  <a:txBody>
                    <a:bodyPr/>
                    <a:lstStyle/>
                    <a:p>
                      <a:r>
                        <a:rPr lang="ar-IQ" dirty="0" smtClean="0"/>
                        <a:t>3</a:t>
                      </a:r>
                      <a:endParaRPr lang="en-US" dirty="0"/>
                    </a:p>
                  </a:txBody>
                  <a:tcPr/>
                </a:tc>
              </a:tr>
              <a:tr h="370840">
                <a:tc>
                  <a:txBody>
                    <a:bodyPr/>
                    <a:lstStyle/>
                    <a:p>
                      <a:pPr algn="r"/>
                      <a:r>
                        <a:rPr lang="ar-IQ" baseline="0" dirty="0" smtClean="0"/>
                        <a:t>من حـ/ الاثاث</a:t>
                      </a:r>
                    </a:p>
                    <a:p>
                      <a:pPr algn="r"/>
                      <a:r>
                        <a:rPr lang="ar-IQ" baseline="0" dirty="0" smtClean="0"/>
                        <a:t>      الى حـ/ اوراق دفع </a:t>
                      </a:r>
                    </a:p>
                    <a:p>
                      <a:pPr algn="r"/>
                      <a:r>
                        <a:rPr lang="ar-IQ" baseline="0" dirty="0" smtClean="0"/>
                        <a:t>شراء اثاث من معرض الديكور على الحساب </a:t>
                      </a:r>
                    </a:p>
                  </a:txBody>
                  <a:tcPr/>
                </a:tc>
                <a:tc>
                  <a:txBody>
                    <a:bodyPr/>
                    <a:lstStyle/>
                    <a:p>
                      <a:endParaRPr lang="ar-IQ" dirty="0" smtClean="0"/>
                    </a:p>
                    <a:p>
                      <a:r>
                        <a:rPr lang="ar-IQ" dirty="0" smtClean="0"/>
                        <a:t>800</a:t>
                      </a:r>
                      <a:endParaRPr lang="en-US" dirty="0"/>
                    </a:p>
                  </a:txBody>
                  <a:tcPr/>
                </a:tc>
                <a:tc>
                  <a:txBody>
                    <a:bodyPr/>
                    <a:lstStyle/>
                    <a:p>
                      <a:r>
                        <a:rPr lang="ar-IQ" dirty="0" smtClean="0"/>
                        <a:t>800</a:t>
                      </a:r>
                      <a:endParaRPr lang="en-US" dirty="0"/>
                    </a:p>
                  </a:txBody>
                  <a:tcPr/>
                </a:tc>
                <a:tc>
                  <a:txBody>
                    <a:bodyPr/>
                    <a:lstStyle/>
                    <a:p>
                      <a:r>
                        <a:rPr lang="ar-IQ" dirty="0" smtClean="0"/>
                        <a:t>4</a:t>
                      </a:r>
                      <a:endParaRPr lang="en-US" dirty="0"/>
                    </a:p>
                  </a:txBody>
                  <a:tcPr/>
                </a:tc>
              </a:tr>
            </a:tbl>
          </a:graphicData>
        </a:graphic>
      </p:graphicFrame>
    </p:spTree>
    <p:extLst>
      <p:ext uri="{BB962C8B-B14F-4D97-AF65-F5344CB8AC3E}">
        <p14:creationId xmlns:p14="http://schemas.microsoft.com/office/powerpoint/2010/main" val="3462805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458200" cy="6186309"/>
          </a:xfrm>
          <a:prstGeom prst="rect">
            <a:avLst/>
          </a:prstGeom>
        </p:spPr>
        <p:txBody>
          <a:bodyPr wrap="square">
            <a:spAutoFit/>
          </a:bodyPr>
          <a:lstStyle/>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63101797"/>
              </p:ext>
            </p:extLst>
          </p:nvPr>
        </p:nvGraphicFramePr>
        <p:xfrm>
          <a:off x="1524000" y="1397000"/>
          <a:ext cx="6096000" cy="4114800"/>
        </p:xfrm>
        <a:graphic>
          <a:graphicData uri="http://schemas.openxmlformats.org/drawingml/2006/table">
            <a:tbl>
              <a:tblPr firstRow="1" bandRow="1">
                <a:tableStyleId>{5940675A-B579-460E-94D1-54222C63F5DA}</a:tableStyleId>
              </a:tblPr>
              <a:tblGrid>
                <a:gridCol w="3962400"/>
                <a:gridCol w="762000"/>
                <a:gridCol w="838200"/>
                <a:gridCol w="533400"/>
              </a:tblGrid>
              <a:tr h="370840">
                <a:tc>
                  <a:txBody>
                    <a:bodyPr/>
                    <a:lstStyle/>
                    <a:p>
                      <a:pPr algn="ctr"/>
                      <a:r>
                        <a:rPr lang="ar-IQ" dirty="0" smtClean="0"/>
                        <a:t>من مذكورين                 </a:t>
                      </a:r>
                    </a:p>
                    <a:p>
                      <a:pPr algn="ctr"/>
                      <a:r>
                        <a:rPr lang="ar-IQ" dirty="0" smtClean="0"/>
                        <a:t>حـ/ نقدية في الصندوق</a:t>
                      </a:r>
                      <a:r>
                        <a:rPr lang="ar-IQ" baseline="0" dirty="0" smtClean="0"/>
                        <a:t>                 </a:t>
                      </a:r>
                      <a:endParaRPr lang="ar-IQ" dirty="0" smtClean="0"/>
                    </a:p>
                    <a:p>
                      <a:pPr algn="ctr"/>
                      <a:r>
                        <a:rPr lang="ar-IQ" dirty="0" smtClean="0"/>
                        <a:t>   حـ/ نقدية في البنك                      </a:t>
                      </a:r>
                    </a:p>
                    <a:p>
                      <a:pPr algn="ctr"/>
                      <a:r>
                        <a:rPr lang="ar-IQ" dirty="0" smtClean="0"/>
                        <a:t>الى حـ/ ايراد خدمات</a:t>
                      </a:r>
                    </a:p>
                    <a:p>
                      <a:pPr algn="ctr"/>
                      <a:r>
                        <a:rPr lang="ar-IQ" dirty="0" smtClean="0"/>
                        <a:t>خدمات مقدمة لشركة اسعد 3000 دينار استلم 1600 دينار والباقي</a:t>
                      </a:r>
                      <a:r>
                        <a:rPr lang="ar-IQ" baseline="0" dirty="0" smtClean="0"/>
                        <a:t> على الحساب</a:t>
                      </a:r>
                      <a:r>
                        <a:rPr lang="ar-IQ" dirty="0" smtClean="0"/>
                        <a:t> </a:t>
                      </a:r>
                      <a:endParaRPr lang="en-US" dirty="0"/>
                    </a:p>
                  </a:txBody>
                  <a:tcPr/>
                </a:tc>
                <a:tc>
                  <a:txBody>
                    <a:bodyPr/>
                    <a:lstStyle/>
                    <a:p>
                      <a:endParaRPr lang="ar-IQ" dirty="0" smtClean="0"/>
                    </a:p>
                    <a:p>
                      <a:endParaRPr lang="ar-IQ" dirty="0" smtClean="0"/>
                    </a:p>
                    <a:p>
                      <a:endParaRPr lang="ar-IQ" dirty="0" smtClean="0"/>
                    </a:p>
                    <a:p>
                      <a:r>
                        <a:rPr lang="ar-IQ" dirty="0" smtClean="0"/>
                        <a:t>3000</a:t>
                      </a:r>
                    </a:p>
                    <a:p>
                      <a:endParaRPr lang="en-US" dirty="0"/>
                    </a:p>
                  </a:txBody>
                  <a:tcPr/>
                </a:tc>
                <a:tc>
                  <a:txBody>
                    <a:bodyPr/>
                    <a:lstStyle/>
                    <a:p>
                      <a:endParaRPr lang="ar-IQ" dirty="0" smtClean="0"/>
                    </a:p>
                    <a:p>
                      <a:r>
                        <a:rPr lang="ar-IQ" dirty="0" smtClean="0"/>
                        <a:t>1600</a:t>
                      </a:r>
                    </a:p>
                    <a:p>
                      <a:r>
                        <a:rPr lang="ar-IQ" dirty="0" smtClean="0"/>
                        <a:t>1400</a:t>
                      </a:r>
                    </a:p>
                    <a:p>
                      <a:endParaRPr lang="ar-IQ" dirty="0" smtClean="0"/>
                    </a:p>
                    <a:p>
                      <a:endParaRPr lang="ar-IQ" dirty="0" smtClean="0"/>
                    </a:p>
                    <a:p>
                      <a:endParaRPr lang="ar-IQ" dirty="0" smtClean="0"/>
                    </a:p>
                    <a:p>
                      <a:endParaRPr lang="ar-IQ" dirty="0" smtClean="0"/>
                    </a:p>
                    <a:p>
                      <a:endParaRPr lang="en-US" dirty="0"/>
                    </a:p>
                  </a:txBody>
                  <a:tcPr/>
                </a:tc>
                <a:tc>
                  <a:txBody>
                    <a:bodyPr/>
                    <a:lstStyle/>
                    <a:p>
                      <a:r>
                        <a:rPr lang="ar-IQ" dirty="0" smtClean="0"/>
                        <a:t>5-</a:t>
                      </a:r>
                      <a:endParaRPr lang="en-US" dirty="0"/>
                    </a:p>
                  </a:txBody>
                  <a:tcPr/>
                </a:tc>
              </a:tr>
              <a:tr h="370840">
                <a:tc>
                  <a:txBody>
                    <a:bodyPr/>
                    <a:lstStyle/>
                    <a:p>
                      <a:pPr algn="r"/>
                      <a:r>
                        <a:rPr lang="ar-IQ" dirty="0" smtClean="0"/>
                        <a:t>من حـ/ مصاريف</a:t>
                      </a:r>
                      <a:r>
                        <a:rPr lang="ar-IQ" baseline="0" dirty="0" smtClean="0"/>
                        <a:t> صيانة المبنى </a:t>
                      </a:r>
                    </a:p>
                    <a:p>
                      <a:r>
                        <a:rPr lang="ar-IQ" dirty="0" smtClean="0"/>
                        <a:t>الى حـ/ نقدية في الصندوق</a:t>
                      </a:r>
                      <a:r>
                        <a:rPr lang="ar-IQ" baseline="0" dirty="0" smtClean="0"/>
                        <a:t>                  </a:t>
                      </a:r>
                    </a:p>
                    <a:p>
                      <a:r>
                        <a:rPr lang="ar-IQ" baseline="0" dirty="0" smtClean="0"/>
                        <a:t>سددت المنشاة </a:t>
                      </a:r>
                      <a:r>
                        <a:rPr lang="ar-IQ" baseline="0" dirty="0" smtClean="0"/>
                        <a:t>450 </a:t>
                      </a:r>
                      <a:r>
                        <a:rPr lang="ar-IQ" baseline="0" dirty="0" smtClean="0"/>
                        <a:t>دينار نقدا عن صيانة المبنى</a:t>
                      </a:r>
                      <a:endParaRPr lang="en-US" dirty="0"/>
                    </a:p>
                  </a:txBody>
                  <a:tcPr/>
                </a:tc>
                <a:tc>
                  <a:txBody>
                    <a:bodyPr/>
                    <a:lstStyle/>
                    <a:p>
                      <a:endParaRPr lang="ar-IQ" dirty="0" smtClean="0"/>
                    </a:p>
                    <a:p>
                      <a:r>
                        <a:rPr lang="ar-IQ" dirty="0" smtClean="0"/>
                        <a:t>405</a:t>
                      </a:r>
                      <a:endParaRPr lang="en-US" dirty="0"/>
                    </a:p>
                  </a:txBody>
                  <a:tcPr/>
                </a:tc>
                <a:tc>
                  <a:txBody>
                    <a:bodyPr/>
                    <a:lstStyle/>
                    <a:p>
                      <a:r>
                        <a:rPr lang="ar-IQ" dirty="0" smtClean="0"/>
                        <a:t>405</a:t>
                      </a:r>
                      <a:endParaRPr lang="en-US" dirty="0"/>
                    </a:p>
                  </a:txBody>
                  <a:tcPr/>
                </a:tc>
                <a:tc>
                  <a:txBody>
                    <a:bodyPr/>
                    <a:lstStyle/>
                    <a:p>
                      <a:r>
                        <a:rPr lang="ar-IQ" dirty="0" smtClean="0"/>
                        <a:t>6-</a:t>
                      </a:r>
                      <a:endParaRPr lang="en-US" dirty="0"/>
                    </a:p>
                  </a:txBody>
                  <a:tcPr/>
                </a:tc>
              </a:tr>
              <a:tr h="370840">
                <a:tc>
                  <a:txBody>
                    <a:bodyPr/>
                    <a:lstStyle/>
                    <a:p>
                      <a:pPr algn="r"/>
                      <a:r>
                        <a:rPr lang="ar-IQ" dirty="0" smtClean="0"/>
                        <a:t>     من حـ/ نقدية في الصندوق</a:t>
                      </a:r>
                    </a:p>
                    <a:p>
                      <a:r>
                        <a:rPr lang="ar-IQ" dirty="0" smtClean="0"/>
                        <a:t>الى حـ/ ايراد خدمات                   </a:t>
                      </a:r>
                    </a:p>
                    <a:p>
                      <a:r>
                        <a:rPr lang="ar-IQ" dirty="0" smtClean="0"/>
                        <a:t>تقديم خدمات لشركة نعمة على الحساب 100 دينار </a:t>
                      </a:r>
                      <a:endParaRPr lang="en-US" dirty="0"/>
                    </a:p>
                  </a:txBody>
                  <a:tcPr/>
                </a:tc>
                <a:tc>
                  <a:txBody>
                    <a:bodyPr/>
                    <a:lstStyle/>
                    <a:p>
                      <a:endParaRPr lang="ar-IQ" dirty="0" smtClean="0"/>
                    </a:p>
                    <a:p>
                      <a:r>
                        <a:rPr lang="ar-IQ" dirty="0" smtClean="0"/>
                        <a:t>1000</a:t>
                      </a:r>
                      <a:endParaRPr lang="en-US" dirty="0"/>
                    </a:p>
                  </a:txBody>
                  <a:tcPr/>
                </a:tc>
                <a:tc>
                  <a:txBody>
                    <a:bodyPr/>
                    <a:lstStyle/>
                    <a:p>
                      <a:r>
                        <a:rPr lang="ar-IQ" dirty="0" smtClean="0"/>
                        <a:t>1000</a:t>
                      </a:r>
                      <a:endParaRPr lang="en-US" dirty="0"/>
                    </a:p>
                  </a:txBody>
                  <a:tcPr/>
                </a:tc>
                <a:tc>
                  <a:txBody>
                    <a:bodyPr/>
                    <a:lstStyle/>
                    <a:p>
                      <a:r>
                        <a:rPr lang="ar-IQ" dirty="0" smtClean="0"/>
                        <a:t>7-</a:t>
                      </a:r>
                      <a:endParaRPr lang="en-US" dirty="0"/>
                    </a:p>
                  </a:txBody>
                  <a:tcPr/>
                </a:tc>
              </a:tr>
            </a:tbl>
          </a:graphicData>
        </a:graphic>
      </p:graphicFrame>
    </p:spTree>
    <p:extLst>
      <p:ext uri="{BB962C8B-B14F-4D97-AF65-F5344CB8AC3E}">
        <p14:creationId xmlns:p14="http://schemas.microsoft.com/office/powerpoint/2010/main" val="3657820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79624779"/>
              </p:ext>
            </p:extLst>
          </p:nvPr>
        </p:nvGraphicFramePr>
        <p:xfrm>
          <a:off x="381000" y="457200"/>
          <a:ext cx="8305800" cy="5745480"/>
        </p:xfrm>
        <a:graphic>
          <a:graphicData uri="http://schemas.openxmlformats.org/drawingml/2006/table">
            <a:tbl>
              <a:tblPr firstRow="1" bandRow="1">
                <a:tableStyleId>{5940675A-B579-460E-94D1-54222C63F5DA}</a:tableStyleId>
              </a:tblPr>
              <a:tblGrid>
                <a:gridCol w="4152900"/>
                <a:gridCol w="4152900"/>
              </a:tblGrid>
              <a:tr h="152400">
                <a:tc>
                  <a:txBody>
                    <a:bodyPr/>
                    <a:lstStyle/>
                    <a:p>
                      <a:pPr algn="ctr"/>
                      <a:r>
                        <a:rPr lang="ar-IQ" dirty="0" smtClean="0"/>
                        <a:t>الطريقة المختصرة </a:t>
                      </a:r>
                      <a:endParaRPr lang="en-US" dirty="0"/>
                    </a:p>
                  </a:txBody>
                  <a:tcPr/>
                </a:tc>
                <a:tc>
                  <a:txBody>
                    <a:bodyPr/>
                    <a:lstStyle/>
                    <a:p>
                      <a:pPr algn="ctr"/>
                      <a:r>
                        <a:rPr lang="ar-IQ" dirty="0" smtClean="0"/>
                        <a:t>الطريقة المطولة </a:t>
                      </a:r>
                      <a:endParaRPr lang="en-US" dirty="0"/>
                    </a:p>
                  </a:txBody>
                  <a:tcPr/>
                </a:tc>
              </a:tr>
              <a:tr h="1539240">
                <a:tc>
                  <a:txBody>
                    <a:bodyPr/>
                    <a:lstStyle/>
                    <a:p>
                      <a:pPr algn="ctr"/>
                      <a:r>
                        <a:rPr lang="ar-IQ" dirty="0" smtClean="0"/>
                        <a:t>1000من</a:t>
                      </a:r>
                      <a:r>
                        <a:rPr lang="ar-IQ" baseline="0" dirty="0" smtClean="0"/>
                        <a:t> حـ/ دائنون                    </a:t>
                      </a:r>
                    </a:p>
                    <a:p>
                      <a:pPr algn="ctr"/>
                      <a:r>
                        <a:rPr lang="ar-IQ" baseline="0" dirty="0" smtClean="0"/>
                        <a:t>1000 الى حـ/ نقدية في البنك</a:t>
                      </a:r>
                      <a:endParaRPr lang="en-US" dirty="0"/>
                    </a:p>
                  </a:txBody>
                  <a:tcPr/>
                </a:tc>
                <a:tc>
                  <a:txBody>
                    <a:bodyPr/>
                    <a:lstStyle/>
                    <a:p>
                      <a:pPr algn="r"/>
                      <a:r>
                        <a:rPr lang="ar-IQ" dirty="0" smtClean="0"/>
                        <a:t>500 من حـ/  دائنون ( فادي ) </a:t>
                      </a:r>
                    </a:p>
                    <a:p>
                      <a:pPr algn="r"/>
                      <a:r>
                        <a:rPr lang="ar-IQ" dirty="0" smtClean="0"/>
                        <a:t>        500 الى حـ/ نفدية في البنك </a:t>
                      </a:r>
                    </a:p>
                    <a:p>
                      <a:pPr algn="r"/>
                      <a:endParaRPr lang="ar-IQ" dirty="0" smtClean="0"/>
                    </a:p>
                    <a:p>
                      <a:pPr algn="r"/>
                      <a:r>
                        <a:rPr lang="ar-IQ" dirty="0" smtClean="0"/>
                        <a:t>500 من</a:t>
                      </a:r>
                      <a:r>
                        <a:rPr lang="ar-IQ" baseline="0" dirty="0" smtClean="0"/>
                        <a:t> حـ/  دائنون (فادي</a:t>
                      </a:r>
                    </a:p>
                    <a:p>
                      <a:pPr algn="r"/>
                      <a:r>
                        <a:rPr lang="ar-IQ" baseline="0" dirty="0" smtClean="0"/>
                        <a:t>        500 الى حـ/ نقدية في البنك  </a:t>
                      </a:r>
                      <a:r>
                        <a:rPr lang="ar-IQ" dirty="0" smtClean="0"/>
                        <a:t> </a:t>
                      </a:r>
                      <a:endParaRPr lang="en-US" dirty="0"/>
                    </a:p>
                  </a:txBody>
                  <a:tcPr/>
                </a:tc>
              </a:tr>
              <a:tr h="370840">
                <a:tc>
                  <a:txBody>
                    <a:bodyPr/>
                    <a:lstStyle/>
                    <a:p>
                      <a:pPr algn="ctr"/>
                      <a:r>
                        <a:rPr lang="ar-IQ" dirty="0" smtClean="0"/>
                        <a:t>2000من</a:t>
                      </a:r>
                      <a:r>
                        <a:rPr lang="ar-IQ" baseline="0" dirty="0" smtClean="0"/>
                        <a:t> حـ/ اجهزة تبريد                </a:t>
                      </a:r>
                    </a:p>
                    <a:p>
                      <a:pPr algn="ctr"/>
                      <a:r>
                        <a:rPr lang="ar-IQ" baseline="0" dirty="0" smtClean="0"/>
                        <a:t>2000الى حـ/ لوازم مكتبية </a:t>
                      </a:r>
                      <a:endParaRPr lang="en-US" dirty="0"/>
                    </a:p>
                  </a:txBody>
                  <a:tcPr/>
                </a:tc>
                <a:tc>
                  <a:txBody>
                    <a:bodyPr/>
                    <a:lstStyle/>
                    <a:p>
                      <a:pPr algn="r"/>
                      <a:r>
                        <a:rPr lang="ar-IQ" dirty="0" smtClean="0"/>
                        <a:t>2000من حـ/ نقدية في الصندوق</a:t>
                      </a:r>
                    </a:p>
                    <a:p>
                      <a:pPr algn="r"/>
                      <a:r>
                        <a:rPr lang="ar-IQ" dirty="0" smtClean="0"/>
                        <a:t>         </a:t>
                      </a:r>
                      <a:r>
                        <a:rPr lang="ar-IQ" baseline="0" dirty="0" smtClean="0"/>
                        <a:t> 2000 الى حـ/ لوازم مكتبية </a:t>
                      </a:r>
                    </a:p>
                    <a:p>
                      <a:pPr algn="r"/>
                      <a:endParaRPr lang="ar-IQ" dirty="0" smtClean="0"/>
                    </a:p>
                    <a:p>
                      <a:pPr algn="r"/>
                      <a:r>
                        <a:rPr lang="ar-IQ" dirty="0" smtClean="0"/>
                        <a:t>2000من</a:t>
                      </a:r>
                      <a:r>
                        <a:rPr lang="ar-IQ" baseline="0" dirty="0" smtClean="0"/>
                        <a:t> حـ/ اجهزة تبريد </a:t>
                      </a:r>
                    </a:p>
                    <a:p>
                      <a:pPr algn="r"/>
                      <a:r>
                        <a:rPr lang="ar-IQ" baseline="0" dirty="0" smtClean="0"/>
                        <a:t>            2000 الى نقدية في الصندوق </a:t>
                      </a:r>
                      <a:endParaRPr lang="ar-IQ" dirty="0" smtClean="0"/>
                    </a:p>
                  </a:txBody>
                  <a:tcPr/>
                </a:tc>
              </a:tr>
              <a:tr h="370840">
                <a:tc>
                  <a:txBody>
                    <a:bodyPr/>
                    <a:lstStyle/>
                    <a:p>
                      <a:pPr algn="r"/>
                      <a:r>
                        <a:rPr lang="ar-IQ" dirty="0" smtClean="0"/>
                        <a:t> 1000من حـ/ مدينون (حمدان  )</a:t>
                      </a:r>
                    </a:p>
                    <a:p>
                      <a:pPr algn="ctr"/>
                      <a:r>
                        <a:rPr lang="ar-IQ" dirty="0" smtClean="0"/>
                        <a:t>1000 الى حـ/ نقدية في الصندوق      </a:t>
                      </a:r>
                      <a:endParaRPr lang="en-US" dirty="0"/>
                    </a:p>
                  </a:txBody>
                  <a:tcPr/>
                </a:tc>
                <a:tc>
                  <a:txBody>
                    <a:bodyPr/>
                    <a:lstStyle/>
                    <a:p>
                      <a:pPr algn="r"/>
                      <a:r>
                        <a:rPr lang="ar-IQ" dirty="0" smtClean="0"/>
                        <a:t>1000من حـ/ ايراد خدمات </a:t>
                      </a:r>
                    </a:p>
                    <a:p>
                      <a:pPr algn="r"/>
                      <a:r>
                        <a:rPr lang="ar-IQ" dirty="0" smtClean="0"/>
                        <a:t>               1000 الى حـ/ نقدية في الصندوق </a:t>
                      </a:r>
                    </a:p>
                    <a:p>
                      <a:pPr algn="r"/>
                      <a:r>
                        <a:rPr lang="ar-IQ" dirty="0" smtClean="0"/>
                        <a:t>1000من</a:t>
                      </a:r>
                      <a:r>
                        <a:rPr lang="ar-IQ" baseline="0" dirty="0" smtClean="0"/>
                        <a:t> حـ/ مدينون (حمدان)</a:t>
                      </a:r>
                    </a:p>
                    <a:p>
                      <a:pPr algn="r"/>
                      <a:r>
                        <a:rPr lang="ar-IQ" baseline="0" dirty="0" smtClean="0"/>
                        <a:t>        1000 الى حـ/ ايراد خدمات </a:t>
                      </a:r>
                      <a:endParaRPr lang="ar-IQ" dirty="0" smtClean="0"/>
                    </a:p>
                  </a:txBody>
                  <a:tcPr/>
                </a:tc>
              </a:tr>
              <a:tr h="370840">
                <a:tc>
                  <a:txBody>
                    <a:bodyPr/>
                    <a:lstStyle/>
                    <a:p>
                      <a:pPr algn="ctr"/>
                      <a:r>
                        <a:rPr lang="ar-IQ" dirty="0" smtClean="0"/>
                        <a:t>800 من حـ/ اوراق دفع </a:t>
                      </a:r>
                    </a:p>
                    <a:p>
                      <a:pPr algn="ctr"/>
                      <a:r>
                        <a:rPr lang="ar-IQ" dirty="0" smtClean="0"/>
                        <a:t>800 الى حـ/ دائنون (ديكور) </a:t>
                      </a:r>
                      <a:endParaRPr lang="en-US" dirty="0"/>
                    </a:p>
                  </a:txBody>
                  <a:tcPr/>
                </a:tc>
                <a:tc>
                  <a:txBody>
                    <a:bodyPr/>
                    <a:lstStyle/>
                    <a:p>
                      <a:pPr algn="r"/>
                      <a:r>
                        <a:rPr lang="ar-IQ" dirty="0" smtClean="0"/>
                        <a:t>800 من حـ/ اوراق دفع </a:t>
                      </a:r>
                    </a:p>
                    <a:p>
                      <a:pPr algn="r"/>
                      <a:r>
                        <a:rPr lang="ar-IQ" dirty="0" smtClean="0"/>
                        <a:t>        800 الى حـ/</a:t>
                      </a:r>
                      <a:r>
                        <a:rPr lang="ar-IQ" baseline="0" dirty="0" smtClean="0"/>
                        <a:t> اثاث </a:t>
                      </a:r>
                    </a:p>
                    <a:p>
                      <a:pPr algn="r"/>
                      <a:r>
                        <a:rPr lang="ar-IQ" dirty="0" smtClean="0"/>
                        <a:t>800 من حـ/ اثاث </a:t>
                      </a:r>
                    </a:p>
                    <a:p>
                      <a:pPr algn="r"/>
                      <a:r>
                        <a:rPr lang="ar-IQ" dirty="0" smtClean="0"/>
                        <a:t>           800 الى حـ/  دائنون (ديكور)  </a:t>
                      </a:r>
                    </a:p>
                  </a:txBody>
                  <a:tcPr/>
                </a:tc>
              </a:tr>
            </a:tbl>
          </a:graphicData>
        </a:graphic>
      </p:graphicFrame>
      <p:cxnSp>
        <p:nvCxnSpPr>
          <p:cNvPr id="4" name="Straight Connector 3"/>
          <p:cNvCxnSpPr/>
          <p:nvPr/>
        </p:nvCxnSpPr>
        <p:spPr>
          <a:xfrm flipH="1">
            <a:off x="6172200" y="14478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5867400" y="3048000"/>
            <a:ext cx="2057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5410200" y="4419600"/>
            <a:ext cx="2057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172200" y="5590309"/>
            <a:ext cx="20764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4578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5632311"/>
          </a:xfrm>
          <a:prstGeom prst="rect">
            <a:avLst/>
          </a:prstGeom>
        </p:spPr>
        <p:txBody>
          <a:bodyPr wrap="square">
            <a:spAutoFit/>
          </a:bodyPr>
          <a:lstStyle/>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en-US" dirty="0"/>
          </a:p>
        </p:txBody>
      </p:sp>
      <p:sp>
        <p:nvSpPr>
          <p:cNvPr id="3" name="Rectangle 2"/>
          <p:cNvSpPr/>
          <p:nvPr/>
        </p:nvSpPr>
        <p:spPr>
          <a:xfrm>
            <a:off x="228600" y="244825"/>
            <a:ext cx="8659091" cy="369332"/>
          </a:xfrm>
          <a:prstGeom prst="rect">
            <a:avLst/>
          </a:prstGeom>
        </p:spPr>
        <p:txBody>
          <a:bodyPr wrap="square">
            <a:spAutoFit/>
          </a:bodyPr>
          <a:lstStyle/>
          <a:p>
            <a:pPr algn="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46188438"/>
              </p:ext>
            </p:extLst>
          </p:nvPr>
        </p:nvGraphicFramePr>
        <p:xfrm>
          <a:off x="581891" y="272534"/>
          <a:ext cx="8305800" cy="6131560"/>
        </p:xfrm>
        <a:graphic>
          <a:graphicData uri="http://schemas.openxmlformats.org/drawingml/2006/table">
            <a:tbl>
              <a:tblPr firstRow="1" bandRow="1">
                <a:tableStyleId>{5940675A-B579-460E-94D1-54222C63F5DA}</a:tableStyleId>
              </a:tblPr>
              <a:tblGrid>
                <a:gridCol w="4267200"/>
                <a:gridCol w="4038600"/>
              </a:tblGrid>
              <a:tr h="370840">
                <a:tc>
                  <a:txBody>
                    <a:bodyPr/>
                    <a:lstStyle/>
                    <a:p>
                      <a:pPr algn="ctr"/>
                      <a:r>
                        <a:rPr lang="ar-IQ" dirty="0" smtClean="0"/>
                        <a:t>الطريقة المختصرة </a:t>
                      </a:r>
                      <a:endParaRPr lang="en-US" dirty="0"/>
                    </a:p>
                  </a:txBody>
                  <a:tcPr/>
                </a:tc>
                <a:tc>
                  <a:txBody>
                    <a:bodyPr/>
                    <a:lstStyle/>
                    <a:p>
                      <a:pPr algn="ctr"/>
                      <a:r>
                        <a:rPr lang="ar-IQ" dirty="0" smtClean="0"/>
                        <a:t>الطريقة المطولة </a:t>
                      </a:r>
                      <a:endParaRPr lang="en-US" dirty="0"/>
                    </a:p>
                  </a:txBody>
                  <a:tcPr/>
                </a:tc>
              </a:tr>
              <a:tr h="370840">
                <a:tc>
                  <a:txBody>
                    <a:bodyPr/>
                    <a:lstStyle/>
                    <a:p>
                      <a:r>
                        <a:rPr lang="ar-IQ" dirty="0" smtClean="0"/>
                        <a:t>1400من حـ/ مدينون   (اسعد )                         </a:t>
                      </a:r>
                    </a:p>
                    <a:p>
                      <a:r>
                        <a:rPr lang="ar-IQ" dirty="0" smtClean="0"/>
                        <a:t>1400الى حـ/ نقدية في البنك                      </a:t>
                      </a:r>
                    </a:p>
                    <a:p>
                      <a:endParaRPr lang="ar-IQ" dirty="0" smtClean="0"/>
                    </a:p>
                    <a:p>
                      <a:endParaRPr lang="en-US" dirty="0"/>
                    </a:p>
                  </a:txBody>
                  <a:tcPr/>
                </a:tc>
                <a:tc>
                  <a:txBody>
                    <a:bodyPr/>
                    <a:lstStyle/>
                    <a:p>
                      <a:pPr algn="r"/>
                      <a:r>
                        <a:rPr lang="ar-IQ" dirty="0" smtClean="0"/>
                        <a:t>3000 من حـ/ ايراد خدمات </a:t>
                      </a:r>
                    </a:p>
                    <a:p>
                      <a:pPr algn="r"/>
                      <a:r>
                        <a:rPr lang="ar-IQ" dirty="0" smtClean="0"/>
                        <a:t>           الى مذكورين </a:t>
                      </a:r>
                    </a:p>
                    <a:p>
                      <a:pPr algn="r"/>
                      <a:r>
                        <a:rPr lang="ar-IQ" dirty="0" smtClean="0"/>
                        <a:t>         1600حـ/ نقدية</a:t>
                      </a:r>
                      <a:r>
                        <a:rPr lang="ar-IQ" baseline="0" dirty="0" smtClean="0"/>
                        <a:t> في الصندوق        </a:t>
                      </a:r>
                    </a:p>
                    <a:p>
                      <a:pPr algn="r"/>
                      <a:r>
                        <a:rPr lang="ar-IQ" baseline="0" dirty="0" smtClean="0"/>
                        <a:t>         1400 حـ/  نقدية في البنك </a:t>
                      </a:r>
                    </a:p>
                    <a:p>
                      <a:pPr algn="r"/>
                      <a:endParaRPr lang="ar-IQ" dirty="0" smtClean="0"/>
                    </a:p>
                    <a:p>
                      <a:pPr algn="r"/>
                      <a:r>
                        <a:rPr lang="ar-IQ" baseline="0" dirty="0" smtClean="0"/>
                        <a:t>              </a:t>
                      </a:r>
                      <a:r>
                        <a:rPr lang="ar-IQ" dirty="0" smtClean="0"/>
                        <a:t>من</a:t>
                      </a:r>
                      <a:r>
                        <a:rPr lang="ar-IQ" baseline="0" dirty="0" smtClean="0"/>
                        <a:t> مذكورين </a:t>
                      </a:r>
                      <a:endParaRPr lang="ar-IQ" dirty="0" smtClean="0"/>
                    </a:p>
                    <a:p>
                      <a:pPr algn="r"/>
                      <a:r>
                        <a:rPr lang="ar-IQ" dirty="0" smtClean="0"/>
                        <a:t>1600  حـ/ نقدية في الصندوق</a:t>
                      </a:r>
                      <a:r>
                        <a:rPr lang="ar-IQ" baseline="0" dirty="0" smtClean="0"/>
                        <a:t>  </a:t>
                      </a:r>
                    </a:p>
                    <a:p>
                      <a:pPr algn="r"/>
                      <a:r>
                        <a:rPr lang="ar-IQ" baseline="0" dirty="0" smtClean="0"/>
                        <a:t>1400  حـ/ مدينون  اسعد  </a:t>
                      </a:r>
                    </a:p>
                    <a:p>
                      <a:pPr algn="r"/>
                      <a:r>
                        <a:rPr lang="ar-IQ" baseline="0" dirty="0" smtClean="0"/>
                        <a:t>                3000 الى حـ/ ايراد خدمات  </a:t>
                      </a:r>
                      <a:endParaRPr lang="ar-IQ" dirty="0" smtClean="0"/>
                    </a:p>
                  </a:txBody>
                  <a:tcPr/>
                </a:tc>
              </a:tr>
              <a:tr h="370840">
                <a:tc>
                  <a:txBody>
                    <a:bodyPr/>
                    <a:lstStyle/>
                    <a:p>
                      <a:r>
                        <a:rPr lang="ar-IQ" dirty="0" smtClean="0"/>
                        <a:t>45</a:t>
                      </a:r>
                      <a:r>
                        <a:rPr lang="ar-IQ" baseline="0" dirty="0" smtClean="0"/>
                        <a:t> من حـ/ مصاريف صيانة مبنى                       </a:t>
                      </a:r>
                    </a:p>
                    <a:p>
                      <a:pPr algn="r"/>
                      <a:r>
                        <a:rPr lang="ar-IQ" baseline="0" dirty="0" smtClean="0"/>
                        <a:t>            45 الى حـ/  نقدية في الصندوق                                              </a:t>
                      </a:r>
                      <a:endParaRPr lang="en-US" dirty="0"/>
                    </a:p>
                  </a:txBody>
                  <a:tcPr/>
                </a:tc>
                <a:tc>
                  <a:txBody>
                    <a:bodyPr/>
                    <a:lstStyle/>
                    <a:p>
                      <a:pPr algn="r"/>
                      <a:r>
                        <a:rPr lang="ar-IQ" dirty="0" smtClean="0"/>
                        <a:t>405 من حـ/</a:t>
                      </a:r>
                      <a:r>
                        <a:rPr lang="ar-IQ" baseline="0" dirty="0" smtClean="0"/>
                        <a:t> نقدية في الصندوق </a:t>
                      </a:r>
                    </a:p>
                    <a:p>
                      <a:pPr algn="r"/>
                      <a:r>
                        <a:rPr lang="ar-IQ" baseline="0" dirty="0" smtClean="0"/>
                        <a:t>           405 الى حـ/ مصاريف صيانة مبنى </a:t>
                      </a:r>
                    </a:p>
                    <a:p>
                      <a:pPr algn="r"/>
                      <a:endParaRPr lang="ar-IQ" baseline="0" dirty="0" smtClean="0"/>
                    </a:p>
                    <a:p>
                      <a:pPr algn="r"/>
                      <a:r>
                        <a:rPr lang="ar-IQ" dirty="0" smtClean="0"/>
                        <a:t>450من</a:t>
                      </a:r>
                      <a:r>
                        <a:rPr lang="ar-IQ" baseline="0" dirty="0" smtClean="0"/>
                        <a:t> حـ/ مصاريف صيانة مبنى </a:t>
                      </a:r>
                    </a:p>
                    <a:p>
                      <a:pPr algn="r"/>
                      <a:r>
                        <a:rPr lang="ar-IQ" baseline="0" dirty="0" smtClean="0"/>
                        <a:t>           450 الى حـ/ نقدية في الصندوق </a:t>
                      </a:r>
                      <a:endParaRPr lang="ar-IQ" dirty="0" smtClean="0"/>
                    </a:p>
                  </a:txBody>
                  <a:tcPr/>
                </a:tc>
              </a:tr>
              <a:tr h="370840">
                <a:tc>
                  <a:txBody>
                    <a:bodyPr/>
                    <a:lstStyle/>
                    <a:p>
                      <a:pPr algn="r"/>
                      <a:r>
                        <a:rPr lang="ar-IQ" dirty="0" smtClean="0"/>
                        <a:t>من</a:t>
                      </a:r>
                      <a:r>
                        <a:rPr lang="ar-IQ" baseline="0" dirty="0" smtClean="0"/>
                        <a:t> مذكورين  </a:t>
                      </a:r>
                    </a:p>
                    <a:p>
                      <a:pPr algn="r"/>
                      <a:r>
                        <a:rPr lang="ar-IQ" baseline="0" dirty="0" smtClean="0"/>
                        <a:t>900 حـ/  ايراد خدمات </a:t>
                      </a:r>
                    </a:p>
                    <a:p>
                      <a:pPr algn="r"/>
                      <a:r>
                        <a:rPr lang="ar-IQ" baseline="0" dirty="0" smtClean="0"/>
                        <a:t>100 حـ/ مدينون (نعمة)</a:t>
                      </a:r>
                    </a:p>
                    <a:p>
                      <a:pPr algn="ctr"/>
                      <a:r>
                        <a:rPr lang="ar-IQ" baseline="0" dirty="0" smtClean="0"/>
                        <a:t>1000 الى حـ/ نقدية في الصندوق  </a:t>
                      </a:r>
                      <a:endParaRPr lang="en-US" dirty="0"/>
                    </a:p>
                  </a:txBody>
                  <a:tcPr/>
                </a:tc>
                <a:tc>
                  <a:txBody>
                    <a:bodyPr/>
                    <a:lstStyle/>
                    <a:p>
                      <a:pPr algn="r"/>
                      <a:r>
                        <a:rPr lang="ar-IQ" dirty="0" smtClean="0"/>
                        <a:t>1000من</a:t>
                      </a:r>
                      <a:r>
                        <a:rPr lang="ar-IQ" baseline="0" dirty="0" smtClean="0"/>
                        <a:t> حـ/ ايراد خدمات </a:t>
                      </a:r>
                    </a:p>
                    <a:p>
                      <a:pPr algn="r"/>
                      <a:r>
                        <a:rPr lang="ar-IQ" baseline="0" dirty="0" smtClean="0"/>
                        <a:t>           1000 الى حـ/ نقدية في الصندوق </a:t>
                      </a:r>
                    </a:p>
                    <a:p>
                      <a:pPr algn="r"/>
                      <a:endParaRPr lang="ar-IQ" dirty="0" smtClean="0"/>
                    </a:p>
                    <a:p>
                      <a:pPr algn="r"/>
                      <a:r>
                        <a:rPr lang="ar-IQ" dirty="0" smtClean="0"/>
                        <a:t>100 من حـ/ مدينون (نعمة)</a:t>
                      </a:r>
                      <a:r>
                        <a:rPr lang="ar-IQ" baseline="0" dirty="0" smtClean="0"/>
                        <a:t> </a:t>
                      </a:r>
                    </a:p>
                    <a:p>
                      <a:pPr algn="r"/>
                      <a:r>
                        <a:rPr lang="ar-IQ" baseline="0" dirty="0" smtClean="0"/>
                        <a:t>         100 الى حـ/ ايراد خدمات </a:t>
                      </a:r>
                      <a:endParaRPr lang="ar-IQ" dirty="0" smtClean="0"/>
                    </a:p>
                    <a:p>
                      <a:pPr algn="r"/>
                      <a:endParaRPr lang="ar-IQ" dirty="0" smtClean="0"/>
                    </a:p>
                  </a:txBody>
                  <a:tcPr/>
                </a:tc>
              </a:tr>
            </a:tbl>
          </a:graphicData>
        </a:graphic>
      </p:graphicFrame>
      <p:cxnSp>
        <p:nvCxnSpPr>
          <p:cNvPr id="6" name="Straight Connector 5"/>
          <p:cNvCxnSpPr/>
          <p:nvPr/>
        </p:nvCxnSpPr>
        <p:spPr>
          <a:xfrm>
            <a:off x="6248400" y="1905000"/>
            <a:ext cx="2057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5867400" y="3886200"/>
            <a:ext cx="2362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127173" y="5403711"/>
            <a:ext cx="114992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1215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1037</Words>
  <Application>Microsoft Office PowerPoint</Application>
  <PresentationFormat>On-screen Show (4:3)</PresentationFormat>
  <Paragraphs>322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Hasaan</dc:creator>
  <cp:lastModifiedBy>Hasaan</cp:lastModifiedBy>
  <cp:revision>30</cp:revision>
  <dcterms:created xsi:type="dcterms:W3CDTF">2021-03-07T12:31:35Z</dcterms:created>
  <dcterms:modified xsi:type="dcterms:W3CDTF">2021-03-08T10:08:03Z</dcterms:modified>
</cp:coreProperties>
</file>