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29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3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0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1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98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6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8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1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4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1AB98-2065-4E0C-8B7D-80A7D48EB205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C5EE9-1197-4161-BE11-5DFE6EE58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1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38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dirty="0" smtClean="0"/>
              <a:t>الية الترحيل من دفتر اليومية الى دفتر الاستاذ  </a:t>
            </a:r>
          </a:p>
          <a:p>
            <a:pPr algn="ctr"/>
            <a:r>
              <a:rPr lang="ar-IQ" dirty="0" smtClean="0"/>
              <a:t>مثال: توضيحي للمراحل  الثلاثة الاولى من الدوره المحاسبية ص 166 </a:t>
            </a:r>
          </a:p>
          <a:p>
            <a:pPr algn="r"/>
            <a:r>
              <a:rPr lang="ar-IQ" dirty="0" smtClean="0"/>
              <a:t>في 1/ 9 / 2007 خصصت سلام 30000 دينار من اموالها الخاصة كاستثمار في مشروعها الجديد (سلام للبرمجيات ) وقامت بايداع المبلغ بحساب جاري لدى البنك باسم مشروعها الجديد .</a:t>
            </a:r>
          </a:p>
          <a:p>
            <a:pPr algn="r"/>
            <a:r>
              <a:rPr lang="ar-IQ" dirty="0" smtClean="0"/>
              <a:t>المطلوب : عرض الخطوات الثلاثة الاولى من الدورة المحاسبية وهي:</a:t>
            </a:r>
          </a:p>
          <a:p>
            <a:pPr algn="r"/>
            <a:r>
              <a:rPr lang="ar-IQ" dirty="0" smtClean="0"/>
              <a:t>1- تحليل العملية المالية.</a:t>
            </a:r>
          </a:p>
          <a:p>
            <a:pPr algn="r"/>
            <a:r>
              <a:rPr lang="ar-IQ" dirty="0" smtClean="0"/>
              <a:t> 2- القيد المحاسبي بدفتر اليومية.</a:t>
            </a:r>
          </a:p>
          <a:p>
            <a:pPr algn="r"/>
            <a:r>
              <a:rPr lang="ar-IQ" dirty="0" smtClean="0"/>
              <a:t>3- الترحيل الى دفتر الاستاذ. </a:t>
            </a:r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ar-IQ" dirty="0" smtClean="0"/>
              <a:t>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539797"/>
              </p:ext>
            </p:extLst>
          </p:nvPr>
        </p:nvGraphicFramePr>
        <p:xfrm>
          <a:off x="533400" y="2971799"/>
          <a:ext cx="7620000" cy="35193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24600"/>
                <a:gridCol w="838200"/>
                <a:gridCol w="457200"/>
              </a:tblGrid>
              <a:tr h="1151774"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30000 دينار زيادة اصل  /  نقدية                         ح/ النقدية مدين</a:t>
                      </a:r>
                    </a:p>
                    <a:p>
                      <a:pPr algn="r" rtl="0"/>
                      <a:endParaRPr lang="ar-IQ" baseline="0" dirty="0" smtClean="0"/>
                    </a:p>
                    <a:p>
                      <a:pPr algn="r" rtl="0"/>
                      <a:r>
                        <a:rPr lang="ar-IQ" baseline="0" dirty="0" smtClean="0"/>
                        <a:t>        30000 </a:t>
                      </a:r>
                      <a:r>
                        <a:rPr lang="ar-IQ" dirty="0" smtClean="0"/>
                        <a:t> دينار زيادة</a:t>
                      </a:r>
                      <a:r>
                        <a:rPr lang="ar-IQ" baseline="0" dirty="0" smtClean="0"/>
                        <a:t> حق المالكة / راسمال سلام    ح / راس المال  دائن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تحليل العملية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1- </a:t>
                      </a:r>
                      <a:endParaRPr lang="en-US" dirty="0"/>
                    </a:p>
                  </a:txBody>
                  <a:tcPr/>
                </a:tc>
              </a:tr>
              <a:tr h="1247755"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 30000 من ح/ نقدية         رقم القيد (1)   رقم ص الاستاذ (101)   </a:t>
                      </a:r>
                      <a:r>
                        <a:rPr lang="ar-IQ" baseline="0" dirty="0" smtClean="0"/>
                        <a:t>  1/ 9 </a:t>
                      </a:r>
                    </a:p>
                    <a:p>
                      <a:pPr algn="r"/>
                      <a:r>
                        <a:rPr lang="ar-IQ" baseline="0" dirty="0" smtClean="0"/>
                        <a:t>           </a:t>
                      </a:r>
                    </a:p>
                    <a:p>
                      <a:pPr algn="r"/>
                      <a:r>
                        <a:rPr lang="ar-IQ" baseline="0" dirty="0" smtClean="0"/>
                        <a:t>            30000 الى ح /  راسمال سلام                      (301)  </a:t>
                      </a:r>
                      <a:r>
                        <a:rPr lang="ar-IQ" dirty="0" smtClean="0"/>
                        <a:t>    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القيد في دفتر اليومية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2- </a:t>
                      </a:r>
                      <a:endParaRPr lang="en-US" dirty="0"/>
                    </a:p>
                  </a:txBody>
                  <a:tcPr/>
                </a:tc>
              </a:tr>
              <a:tr h="1119780"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  منه    ح/ النقدية   101    له                    منه   ح/ راسمال سلام 301    له</a:t>
                      </a:r>
                    </a:p>
                    <a:p>
                      <a:pPr algn="r"/>
                      <a:r>
                        <a:rPr lang="ar-IQ" dirty="0" smtClean="0"/>
                        <a:t>   </a:t>
                      </a:r>
                    </a:p>
                    <a:p>
                      <a:pPr algn="r"/>
                      <a:r>
                        <a:rPr lang="ar-IQ" dirty="0" smtClean="0"/>
                        <a:t>30000 ح/ راس المال                                   30000 ح/ نقدية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الترحيل الى دفتر الاستاذ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3-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H="1">
            <a:off x="4343400" y="57150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76800" y="5714999"/>
            <a:ext cx="0" cy="776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2000" y="57150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95600" y="5715000"/>
            <a:ext cx="0" cy="776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00800" y="4419600"/>
            <a:ext cx="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438400" y="4953000"/>
            <a:ext cx="30861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79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410843" cy="1172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b="1" dirty="0" smtClean="0"/>
              <a:t>مثال توضيحي شامل : يومية وترحيل وترصيد وميزان مراجعة : ص 167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1- في 1/1 2008 بدا ياسر عمله في مكتبة الهندسي بتخصيص مبلغ 8000 دينار من امواله الخاصة كراسمال </a:t>
            </a:r>
          </a:p>
          <a:p>
            <a:pPr algn="r"/>
            <a:r>
              <a:rPr lang="ar-IQ" dirty="0" smtClean="0"/>
              <a:t>لممارسة  عمله اودعها نقدية المشروع.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2- في 10/ 1 /  اشترى المشروع معدات واجهزة بمبلغ 1500 دينار دفعها نقدا.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3- في 15/ 1/ دفع المشروع مبلغ 150 دينار نقدا مصروف اعلان في الصحف المحلية.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4- في 20/ 1/ اشترى المشروع اثاث لاستخدامة في المكتب بمبلغ 500 دينار نقدا .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5- في 25/ 1/ اصدر المشروع فاتورة اتعاب للعميل محمود عن خدمات قدمت له بمبلغ 1700 دينار استلم منها </a:t>
            </a:r>
          </a:p>
          <a:p>
            <a:pPr algn="r"/>
            <a:r>
              <a:rPr lang="ar-IQ" dirty="0" smtClean="0"/>
              <a:t>  1000 دينار نقدا والباقي دينا على الحساب. 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6- في 30/ 1/ دفع المشروع 1300 دينار رواتب للعاملين.  </a:t>
            </a:r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7- في 31/ 1/ قبض المشروع مبلغ 1450 دينار نقدا ايراد اتعاب من احد عملائه لقاء خدمات هندسية قدمت له. </a:t>
            </a:r>
          </a:p>
          <a:p>
            <a:pPr algn="r"/>
            <a:endParaRPr lang="ar-IQ" dirty="0" smtClean="0"/>
          </a:p>
          <a:p>
            <a:pPr algn="r"/>
            <a:r>
              <a:rPr lang="ar-IQ" b="1" dirty="0" smtClean="0"/>
              <a:t>ملاحظة: </a:t>
            </a:r>
            <a:r>
              <a:rPr lang="ar-IQ" dirty="0" smtClean="0"/>
              <a:t>اذا علمت ان ارقام صفحات دفتر الاستاذ تعتمد من نموذج دليل الحسابات السابق . </a:t>
            </a:r>
          </a:p>
          <a:p>
            <a:pPr algn="r"/>
            <a:r>
              <a:rPr lang="ar-IQ" dirty="0" smtClean="0"/>
              <a:t>المطلوب : 1- اثبات قيود العمليات المالية في دفتر اليومية.</a:t>
            </a:r>
          </a:p>
          <a:p>
            <a:pPr algn="r"/>
            <a:r>
              <a:rPr lang="ar-IQ" dirty="0"/>
              <a:t> </a:t>
            </a:r>
            <a:r>
              <a:rPr lang="ar-IQ" dirty="0" smtClean="0"/>
              <a:t>            2- ترحيل القيود الى الحسابات في دفتر الاستاذ</a:t>
            </a:r>
          </a:p>
          <a:p>
            <a:pPr algn="r"/>
            <a:r>
              <a:rPr lang="ar-IQ" dirty="0" smtClean="0"/>
              <a:t>             3-  ترصيد حسابات دفتر الاستاذ.  </a:t>
            </a:r>
          </a:p>
          <a:p>
            <a:pPr algn="r"/>
            <a:r>
              <a:rPr lang="ar-IQ" dirty="0"/>
              <a:t> </a:t>
            </a:r>
            <a:r>
              <a:rPr lang="ar-IQ" dirty="0" smtClean="0"/>
              <a:t>            4- اعداد ميزان المراجعة.</a:t>
            </a: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r>
              <a:rPr lang="ar-IQ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5309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دفتر اليومية:</a:t>
            </a:r>
          </a:p>
          <a:p>
            <a:pPr algn="r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173299"/>
              </p:ext>
            </p:extLst>
          </p:nvPr>
        </p:nvGraphicFramePr>
        <p:xfrm>
          <a:off x="607870" y="623132"/>
          <a:ext cx="7953664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/>
                <a:gridCol w="838200"/>
                <a:gridCol w="838200"/>
                <a:gridCol w="3922395"/>
                <a:gridCol w="838489"/>
                <a:gridCol w="7543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التاريخ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صفحة الاستاذ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رقم القيد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البيان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دائن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مدين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  </a:t>
                      </a:r>
                      <a:r>
                        <a:rPr lang="ar-IQ" baseline="0" dirty="0" smtClean="0"/>
                        <a:t> </a:t>
                      </a:r>
                      <a:r>
                        <a:rPr lang="ar-IQ" dirty="0" smtClean="0"/>
                        <a:t>101</a:t>
                      </a:r>
                    </a:p>
                    <a:p>
                      <a:pPr algn="ctr"/>
                      <a:r>
                        <a:rPr lang="ar-IQ" dirty="0" smtClean="0"/>
                        <a:t>301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من ح/ نقدية </a:t>
                      </a:r>
                    </a:p>
                    <a:p>
                      <a:pPr algn="r"/>
                      <a:r>
                        <a:rPr lang="ar-IQ" dirty="0" smtClean="0"/>
                        <a:t>        الى</a:t>
                      </a:r>
                      <a:r>
                        <a:rPr lang="ar-IQ" baseline="0" dirty="0" smtClean="0"/>
                        <a:t> ح/ راسمال ياسر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10/</a:t>
                      </a:r>
                      <a:r>
                        <a:rPr lang="ar-IQ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123</a:t>
                      </a:r>
                    </a:p>
                    <a:p>
                      <a:pPr algn="ctr"/>
                      <a:r>
                        <a:rPr lang="ar-IQ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من ح/ معدات واجهزة </a:t>
                      </a:r>
                    </a:p>
                    <a:p>
                      <a:pPr algn="r"/>
                      <a:r>
                        <a:rPr lang="ar-IQ" dirty="0" smtClean="0"/>
                        <a:t>         الى ح/   نقدية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1500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15/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503</a:t>
                      </a:r>
                    </a:p>
                    <a:p>
                      <a:pPr algn="ctr"/>
                      <a:r>
                        <a:rPr lang="ar-IQ" dirty="0" smtClean="0"/>
                        <a:t>101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من ح / مصروفات اعلان</a:t>
                      </a:r>
                      <a:r>
                        <a:rPr lang="ar-IQ" baseline="0" dirty="0" smtClean="0"/>
                        <a:t> ودعاية </a:t>
                      </a:r>
                    </a:p>
                    <a:p>
                      <a:pPr algn="r"/>
                      <a:r>
                        <a:rPr lang="ar-IQ" baseline="0" dirty="0" smtClean="0"/>
                        <a:t>        الى ح/  نقدية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150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20/</a:t>
                      </a:r>
                      <a:r>
                        <a:rPr lang="ar-IQ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125</a:t>
                      </a:r>
                    </a:p>
                    <a:p>
                      <a:pPr algn="ctr"/>
                      <a:r>
                        <a:rPr lang="ar-IQ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من ح/ اثاث </a:t>
                      </a:r>
                    </a:p>
                    <a:p>
                      <a:pPr algn="r"/>
                      <a:r>
                        <a:rPr lang="ar-IQ" dirty="0" smtClean="0"/>
                        <a:t>           الى ح/  نقدية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500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25/ 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ar-IQ" dirty="0" smtClean="0"/>
                    </a:p>
                    <a:p>
                      <a:pPr algn="ctr"/>
                      <a:r>
                        <a:rPr lang="ar-IQ" dirty="0" smtClean="0"/>
                        <a:t>101</a:t>
                      </a:r>
                    </a:p>
                    <a:p>
                      <a:pPr algn="ctr"/>
                      <a:r>
                        <a:rPr lang="ar-IQ" dirty="0" smtClean="0"/>
                        <a:t>102</a:t>
                      </a:r>
                    </a:p>
                    <a:p>
                      <a:pPr algn="ctr"/>
                      <a:r>
                        <a:rPr lang="ar-IQ" dirty="0" smtClean="0"/>
                        <a:t>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baseline="0" dirty="0" smtClean="0"/>
                        <a:t>        </a:t>
                      </a:r>
                      <a:r>
                        <a:rPr lang="ar-IQ" dirty="0" smtClean="0"/>
                        <a:t>من مذكورين  </a:t>
                      </a:r>
                    </a:p>
                    <a:p>
                      <a:pPr algn="r"/>
                      <a:r>
                        <a:rPr lang="ar-IQ" dirty="0" smtClean="0"/>
                        <a:t>ح/ نقدية </a:t>
                      </a:r>
                    </a:p>
                    <a:p>
                      <a:pPr algn="r"/>
                      <a:r>
                        <a:rPr lang="ar-IQ" dirty="0" smtClean="0"/>
                        <a:t>ح/ ذمم مدينه –</a:t>
                      </a:r>
                      <a:r>
                        <a:rPr lang="ar-IQ" baseline="0" dirty="0" smtClean="0"/>
                        <a:t> محمود – </a:t>
                      </a:r>
                    </a:p>
                    <a:p>
                      <a:pPr algn="r"/>
                      <a:r>
                        <a:rPr lang="ar-IQ" baseline="0" dirty="0" smtClean="0"/>
                        <a:t>          الى ح / ايراد خدمات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endParaRPr lang="ar-IQ" dirty="0" smtClean="0"/>
                    </a:p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1000</a:t>
                      </a:r>
                    </a:p>
                    <a:p>
                      <a:r>
                        <a:rPr lang="ar-IQ" dirty="0" smtClean="0"/>
                        <a:t>700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30/ 1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501</a:t>
                      </a:r>
                    </a:p>
                    <a:p>
                      <a:pPr algn="ctr"/>
                      <a:r>
                        <a:rPr lang="ar-IQ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من ح/ مصروف رواتب  </a:t>
                      </a:r>
                    </a:p>
                    <a:p>
                      <a:pPr algn="r"/>
                      <a:r>
                        <a:rPr lang="ar-IQ" dirty="0" smtClean="0"/>
                        <a:t>       الى ح/ نقدية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1300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1300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31/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101</a:t>
                      </a:r>
                    </a:p>
                    <a:p>
                      <a:pPr algn="ctr"/>
                      <a:r>
                        <a:rPr lang="ar-IQ" dirty="0" smtClean="0"/>
                        <a:t>401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من ح/ نقدية </a:t>
                      </a:r>
                    </a:p>
                    <a:p>
                      <a:pPr algn="r"/>
                      <a:r>
                        <a:rPr lang="ar-IQ" dirty="0" smtClean="0"/>
                        <a:t>    </a:t>
                      </a:r>
                      <a:r>
                        <a:rPr lang="ar-IQ" baseline="0" dirty="0" smtClean="0"/>
                        <a:t>    الى ح/ ايراد خدمات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IQ" dirty="0" smtClean="0"/>
                    </a:p>
                    <a:p>
                      <a:r>
                        <a:rPr lang="ar-IQ" dirty="0" smtClean="0"/>
                        <a:t>1450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1450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15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3182"/>
            <a:ext cx="846397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ar-IQ" dirty="0" smtClean="0">
                <a:solidFill>
                  <a:prstClr val="black"/>
                </a:solidFill>
              </a:rPr>
              <a:t>الحسابات في دفتر الاستاذ وترصيدها: </a:t>
            </a:r>
          </a:p>
          <a:p>
            <a:pPr lvl="0" algn="r"/>
            <a:r>
              <a:rPr lang="ar-IQ" dirty="0" smtClean="0">
                <a:solidFill>
                  <a:prstClr val="black"/>
                </a:solidFill>
              </a:rPr>
              <a:t>                   </a:t>
            </a:r>
            <a:r>
              <a:rPr lang="ar-IQ" dirty="0" smtClean="0">
                <a:solidFill>
                  <a:srgbClr val="FF0000"/>
                </a:solidFill>
              </a:rPr>
              <a:t>مدين (منه) </a:t>
            </a:r>
            <a:r>
              <a:rPr lang="ar-IQ" dirty="0" smtClean="0">
                <a:solidFill>
                  <a:prstClr val="black"/>
                </a:solidFill>
              </a:rPr>
              <a:t>             ح/ </a:t>
            </a:r>
            <a:r>
              <a:rPr lang="ar-IQ" dirty="0" smtClean="0">
                <a:solidFill>
                  <a:srgbClr val="FF0000"/>
                </a:solidFill>
              </a:rPr>
              <a:t>النقدية </a:t>
            </a:r>
            <a:r>
              <a:rPr lang="ar-IQ" dirty="0" smtClean="0">
                <a:solidFill>
                  <a:prstClr val="black"/>
                </a:solidFill>
              </a:rPr>
              <a:t> حساب رقم 101 </a:t>
            </a:r>
            <a:r>
              <a:rPr lang="ar-IQ" dirty="0" smtClean="0">
                <a:solidFill>
                  <a:prstClr val="black"/>
                </a:solidFill>
              </a:rPr>
              <a:t>                     </a:t>
            </a:r>
            <a:r>
              <a:rPr lang="ar-IQ" dirty="0" smtClean="0">
                <a:solidFill>
                  <a:srgbClr val="FF0000"/>
                </a:solidFill>
              </a:rPr>
              <a:t>دائن </a:t>
            </a:r>
            <a:r>
              <a:rPr lang="ar-IQ" dirty="0" smtClean="0">
                <a:solidFill>
                  <a:prstClr val="black"/>
                </a:solidFill>
              </a:rPr>
              <a:t> </a:t>
            </a:r>
            <a:r>
              <a:rPr lang="ar-IQ" dirty="0" smtClean="0">
                <a:solidFill>
                  <a:srgbClr val="FF0000"/>
                </a:solidFill>
              </a:rPr>
              <a:t>(له)</a:t>
            </a:r>
            <a:r>
              <a:rPr lang="ar-IQ" dirty="0" smtClean="0">
                <a:solidFill>
                  <a:prstClr val="black"/>
                </a:solidFill>
              </a:rPr>
              <a:t> </a:t>
            </a:r>
            <a:endParaRPr lang="ar-IQ" dirty="0">
              <a:solidFill>
                <a:prstClr val="black"/>
              </a:solidFill>
            </a:endParaRPr>
          </a:p>
          <a:p>
            <a:pPr lvl="0" algn="r"/>
            <a:r>
              <a:rPr lang="ar-IQ" dirty="0" smtClean="0">
                <a:solidFill>
                  <a:prstClr val="black"/>
                </a:solidFill>
              </a:rPr>
              <a:t>            </a:t>
            </a:r>
          </a:p>
          <a:p>
            <a:pPr lvl="0" algn="r"/>
            <a:endParaRPr lang="ar-IQ" dirty="0">
              <a:solidFill>
                <a:prstClr val="black"/>
              </a:solidFill>
            </a:endParaRPr>
          </a:p>
          <a:p>
            <a:pPr lvl="0" algn="r"/>
            <a:endParaRPr lang="ar-IQ" dirty="0" smtClean="0">
              <a:solidFill>
                <a:prstClr val="black"/>
              </a:solidFill>
            </a:endParaRPr>
          </a:p>
          <a:p>
            <a:pPr lvl="0" algn="r"/>
            <a:endParaRPr lang="ar-IQ" dirty="0">
              <a:solidFill>
                <a:prstClr val="black"/>
              </a:solidFill>
            </a:endParaRPr>
          </a:p>
          <a:p>
            <a:pPr lvl="0" algn="r"/>
            <a:endParaRPr lang="ar-IQ" dirty="0" smtClean="0">
              <a:solidFill>
                <a:prstClr val="black"/>
              </a:solidFill>
            </a:endParaRPr>
          </a:p>
          <a:p>
            <a:pPr lvl="0" algn="r"/>
            <a:endParaRPr lang="ar-IQ" dirty="0">
              <a:solidFill>
                <a:prstClr val="black"/>
              </a:solidFill>
            </a:endParaRPr>
          </a:p>
          <a:p>
            <a:pPr lvl="0" algn="r"/>
            <a:r>
              <a:rPr lang="ar-IQ" dirty="0" smtClean="0">
                <a:solidFill>
                  <a:prstClr val="black"/>
                </a:solidFill>
              </a:rPr>
              <a:t>   </a:t>
            </a:r>
          </a:p>
          <a:p>
            <a:pPr lvl="0" algn="r"/>
            <a:r>
              <a:rPr lang="ar-IQ" dirty="0" smtClean="0">
                <a:solidFill>
                  <a:prstClr val="black"/>
                </a:solidFill>
              </a:rPr>
              <a:t> </a:t>
            </a:r>
            <a:endParaRPr lang="ar-IQ" dirty="0">
              <a:solidFill>
                <a:prstClr val="black"/>
              </a:solidFill>
            </a:endParaRPr>
          </a:p>
          <a:p>
            <a:pPr lvl="0" algn="ctr"/>
            <a:r>
              <a:rPr lang="ar-IQ" dirty="0" smtClean="0">
                <a:solidFill>
                  <a:prstClr val="black"/>
                </a:solidFill>
              </a:rPr>
              <a:t>         </a:t>
            </a:r>
          </a:p>
          <a:p>
            <a:pPr lvl="0" algn="r"/>
            <a:endParaRPr lang="ar-IQ" dirty="0">
              <a:solidFill>
                <a:prstClr val="black"/>
              </a:solidFill>
            </a:endParaRPr>
          </a:p>
          <a:p>
            <a:pPr lvl="0" algn="r"/>
            <a:endParaRPr lang="ar-IQ" dirty="0" smtClean="0">
              <a:solidFill>
                <a:prstClr val="black"/>
              </a:solidFill>
            </a:endParaRPr>
          </a:p>
          <a:p>
            <a:pPr lvl="0" algn="r"/>
            <a:r>
              <a:rPr lang="ar-IQ" dirty="0" smtClean="0">
                <a:solidFill>
                  <a:prstClr val="black"/>
                </a:solidFill>
              </a:rPr>
              <a:t> </a:t>
            </a:r>
            <a:r>
              <a:rPr lang="ar-IQ" dirty="0" smtClean="0">
                <a:solidFill>
                  <a:srgbClr val="FF0000"/>
                </a:solidFill>
              </a:rPr>
              <a:t>7000</a:t>
            </a:r>
            <a:r>
              <a:rPr lang="ar-IQ" dirty="0" smtClean="0">
                <a:solidFill>
                  <a:srgbClr val="FF0000"/>
                </a:solidFill>
              </a:rPr>
              <a:t>رصيد منقول اول المده</a:t>
            </a:r>
            <a:endParaRPr lang="ar-IQ" dirty="0" smtClean="0">
              <a:solidFill>
                <a:srgbClr val="FF0000"/>
              </a:solidFill>
            </a:endParaRPr>
          </a:p>
          <a:p>
            <a:pPr lvl="0" algn="ctr"/>
            <a:r>
              <a:rPr lang="ar-IQ" dirty="0" smtClean="0">
                <a:solidFill>
                  <a:srgbClr val="FF0000"/>
                </a:solidFill>
              </a:rPr>
              <a:t>مدين </a:t>
            </a:r>
            <a:r>
              <a:rPr lang="ar-IQ" dirty="0" smtClean="0">
                <a:solidFill>
                  <a:srgbClr val="FF0000"/>
                </a:solidFill>
              </a:rPr>
              <a:t>(منه) </a:t>
            </a:r>
            <a:r>
              <a:rPr lang="ar-IQ" dirty="0" smtClean="0">
                <a:solidFill>
                  <a:srgbClr val="FF0000"/>
                </a:solidFill>
              </a:rPr>
              <a:t>                          </a:t>
            </a:r>
            <a:r>
              <a:rPr lang="ar-IQ" dirty="0" smtClean="0">
                <a:solidFill>
                  <a:prstClr val="black"/>
                </a:solidFill>
              </a:rPr>
              <a:t>ح/ راسمال ياسر حساب رقم 301                           </a:t>
            </a:r>
            <a:r>
              <a:rPr lang="ar-IQ" dirty="0" smtClean="0">
                <a:solidFill>
                  <a:srgbClr val="FF0000"/>
                </a:solidFill>
              </a:rPr>
              <a:t>دائن (له) </a:t>
            </a:r>
            <a:endParaRPr lang="ar-IQ" dirty="0" smtClean="0">
              <a:solidFill>
                <a:srgbClr val="FF0000"/>
              </a:solidFill>
            </a:endParaRPr>
          </a:p>
          <a:p>
            <a:pPr lvl="0" algn="ctr"/>
            <a:endParaRPr lang="ar-IQ" dirty="0" smtClean="0">
              <a:solidFill>
                <a:srgbClr val="FF0000"/>
              </a:solidFill>
            </a:endParaRPr>
          </a:p>
          <a:p>
            <a:pPr lvl="0" algn="ctr"/>
            <a:endParaRPr lang="ar-IQ" dirty="0" smtClean="0">
              <a:solidFill>
                <a:srgbClr val="FF0000"/>
              </a:solidFill>
            </a:endParaRPr>
          </a:p>
          <a:p>
            <a:pPr lvl="0" algn="ctr"/>
            <a:endParaRPr lang="ar-IQ" dirty="0" smtClean="0">
              <a:solidFill>
                <a:srgbClr val="FF0000"/>
              </a:solidFill>
            </a:endParaRPr>
          </a:p>
          <a:p>
            <a:pPr lvl="0" algn="r"/>
            <a:endParaRPr lang="ar-IQ" dirty="0" smtClean="0">
              <a:solidFill>
                <a:prstClr val="black"/>
              </a:solidFill>
            </a:endParaRPr>
          </a:p>
          <a:p>
            <a:pPr lvl="0" algn="r"/>
            <a:endParaRPr lang="ar-IQ" dirty="0">
              <a:solidFill>
                <a:prstClr val="black"/>
              </a:solidFill>
            </a:endParaRPr>
          </a:p>
          <a:p>
            <a:pPr lvl="0" algn="r"/>
            <a:endParaRPr lang="ar-IQ" dirty="0" smtClean="0">
              <a:solidFill>
                <a:prstClr val="black"/>
              </a:solidFill>
            </a:endParaRPr>
          </a:p>
          <a:p>
            <a:pPr lvl="0" algn="ctr"/>
            <a:endParaRPr lang="ar-IQ" dirty="0">
              <a:solidFill>
                <a:prstClr val="black"/>
              </a:solidFill>
            </a:endParaRPr>
          </a:p>
          <a:p>
            <a:pPr lvl="0" algn="ctr"/>
            <a:r>
              <a:rPr lang="ar-IQ" dirty="0" smtClean="0">
                <a:solidFill>
                  <a:srgbClr val="FF0000"/>
                </a:solidFill>
              </a:rPr>
              <a:t>                      8000</a:t>
            </a:r>
            <a:r>
              <a:rPr lang="ar-IQ" dirty="0" smtClean="0">
                <a:solidFill>
                  <a:prstClr val="black"/>
                </a:solidFill>
              </a:rPr>
              <a:t> </a:t>
            </a:r>
            <a:r>
              <a:rPr lang="ar-IQ" dirty="0" smtClean="0">
                <a:solidFill>
                  <a:srgbClr val="FF0000"/>
                </a:solidFill>
              </a:rPr>
              <a:t>رصيد دائن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926389"/>
              </p:ext>
            </p:extLst>
          </p:nvPr>
        </p:nvGraphicFramePr>
        <p:xfrm>
          <a:off x="381000" y="1039495"/>
          <a:ext cx="8610600" cy="247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9238"/>
                <a:gridCol w="602362"/>
                <a:gridCol w="2362200"/>
                <a:gridCol w="914400"/>
                <a:gridCol w="762000"/>
                <a:gridCol w="533400"/>
                <a:gridCol w="17526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تاريخ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رقم القيد 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البيان 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المبلغ  </a:t>
                      </a:r>
                    </a:p>
                    <a:p>
                      <a:pPr algn="ctr"/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3450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تاريخ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رقم القيد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البيان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المبلغ</a:t>
                      </a:r>
                    </a:p>
                    <a:p>
                      <a:pPr algn="ctr"/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10450</a:t>
                      </a:r>
                      <a:r>
                        <a:rPr lang="ar-IQ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55320">
                <a:tc>
                  <a:txBody>
                    <a:bodyPr/>
                    <a:lstStyle/>
                    <a:p>
                      <a:r>
                        <a:rPr lang="ar-IQ" dirty="0" smtClean="0"/>
                        <a:t>10/ 1</a:t>
                      </a:r>
                    </a:p>
                    <a:p>
                      <a:r>
                        <a:rPr lang="ar-IQ" dirty="0" smtClean="0"/>
                        <a:t>15/</a:t>
                      </a:r>
                      <a:r>
                        <a:rPr lang="ar-IQ" baseline="0" dirty="0" smtClean="0"/>
                        <a:t> 1</a:t>
                      </a:r>
                      <a:endParaRPr lang="ar-IQ" dirty="0" smtClean="0"/>
                    </a:p>
                    <a:p>
                      <a:r>
                        <a:rPr lang="ar-IQ" dirty="0" smtClean="0"/>
                        <a:t>20/ 1</a:t>
                      </a:r>
                    </a:p>
                    <a:p>
                      <a:r>
                        <a:rPr lang="ar-IQ" dirty="0" smtClean="0"/>
                        <a:t>30/</a:t>
                      </a:r>
                      <a:r>
                        <a:rPr lang="ar-IQ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  2</a:t>
                      </a:r>
                    </a:p>
                    <a:p>
                      <a:pPr algn="ctr"/>
                      <a:r>
                        <a:rPr lang="ar-IQ" baseline="0" dirty="0" smtClean="0"/>
                        <a:t>   </a:t>
                      </a:r>
                      <a:r>
                        <a:rPr lang="ar-IQ" dirty="0" smtClean="0"/>
                        <a:t>3</a:t>
                      </a:r>
                    </a:p>
                    <a:p>
                      <a:pPr algn="ctr"/>
                      <a:r>
                        <a:rPr lang="ar-IQ" dirty="0" smtClean="0"/>
                        <a:t>4</a:t>
                      </a:r>
                    </a:p>
                    <a:p>
                      <a:pPr algn="ctr"/>
                      <a:r>
                        <a:rPr lang="ar-IQ" dirty="0" smtClean="0"/>
                        <a:t>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من </a:t>
                      </a:r>
                      <a:r>
                        <a:rPr lang="ar-IQ" dirty="0" smtClean="0"/>
                        <a:t>ح/ معدات واجهزة </a:t>
                      </a:r>
                    </a:p>
                    <a:p>
                      <a:pPr algn="r"/>
                      <a:r>
                        <a:rPr lang="ar-IQ" dirty="0" smtClean="0"/>
                        <a:t> </a:t>
                      </a:r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ح</a:t>
                      </a:r>
                      <a:r>
                        <a:rPr lang="ar-IQ" dirty="0" smtClean="0"/>
                        <a:t>/  مصروف اعلان ودعاية </a:t>
                      </a:r>
                    </a:p>
                    <a:p>
                      <a:pPr algn="r"/>
                      <a:r>
                        <a:rPr lang="ar-IQ" dirty="0" smtClean="0"/>
                        <a:t>ح/  الاثاث </a:t>
                      </a:r>
                    </a:p>
                    <a:p>
                      <a:pPr algn="r"/>
                      <a:r>
                        <a:rPr lang="ar-IQ" dirty="0" smtClean="0"/>
                        <a:t>ح</a:t>
                      </a:r>
                      <a:r>
                        <a:rPr lang="ar-IQ" dirty="0" smtClean="0"/>
                        <a:t>/ مصروف رواتب </a:t>
                      </a:r>
                      <a:endParaRPr lang="ar-IQ" dirty="0" smtClean="0"/>
                    </a:p>
                    <a:p>
                      <a:pPr algn="r"/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رصيد</a:t>
                      </a:r>
                      <a:r>
                        <a:rPr lang="ar-IQ" baseline="0" dirty="0" smtClean="0">
                          <a:solidFill>
                            <a:srgbClr val="FF0000"/>
                          </a:solidFill>
                        </a:rPr>
                        <a:t> (مدين مرحل)  31/ 1</a:t>
                      </a:r>
                      <a:endParaRPr lang="ar-IQ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1500</a:t>
                      </a:r>
                    </a:p>
                    <a:p>
                      <a:r>
                        <a:rPr lang="en-US" dirty="0" smtClean="0"/>
                        <a:t>150</a:t>
                      </a:r>
                    </a:p>
                    <a:p>
                      <a:r>
                        <a:rPr lang="ar-IQ" dirty="0" smtClean="0"/>
                        <a:t>500</a:t>
                      </a:r>
                    </a:p>
                    <a:p>
                      <a:r>
                        <a:rPr lang="ar-IQ" baseline="0" dirty="0" smtClean="0"/>
                        <a:t> </a:t>
                      </a:r>
                      <a:r>
                        <a:rPr lang="ar-IQ" dirty="0" smtClean="0"/>
                        <a:t>1300  </a:t>
                      </a:r>
                    </a:p>
                    <a:p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   7000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1/1</a:t>
                      </a:r>
                    </a:p>
                    <a:p>
                      <a:r>
                        <a:rPr lang="ar-IQ" dirty="0" smtClean="0"/>
                        <a:t>25/</a:t>
                      </a:r>
                      <a:r>
                        <a:rPr lang="ar-IQ" baseline="0" dirty="0" smtClean="0"/>
                        <a:t> </a:t>
                      </a:r>
                      <a:r>
                        <a:rPr lang="ar-IQ" dirty="0" smtClean="0"/>
                        <a:t>1</a:t>
                      </a:r>
                    </a:p>
                    <a:p>
                      <a:r>
                        <a:rPr lang="ar-IQ" dirty="0" smtClean="0"/>
                        <a:t>31/</a:t>
                      </a:r>
                      <a:r>
                        <a:rPr lang="ar-IQ" baseline="0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</a:t>
                      </a:r>
                    </a:p>
                    <a:p>
                      <a:r>
                        <a:rPr lang="ar-IQ" dirty="0" smtClean="0"/>
                        <a:t>5</a:t>
                      </a:r>
                    </a:p>
                    <a:p>
                      <a:r>
                        <a:rPr lang="ar-IQ" dirty="0" smtClean="0"/>
                        <a:t>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/>
                        <a:t>الى</a:t>
                      </a:r>
                      <a:r>
                        <a:rPr lang="ar-IQ" baseline="0" dirty="0" smtClean="0"/>
                        <a:t> ح/ راس المال </a:t>
                      </a:r>
                    </a:p>
                    <a:p>
                      <a:pPr algn="r"/>
                      <a:r>
                        <a:rPr lang="ar-IQ" baseline="0" dirty="0" smtClean="0"/>
                        <a:t>ح/ ايراد خدمات </a:t>
                      </a:r>
                    </a:p>
                    <a:p>
                      <a:pPr algn="r"/>
                      <a:r>
                        <a:rPr lang="ar-IQ" baseline="0" dirty="0" smtClean="0"/>
                        <a:t>ح/ ايراد خدمات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8000</a:t>
                      </a:r>
                    </a:p>
                    <a:p>
                      <a:r>
                        <a:rPr lang="ar-IQ" dirty="0" smtClean="0"/>
                        <a:t>1000</a:t>
                      </a:r>
                    </a:p>
                    <a:p>
                      <a:r>
                        <a:rPr lang="ar-IQ" dirty="0" smtClean="0"/>
                        <a:t>1450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10450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10450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342499"/>
              </p:ext>
            </p:extLst>
          </p:nvPr>
        </p:nvGraphicFramePr>
        <p:xfrm>
          <a:off x="422564" y="4495800"/>
          <a:ext cx="8423564" cy="1569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364"/>
                <a:gridCol w="609600"/>
                <a:gridCol w="2286000"/>
                <a:gridCol w="762000"/>
                <a:gridCol w="685800"/>
                <a:gridCol w="533400"/>
                <a:gridCol w="2057400"/>
                <a:gridCol w="762000"/>
              </a:tblGrid>
              <a:tr h="5994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تاريخ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رقم القيد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البيان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المبلغ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تاريخ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رقم القيد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البيان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المبلغ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ar-IQ" dirty="0" smtClean="0"/>
                        <a:t>1/1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من ح/ النقدية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رصيد دائن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>
                          <a:solidFill>
                            <a:srgbClr val="FF0000"/>
                          </a:solidFill>
                        </a:rPr>
                        <a:t>8000</a:t>
                      </a:r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IQ" dirty="0" smtClean="0"/>
                        <a:t>8000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>
          <a:xfrm>
            <a:off x="4689188" y="3048000"/>
            <a:ext cx="3235612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800600" y="5479473"/>
            <a:ext cx="3726297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9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81000"/>
            <a:ext cx="82900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381000" y="381000"/>
            <a:ext cx="838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منه(مدين)</a:t>
            </a:r>
            <a:r>
              <a:rPr lang="ar-IQ" dirty="0" smtClean="0"/>
              <a:t>    ح/ معدات واجهزه  </a:t>
            </a:r>
            <a:r>
              <a:rPr lang="ar-IQ" dirty="0" smtClean="0">
                <a:solidFill>
                  <a:srgbClr val="FF0000"/>
                </a:solidFill>
              </a:rPr>
              <a:t>له (دائن)                        منه   </a:t>
            </a:r>
            <a:r>
              <a:rPr lang="ar-IQ" dirty="0" smtClean="0"/>
              <a:t>ح/ ذمم مدينه (محمود)   </a:t>
            </a:r>
            <a:r>
              <a:rPr lang="ar-IQ" dirty="0" smtClean="0">
                <a:solidFill>
                  <a:srgbClr val="FF0000"/>
                </a:solidFill>
              </a:rPr>
              <a:t>له </a:t>
            </a:r>
          </a:p>
          <a:p>
            <a:pPr algn="r"/>
            <a:r>
              <a:rPr lang="ar-IQ" dirty="0" smtClean="0"/>
              <a:t>                                                                                                                                </a:t>
            </a:r>
          </a:p>
          <a:p>
            <a:pPr algn="r"/>
            <a:r>
              <a:rPr lang="ar-IQ" dirty="0" smtClean="0"/>
              <a:t>  </a:t>
            </a:r>
            <a:r>
              <a:rPr lang="ar-IQ" dirty="0" smtClean="0"/>
              <a:t>1500 الى ح/  النقدية   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1500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رصيد مدين      </a:t>
            </a:r>
            <a:r>
              <a:rPr lang="ar-IQ" dirty="0" smtClean="0"/>
              <a:t>700 </a:t>
            </a:r>
            <a:r>
              <a:rPr lang="ar-IQ" dirty="0" smtClean="0"/>
              <a:t>الى ح/  ايرد </a:t>
            </a:r>
            <a:r>
              <a:rPr lang="ar-IQ" dirty="0" smtClean="0"/>
              <a:t>خدمات    </a:t>
            </a:r>
            <a:r>
              <a:rPr lang="ar-IQ" dirty="0" smtClean="0">
                <a:solidFill>
                  <a:srgbClr val="FF0000"/>
                </a:solidFill>
              </a:rPr>
              <a:t>700 رصيد مدين</a:t>
            </a:r>
          </a:p>
          <a:p>
            <a:pPr algn="r"/>
            <a:endParaRPr lang="ar-IQ" dirty="0"/>
          </a:p>
          <a:p>
            <a:pPr algn="r"/>
            <a:r>
              <a:rPr lang="ar-IQ" dirty="0" smtClean="0"/>
              <a:t>   1500                        1500                 700                               700                    </a:t>
            </a:r>
          </a:p>
          <a:p>
            <a:pPr algn="r"/>
            <a:r>
              <a:rPr lang="ar-IQ" dirty="0" smtClean="0"/>
              <a:t>                                                             </a:t>
            </a:r>
            <a:endParaRPr lang="ar-IQ" dirty="0"/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1500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رصيد مدين                                          700 رصيد مدين اول المدة (للسنة او الشهر القادم)</a:t>
            </a:r>
            <a:endParaRPr lang="ar-IQ" dirty="0" smtClean="0">
              <a:solidFill>
                <a:srgbClr val="FF0000"/>
              </a:solidFill>
            </a:endParaRPr>
          </a:p>
          <a:p>
            <a:pPr algn="ctr"/>
            <a:endParaRPr lang="ar-IQ" dirty="0"/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منه</a:t>
            </a:r>
            <a:r>
              <a:rPr lang="ar-IQ" dirty="0" smtClean="0"/>
              <a:t>         ح/ مصروف اعلان ودعاية    </a:t>
            </a:r>
            <a:r>
              <a:rPr lang="ar-IQ" dirty="0" smtClean="0">
                <a:solidFill>
                  <a:srgbClr val="FF0000"/>
                </a:solidFill>
              </a:rPr>
              <a:t>له                منه        </a:t>
            </a:r>
            <a:r>
              <a:rPr lang="ar-IQ" dirty="0" smtClean="0"/>
              <a:t>ح/ ايراد خدمات</a:t>
            </a:r>
            <a:r>
              <a:rPr lang="ar-IQ" dirty="0" smtClean="0">
                <a:solidFill>
                  <a:srgbClr val="FF0000"/>
                </a:solidFill>
              </a:rPr>
              <a:t>         له</a:t>
            </a:r>
          </a:p>
          <a:p>
            <a:pPr algn="ctr"/>
            <a:endParaRPr lang="ar-IQ" dirty="0" smtClean="0"/>
          </a:p>
          <a:p>
            <a:pPr algn="r"/>
            <a:r>
              <a:rPr lang="ar-IQ" dirty="0" smtClean="0"/>
              <a:t>  150 الى ح/ النقدية    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150</a:t>
            </a:r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رصيد مدين          3150رصيد دائن             </a:t>
            </a:r>
            <a:r>
              <a:rPr lang="ar-IQ" dirty="0" smtClean="0"/>
              <a:t>1700 </a:t>
            </a:r>
            <a:r>
              <a:rPr lang="ar-IQ" dirty="0" smtClean="0"/>
              <a:t>من ح/ </a:t>
            </a:r>
            <a:r>
              <a:rPr lang="ar-IQ" dirty="0"/>
              <a:t> </a:t>
            </a:r>
            <a:r>
              <a:rPr lang="ar-IQ" dirty="0" smtClean="0"/>
              <a:t>مذكرين </a:t>
            </a:r>
            <a:r>
              <a:rPr lang="ar-IQ" dirty="0" smtClean="0"/>
              <a:t>    </a:t>
            </a:r>
            <a:endParaRPr lang="ar-IQ" dirty="0" smtClean="0"/>
          </a:p>
          <a:p>
            <a:pPr algn="ctr"/>
            <a:r>
              <a:rPr lang="ar-IQ" dirty="0" smtClean="0"/>
              <a:t>                                                                       1450 ح/  </a:t>
            </a:r>
            <a:r>
              <a:rPr lang="ar-IQ" dirty="0" smtClean="0"/>
              <a:t>نقدية </a:t>
            </a:r>
            <a:endParaRPr lang="ar-IQ" dirty="0" smtClean="0"/>
          </a:p>
          <a:p>
            <a:pPr algn="ctr"/>
            <a:r>
              <a:rPr lang="ar-IQ" dirty="0" smtClean="0"/>
              <a:t>    150                  </a:t>
            </a:r>
            <a:r>
              <a:rPr lang="ar-IQ" dirty="0" smtClean="0"/>
              <a:t> 150                                                                                              </a:t>
            </a:r>
          </a:p>
          <a:p>
            <a:pPr algn="ctr"/>
            <a:r>
              <a:rPr lang="ar-IQ" dirty="0" smtClean="0"/>
              <a:t>                                                   3150            3150</a:t>
            </a:r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    150</a:t>
            </a:r>
          </a:p>
          <a:p>
            <a:pPr algn="ctr"/>
            <a:r>
              <a:rPr lang="ar-IQ" dirty="0" smtClean="0">
                <a:solidFill>
                  <a:srgbClr val="FF0000"/>
                </a:solidFill>
              </a:rPr>
              <a:t>                                                                                       3150 رصيد دائن(منقول</a:t>
            </a:r>
          </a:p>
          <a:p>
            <a:pPr algn="r"/>
            <a:r>
              <a:rPr lang="ar-IQ" dirty="0" smtClean="0">
                <a:solidFill>
                  <a:srgbClr val="FF0000"/>
                </a:solidFill>
              </a:rPr>
              <a:t>منه              </a:t>
            </a:r>
            <a:r>
              <a:rPr lang="ar-IQ" dirty="0" smtClean="0"/>
              <a:t>ح/ الاثاث</a:t>
            </a:r>
            <a:r>
              <a:rPr lang="ar-IQ" dirty="0" smtClean="0">
                <a:solidFill>
                  <a:srgbClr val="FF0000"/>
                </a:solidFill>
              </a:rPr>
              <a:t>            له                     منه      </a:t>
            </a:r>
            <a:r>
              <a:rPr lang="ar-IQ" dirty="0" smtClean="0"/>
              <a:t>ح/ مصرفات رواتب    </a:t>
            </a:r>
            <a:r>
              <a:rPr lang="ar-IQ" dirty="0" smtClean="0">
                <a:solidFill>
                  <a:srgbClr val="FF0000"/>
                </a:solidFill>
              </a:rPr>
              <a:t>له </a:t>
            </a:r>
            <a:endParaRPr lang="ar-IQ" dirty="0">
              <a:solidFill>
                <a:srgbClr val="FF0000"/>
              </a:solidFill>
            </a:endParaRPr>
          </a:p>
          <a:p>
            <a:pPr algn="r"/>
            <a:r>
              <a:rPr lang="ar-IQ" dirty="0" smtClean="0"/>
              <a:t>   500 الى ح/ نقدية                                         1300 الى ح/  نقدية  </a:t>
            </a:r>
          </a:p>
          <a:p>
            <a:r>
              <a:rPr lang="ar-IQ" dirty="0" smtClean="0"/>
              <a:t>                            </a:t>
            </a:r>
            <a:r>
              <a:rPr lang="ar-IQ" dirty="0" smtClean="0">
                <a:solidFill>
                  <a:srgbClr val="FF0000"/>
                </a:solidFill>
              </a:rPr>
              <a:t>1300  رصيد مدين      </a:t>
            </a:r>
          </a:p>
          <a:p>
            <a:pPr algn="r"/>
            <a:r>
              <a:rPr lang="ar-IQ" dirty="0" smtClean="0"/>
              <a:t>                             </a:t>
            </a:r>
            <a:r>
              <a:rPr lang="ar-IQ" dirty="0" smtClean="0">
                <a:solidFill>
                  <a:srgbClr val="FF0000"/>
                </a:solidFill>
              </a:rPr>
              <a:t>500 رصيد مدين</a:t>
            </a:r>
          </a:p>
          <a:p>
            <a:pPr algn="ctr"/>
            <a:r>
              <a:rPr lang="ar-IQ" dirty="0" smtClean="0"/>
              <a:t>                                                     1300                          1300           </a:t>
            </a:r>
          </a:p>
          <a:p>
            <a:pPr algn="r"/>
            <a:r>
              <a:rPr lang="ar-IQ" dirty="0" smtClean="0"/>
              <a:t>         500                     500                     </a:t>
            </a:r>
            <a:r>
              <a:rPr lang="ar-IQ" dirty="0" smtClean="0">
                <a:solidFill>
                  <a:srgbClr val="FF0000"/>
                </a:solidFill>
              </a:rPr>
              <a:t>1300 رصيد مدين        </a:t>
            </a:r>
          </a:p>
          <a:p>
            <a:pPr algn="r"/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500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410200" y="750332"/>
            <a:ext cx="3184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00" y="750332"/>
            <a:ext cx="0" cy="1230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410200" y="29718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858000" y="2992582"/>
            <a:ext cx="0" cy="11222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8001000" y="2819400"/>
            <a:ext cx="381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91200" y="5105400"/>
            <a:ext cx="297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086600" y="5105400"/>
            <a:ext cx="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6800" y="750332"/>
            <a:ext cx="3657600" cy="13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895600" y="764187"/>
            <a:ext cx="0" cy="1217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1828800" y="2992582"/>
            <a:ext cx="2621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139308" y="2992582"/>
            <a:ext cx="22992" cy="1277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828800" y="5105400"/>
            <a:ext cx="289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5105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91200" y="1524000"/>
            <a:ext cx="266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1905000"/>
            <a:ext cx="28036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629400" y="1365766"/>
            <a:ext cx="1371600" cy="767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562600" y="3695700"/>
            <a:ext cx="3032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629400" y="3553691"/>
            <a:ext cx="1562100" cy="7168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783316" y="41148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943600" y="59436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943600" y="6477000"/>
            <a:ext cx="281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002516" y="5943600"/>
            <a:ext cx="1025236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524000" y="1524000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1524000" y="1905000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286000" y="1219200"/>
            <a:ext cx="1981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257300" y="3886971"/>
            <a:ext cx="3276600" cy="502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1257300" y="4270537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2809966" y="3546718"/>
            <a:ext cx="1859016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1524000" y="57912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1676400" y="6172200"/>
            <a:ext cx="3124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438400" y="55626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24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44523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IQ" b="1" dirty="0" smtClean="0"/>
              <a:t>ميزان المراجعة بالارصدة:    </a:t>
            </a:r>
          </a:p>
          <a:p>
            <a:pPr algn="ctr"/>
            <a:r>
              <a:rPr lang="ar-IQ" b="1" dirty="0" smtClean="0"/>
              <a:t>مكتب المهندس ياسر</a:t>
            </a:r>
          </a:p>
          <a:p>
            <a:pPr algn="ctr"/>
            <a:r>
              <a:rPr lang="ar-IQ" b="1" dirty="0" smtClean="0"/>
              <a:t>ميزان المراجعة كما في 31/ 1/ 2008 </a:t>
            </a:r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endParaRPr lang="ar-IQ" b="1" dirty="0"/>
          </a:p>
          <a:p>
            <a:pPr algn="ctr"/>
            <a:endParaRPr lang="ar-IQ" b="1" dirty="0" smtClean="0"/>
          </a:p>
          <a:p>
            <a:pPr algn="ctr"/>
            <a:r>
              <a:rPr lang="ar-IQ" b="1" dirty="0" smtClean="0"/>
              <a:t> </a:t>
            </a:r>
            <a:endParaRPr lang="ar-IQ" b="1" dirty="0"/>
          </a:p>
          <a:p>
            <a:pPr algn="r"/>
            <a:endParaRPr lang="ar-IQ" b="1" dirty="0" smtClean="0"/>
          </a:p>
          <a:p>
            <a:pPr algn="r"/>
            <a:r>
              <a:rPr lang="ar-IQ" b="1" dirty="0" smtClean="0"/>
              <a:t> 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547132"/>
              </p:ext>
            </p:extLst>
          </p:nvPr>
        </p:nvGraphicFramePr>
        <p:xfrm>
          <a:off x="1524000" y="1397000"/>
          <a:ext cx="6096000" cy="302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اسم الحساب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رصيد دائن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رصيد مدين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نقدية </a:t>
                      </a:r>
                    </a:p>
                    <a:p>
                      <a:pPr algn="ctr"/>
                      <a:r>
                        <a:rPr lang="ar-IQ" dirty="0" smtClean="0"/>
                        <a:t>ذمم مدينة</a:t>
                      </a:r>
                      <a:r>
                        <a:rPr lang="ar-IQ" baseline="0" dirty="0" smtClean="0"/>
                        <a:t> </a:t>
                      </a:r>
                    </a:p>
                    <a:p>
                      <a:pPr algn="ctr"/>
                      <a:r>
                        <a:rPr lang="ar-IQ" dirty="0" smtClean="0"/>
                        <a:t>معدات واجهزه</a:t>
                      </a:r>
                    </a:p>
                    <a:p>
                      <a:pPr algn="ctr"/>
                      <a:r>
                        <a:rPr lang="ar-IQ" dirty="0" smtClean="0"/>
                        <a:t>الاثاث </a:t>
                      </a:r>
                    </a:p>
                    <a:p>
                      <a:pPr algn="ctr"/>
                      <a:r>
                        <a:rPr lang="ar-IQ" dirty="0" smtClean="0"/>
                        <a:t>راسمال ياسر</a:t>
                      </a:r>
                    </a:p>
                    <a:p>
                      <a:pPr algn="ctr"/>
                      <a:r>
                        <a:rPr lang="ar-IQ" dirty="0" smtClean="0"/>
                        <a:t>ايراد خدمات </a:t>
                      </a:r>
                    </a:p>
                    <a:p>
                      <a:pPr algn="ctr"/>
                      <a:r>
                        <a:rPr lang="ar-IQ" dirty="0" smtClean="0"/>
                        <a:t>مصروف رواتب  </a:t>
                      </a:r>
                    </a:p>
                    <a:p>
                      <a:pPr algn="ctr"/>
                      <a:r>
                        <a:rPr lang="ar-IQ" dirty="0" smtClean="0"/>
                        <a:t>مصروف اعلان ودعاية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--------</a:t>
                      </a:r>
                    </a:p>
                    <a:p>
                      <a:pPr algn="ctr"/>
                      <a:r>
                        <a:rPr lang="ar-IQ" dirty="0" smtClean="0"/>
                        <a:t>---------</a:t>
                      </a:r>
                    </a:p>
                    <a:p>
                      <a:pPr algn="ctr"/>
                      <a:r>
                        <a:rPr lang="ar-IQ" dirty="0" smtClean="0"/>
                        <a:t>--------</a:t>
                      </a:r>
                    </a:p>
                    <a:p>
                      <a:pPr algn="ctr"/>
                      <a:r>
                        <a:rPr lang="ar-IQ" dirty="0" smtClean="0"/>
                        <a:t>-------</a:t>
                      </a:r>
                    </a:p>
                    <a:p>
                      <a:pPr algn="ctr"/>
                      <a:r>
                        <a:rPr lang="ar-IQ" dirty="0" smtClean="0"/>
                        <a:t>8000</a:t>
                      </a:r>
                    </a:p>
                    <a:p>
                      <a:pPr algn="ctr"/>
                      <a:r>
                        <a:rPr lang="ar-IQ" dirty="0" smtClean="0"/>
                        <a:t>3150</a:t>
                      </a:r>
                    </a:p>
                    <a:p>
                      <a:pPr algn="ctr"/>
                      <a:r>
                        <a:rPr lang="ar-IQ" dirty="0" smtClean="0"/>
                        <a:t>-------</a:t>
                      </a:r>
                    </a:p>
                    <a:p>
                      <a:pPr algn="ctr"/>
                      <a:r>
                        <a:rPr lang="ar-IQ" dirty="0" smtClean="0"/>
                        <a:t>--------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7000</a:t>
                      </a:r>
                    </a:p>
                    <a:p>
                      <a:pPr algn="ctr"/>
                      <a:r>
                        <a:rPr lang="ar-IQ" dirty="0" smtClean="0"/>
                        <a:t>700</a:t>
                      </a:r>
                    </a:p>
                    <a:p>
                      <a:pPr algn="ctr"/>
                      <a:r>
                        <a:rPr lang="ar-IQ" dirty="0" smtClean="0"/>
                        <a:t>1500</a:t>
                      </a:r>
                    </a:p>
                    <a:p>
                      <a:pPr algn="ctr"/>
                      <a:r>
                        <a:rPr lang="ar-IQ" dirty="0" smtClean="0"/>
                        <a:t>500 </a:t>
                      </a:r>
                    </a:p>
                    <a:p>
                      <a:pPr algn="ctr"/>
                      <a:r>
                        <a:rPr lang="ar-IQ" dirty="0" smtClean="0"/>
                        <a:t>-------</a:t>
                      </a:r>
                    </a:p>
                    <a:p>
                      <a:pPr algn="ctr"/>
                      <a:r>
                        <a:rPr lang="ar-IQ" dirty="0" smtClean="0"/>
                        <a:t>-------</a:t>
                      </a:r>
                    </a:p>
                    <a:p>
                      <a:pPr algn="ctr"/>
                      <a:r>
                        <a:rPr lang="ar-IQ" dirty="0" smtClean="0"/>
                        <a:t>1300</a:t>
                      </a:r>
                    </a:p>
                    <a:p>
                      <a:pPr algn="ctr"/>
                      <a:r>
                        <a:rPr lang="ar-IQ" dirty="0" smtClean="0"/>
                        <a:t>150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المجموع</a:t>
                      </a:r>
                      <a:r>
                        <a:rPr lang="ar-IQ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mtClean="0"/>
                        <a:t>11150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dirty="0" smtClean="0"/>
                        <a:t>11150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2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892</Words>
  <Application>Microsoft Office PowerPoint</Application>
  <PresentationFormat>On-screen Show (4:3)</PresentationFormat>
  <Paragraphs>313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Hasaan</dc:creator>
  <cp:lastModifiedBy>Hasaan</cp:lastModifiedBy>
  <cp:revision>58</cp:revision>
  <dcterms:created xsi:type="dcterms:W3CDTF">2021-02-27T20:01:03Z</dcterms:created>
  <dcterms:modified xsi:type="dcterms:W3CDTF">2021-02-28T21:46:22Z</dcterms:modified>
</cp:coreProperties>
</file>