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5A0CBDF-BF61-48C0-A40E-3D9A8A2BE87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912582-45C7-4130-8CF9-AA31CE8D06E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88984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IQ" sz="3600" dirty="0"/>
              <a:t>مبادئ المحاسبة المالية</a:t>
            </a:r>
          </a:p>
          <a:p>
            <a:pPr algn="ctr"/>
            <a:r>
              <a:rPr lang="ar-IQ" sz="3600" dirty="0"/>
              <a:t>المحاضرة </a:t>
            </a:r>
            <a:r>
              <a:rPr lang="ar-IQ" sz="3600" dirty="0" smtClean="0"/>
              <a:t>الثالثة</a:t>
            </a:r>
            <a:endParaRPr lang="ar-IQ" sz="3600" dirty="0"/>
          </a:p>
          <a:p>
            <a:pPr algn="ctr"/>
            <a:r>
              <a:rPr lang="ar-IQ" sz="3600" dirty="0"/>
              <a:t>م.م حسن سالم محسن</a:t>
            </a:r>
          </a:p>
          <a:p>
            <a:pPr algn="ctr"/>
            <a:endParaRPr lang="ar-IQ" sz="3600" dirty="0"/>
          </a:p>
          <a:p>
            <a:pPr algn="ctr"/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9" y="2743200"/>
            <a:ext cx="6324599" cy="312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7981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3042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000" b="1" dirty="0" smtClean="0"/>
              <a:t>الفصل الثالث </a:t>
            </a:r>
          </a:p>
          <a:p>
            <a:pPr algn="ctr"/>
            <a:r>
              <a:rPr lang="ar-IQ" sz="4000" b="1" dirty="0" smtClean="0"/>
              <a:t>معادلة </a:t>
            </a:r>
            <a:r>
              <a:rPr lang="ar-IQ" sz="4000" b="1" dirty="0" smtClean="0"/>
              <a:t>الميزانية وتحليل العمليات المالية </a:t>
            </a:r>
          </a:p>
          <a:p>
            <a:pPr algn="r"/>
            <a:endParaRPr lang="ar-IQ" b="1" dirty="0" smtClean="0"/>
          </a:p>
          <a:p>
            <a:pPr algn="r"/>
            <a:r>
              <a:rPr lang="ar-IQ" sz="2800" b="1" dirty="0" smtClean="0"/>
              <a:t>الاطلاع </a:t>
            </a:r>
            <a:r>
              <a:rPr lang="ar-IQ" sz="2800" b="1" dirty="0" smtClean="0"/>
              <a:t>على </a:t>
            </a:r>
            <a:r>
              <a:rPr lang="ar-IQ" sz="2800" b="1" dirty="0" smtClean="0"/>
              <a:t>هذه </a:t>
            </a:r>
            <a:r>
              <a:rPr lang="ar-IQ" sz="2800" b="1" dirty="0" smtClean="0"/>
              <a:t> المصطلحات لغرض التعرف على اهم لبنة في بناء النظام المحاسبي </a:t>
            </a:r>
            <a:r>
              <a:rPr lang="ar-IQ" sz="2800" b="1" dirty="0"/>
              <a:t>وهي </a:t>
            </a:r>
            <a:r>
              <a:rPr lang="ar-IQ" sz="2800" b="1" dirty="0" smtClean="0"/>
              <a:t>معادلة الميزانية.   </a:t>
            </a:r>
            <a:endParaRPr lang="ar-IQ" sz="2800" b="1" dirty="0" smtClean="0"/>
          </a:p>
          <a:p>
            <a:pPr algn="r"/>
            <a:r>
              <a:rPr lang="ar-IQ" sz="2800" b="1" dirty="0" smtClean="0"/>
              <a:t>الدورة المحاسبية: خطوات معالجة العمليات المحاسبية خلال الفترة المالية (سنة مثلا) وتعرض الخطوات بالشكل  الاتي:</a:t>
            </a:r>
          </a:p>
          <a:p>
            <a:pPr algn="r"/>
            <a:r>
              <a:rPr lang="ar-IQ" sz="2800" b="1" dirty="0" smtClean="0"/>
              <a:t>1- تحليل العمليات .</a:t>
            </a:r>
          </a:p>
          <a:p>
            <a:pPr algn="r"/>
            <a:r>
              <a:rPr lang="ar-IQ" sz="2800" b="1" dirty="0" smtClean="0"/>
              <a:t>2- التسجيل في دفتر اليومية.</a:t>
            </a:r>
          </a:p>
          <a:p>
            <a:pPr algn="r"/>
            <a:r>
              <a:rPr lang="ar-IQ" sz="2800" b="1" dirty="0" smtClean="0"/>
              <a:t>3- الترحيل الى دفتر الاستاذ.</a:t>
            </a:r>
          </a:p>
          <a:p>
            <a:pPr algn="r"/>
            <a:r>
              <a:rPr lang="ar-IQ" sz="2800" b="1" dirty="0" smtClean="0"/>
              <a:t>4- اعداد ميزان المراجعة قبل التسويات </a:t>
            </a:r>
            <a:r>
              <a:rPr lang="ar-IQ" sz="2000" b="1" dirty="0" smtClean="0"/>
              <a:t>.</a:t>
            </a:r>
          </a:p>
          <a:p>
            <a:pPr algn="r"/>
            <a:endParaRPr lang="ar-IQ" b="1" dirty="0" smtClean="0"/>
          </a:p>
          <a:p>
            <a:pPr algn="r"/>
            <a:r>
              <a:rPr lang="ar-IQ" sz="2000" b="1" dirty="0" smtClean="0"/>
              <a:t>   </a:t>
            </a:r>
          </a:p>
          <a:p>
            <a:pPr algn="r"/>
            <a:r>
              <a:rPr lang="ar-IQ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16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1219200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b="1" dirty="0"/>
              <a:t>5- تسوية الحسابات.</a:t>
            </a:r>
          </a:p>
          <a:p>
            <a:pPr algn="r"/>
            <a:r>
              <a:rPr lang="ar-IQ" sz="2800" b="1" dirty="0"/>
              <a:t>6- اعداد ميزان المراجعة بعد التسويات واعداد القوائم المالية.</a:t>
            </a:r>
          </a:p>
          <a:p>
            <a:pPr algn="r"/>
            <a:r>
              <a:rPr lang="ar-IQ" sz="2800" b="1" dirty="0"/>
              <a:t>7- اقفال الدفاتر القديمة .</a:t>
            </a:r>
          </a:p>
          <a:p>
            <a:pPr algn="r"/>
            <a:r>
              <a:rPr lang="ar-IQ" sz="2800" b="1" dirty="0"/>
              <a:t>8- مسك دفاتر جديدة.</a:t>
            </a:r>
          </a:p>
          <a:p>
            <a:pPr algn="r"/>
            <a:endParaRPr lang="ar-IQ" sz="2800" dirty="0"/>
          </a:p>
          <a:p>
            <a:pPr algn="r"/>
            <a:r>
              <a:rPr lang="ar-IQ" sz="2800" dirty="0"/>
              <a:t>ا</a:t>
            </a:r>
            <a:r>
              <a:rPr lang="ar-IQ" sz="2800" b="1" dirty="0"/>
              <a:t>لفترة المحاسبية(المالية): الفترة الزمنية عادة سنة تقويمية التي في نهايتها يتم اعداد القوائم المالية واقفال السجلات المحاسبية القديمة ليتم البدء بدورة محاسبية جديدة.</a:t>
            </a:r>
          </a:p>
          <a:p>
            <a:pPr algn="r"/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170087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763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b="1" dirty="0" smtClean="0"/>
              <a:t>تحليل العمليات المالية : </a:t>
            </a:r>
            <a:r>
              <a:rPr lang="ar-IQ" sz="2800" dirty="0" smtClean="0"/>
              <a:t>تمثل المرحلة الاولى في الدورة المحاسبية. ويتطلب التحليل :</a:t>
            </a:r>
          </a:p>
          <a:p>
            <a:pPr algn="r"/>
            <a:r>
              <a:rPr lang="ar-IQ" sz="2800" dirty="0" smtClean="0"/>
              <a:t>1- تحديد نوع البند من بنود معادلة الميزانية ( اصل ام التزام ام حق مالك).</a:t>
            </a:r>
          </a:p>
          <a:p>
            <a:pPr algn="r"/>
            <a:r>
              <a:rPr lang="ar-IQ" sz="2800" dirty="0" smtClean="0"/>
              <a:t>2- تحديد هل زاد ام نقص ذلك البند .</a:t>
            </a:r>
          </a:p>
          <a:p>
            <a:pPr algn="r"/>
            <a:r>
              <a:rPr lang="ar-IQ" sz="2800" dirty="0" smtClean="0"/>
              <a:t>3- تحديد طرفي العملية ( الطرف المدين والطرف الدائن) تمهيدا لاثبات القيد المزدوج في دفتر اليومية.</a:t>
            </a:r>
          </a:p>
          <a:p>
            <a:pPr algn="r"/>
            <a:r>
              <a:rPr lang="ar-IQ" sz="2800" dirty="0" smtClean="0"/>
              <a:t> </a:t>
            </a:r>
          </a:p>
          <a:p>
            <a:pPr algn="r"/>
            <a:r>
              <a:rPr lang="ar-IQ" sz="2800" b="1" dirty="0" smtClean="0"/>
              <a:t>الاصول: </a:t>
            </a:r>
            <a:r>
              <a:rPr lang="ar-IQ" sz="2800" dirty="0" smtClean="0"/>
              <a:t>موارد اقتصادية تمتلكها منظمة الاعمال مثل ( النقدية, الذمم المدينة, البضائع, الاثاث, المباني</a:t>
            </a:r>
            <a:r>
              <a:rPr lang="ar-IQ" sz="2800" dirty="0" smtClean="0"/>
              <a:t>).والاصول </a:t>
            </a:r>
            <a:r>
              <a:rPr lang="ar-IQ" sz="2800" dirty="0" smtClean="0"/>
              <a:t>في الوحدة تتكون ( اصول متداولة مثلاالنقدية, الذمم المدينة, البضائع .....الخ  واصول غير متداولة </a:t>
            </a:r>
          </a:p>
          <a:p>
            <a:pPr algn="r"/>
            <a:r>
              <a:rPr lang="ar-IQ" sz="2800" dirty="0" smtClean="0"/>
              <a:t>مثلا </a:t>
            </a:r>
            <a:r>
              <a:rPr lang="ar-IQ" sz="2800" dirty="0" smtClean="0"/>
              <a:t>الاثاث, المباني ......الخ)  </a:t>
            </a:r>
          </a:p>
          <a:p>
            <a:pPr algn="r"/>
            <a:endParaRPr lang="ar-IQ" sz="2800" b="1" dirty="0"/>
          </a:p>
          <a:p>
            <a:pPr algn="r"/>
            <a:r>
              <a:rPr lang="ar-IQ" sz="2800" b="1" dirty="0" smtClean="0"/>
              <a:t>معادلة </a:t>
            </a:r>
            <a:r>
              <a:rPr lang="ar-IQ" sz="2800" b="1" dirty="0" smtClean="0"/>
              <a:t>الميزانية الاساسية:</a:t>
            </a:r>
          </a:p>
          <a:p>
            <a:pPr algn="r"/>
            <a:r>
              <a:rPr lang="ar-IQ" sz="2800" dirty="0" smtClean="0"/>
              <a:t>الاصول = الالتزامات + حقوق </a:t>
            </a:r>
            <a:r>
              <a:rPr lang="ar-IQ" sz="2800" dirty="0" smtClean="0"/>
              <a:t>الملكية</a:t>
            </a:r>
            <a:r>
              <a:rPr lang="ar-IQ" sz="2800" b="1" dirty="0" smtClean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3708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b="1" dirty="0"/>
              <a:t>السنة التقويمية : </a:t>
            </a:r>
          </a:p>
          <a:p>
            <a:pPr algn="r"/>
            <a:r>
              <a:rPr lang="ar-IQ" sz="2800" dirty="0"/>
              <a:t>السنة الميلادية تبدا في 1/1 وتنتهي في 31/  12 كل سنة. </a:t>
            </a:r>
          </a:p>
          <a:p>
            <a:pPr algn="r"/>
            <a:endParaRPr lang="ar-IQ" sz="2800" dirty="0"/>
          </a:p>
          <a:p>
            <a:pPr algn="r"/>
            <a:r>
              <a:rPr lang="ar-IQ" sz="2800" b="1" dirty="0"/>
              <a:t>المسحوبات : مسحوبات نقدية او سلعية او اصول اخرى ياخذها مالك المشروع لاستخدامه الشخصي.  </a:t>
            </a:r>
          </a:p>
          <a:p>
            <a:pPr algn="r"/>
            <a:endParaRPr lang="ar-IQ" sz="2800" dirty="0"/>
          </a:p>
          <a:p>
            <a:pPr algn="r"/>
            <a:r>
              <a:rPr lang="ar-IQ" sz="2800" b="1" dirty="0"/>
              <a:t>المصروفات: تكلفة الاصول المستهلكة او تكلفة الخدمات المستخدمة في عملية اكتساب الايراد. </a:t>
            </a:r>
          </a:p>
          <a:p>
            <a:pPr algn="r"/>
            <a:endParaRPr lang="ar-IQ" sz="2800" b="1" dirty="0"/>
          </a:p>
          <a:p>
            <a:pPr algn="r"/>
            <a:r>
              <a:rPr lang="ar-IQ" sz="2800" b="1" dirty="0"/>
              <a:t>قائمة المركز المالي: (الميزانية العمومية): هي كشف منظم في نهاية الفترة المحاسبية (عادة في 31/ 12) يتضمن ارصدة اصول والتزامات </a:t>
            </a:r>
            <a:r>
              <a:rPr lang="ar-IQ" sz="2800" b="1" dirty="0" smtClean="0"/>
              <a:t>وحقوق </a:t>
            </a:r>
            <a:r>
              <a:rPr lang="ar-IQ" sz="2800" b="1" dirty="0"/>
              <a:t>المالك في منظمة </a:t>
            </a:r>
            <a:r>
              <a:rPr lang="ar-IQ" sz="2800" b="1" dirty="0" smtClean="0"/>
              <a:t>الاعمال </a:t>
            </a:r>
            <a:r>
              <a:rPr lang="ar-IQ" sz="2800" b="1" dirty="0"/>
              <a:t>بذلك التاريخ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145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40268"/>
            <a:ext cx="8305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b="1" dirty="0" smtClean="0"/>
              <a:t>العمليات المالية: </a:t>
            </a:r>
            <a:r>
              <a:rPr lang="ar-IQ" sz="2800" dirty="0" smtClean="0"/>
              <a:t>اي حدث اقتصادي اونشاط  في منظمة الاعمال يؤثر في معادلة الميزانية  ( اصول، التزامات، </a:t>
            </a:r>
          </a:p>
          <a:p>
            <a:pPr algn="r"/>
            <a:r>
              <a:rPr lang="ar-IQ" sz="2800" dirty="0" smtClean="0"/>
              <a:t>وحقوق المالك) ينبغي تحليله وتسجيلة بقيد محاسبي مزدوج مثل ايداع مبلغ نقدي في البنك ، دفع ايجار المحل ..</a:t>
            </a:r>
          </a:p>
          <a:p>
            <a:pPr algn="r"/>
            <a:endParaRPr lang="ar-IQ" sz="2800" dirty="0" smtClean="0"/>
          </a:p>
          <a:p>
            <a:pPr algn="r"/>
            <a:r>
              <a:rPr lang="ar-IQ" sz="2800" b="1" dirty="0" smtClean="0"/>
              <a:t>استثمارات المالك : </a:t>
            </a:r>
          </a:p>
          <a:p>
            <a:pPr algn="r"/>
            <a:r>
              <a:rPr lang="ar-IQ" sz="2800" b="1" dirty="0" smtClean="0"/>
              <a:t>الاصول التي يضعها المالك في منظمة الاعمال وهي اصول نقدية او اصول عينية ( سيارات ، بضاعة ، مكتب، اثاث)</a:t>
            </a:r>
          </a:p>
          <a:p>
            <a:pPr algn="r"/>
            <a:endParaRPr lang="ar-IQ" sz="2800" b="1" dirty="0"/>
          </a:p>
          <a:p>
            <a:pPr algn="r"/>
            <a:r>
              <a:rPr lang="ar-IQ" sz="2800" b="1" dirty="0" smtClean="0"/>
              <a:t>الالتزامات: مطالبات او حقوق الغير (عدا المالك) في اجمالي اصول المنظمة . </a:t>
            </a:r>
          </a:p>
          <a:p>
            <a:pPr algn="r"/>
            <a:endParaRPr lang="ar-IQ" sz="2800" b="1" dirty="0" smtClean="0"/>
          </a:p>
          <a:p>
            <a:pPr algn="r"/>
            <a:r>
              <a:rPr lang="ar-IQ" sz="2800" b="1" dirty="0" smtClean="0"/>
              <a:t>صافي الدخل او صافي الربح : المبلغ الذي تزيد به ايرادات الفترة عن مصروفات الفترة .</a:t>
            </a:r>
          </a:p>
          <a:p>
            <a:pPr algn="r"/>
            <a:r>
              <a:rPr lang="ar-IQ" sz="2800" b="1" dirty="0" smtClean="0"/>
              <a:t>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9691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b="1" dirty="0" smtClean="0"/>
              <a:t>حقوق </a:t>
            </a:r>
            <a:r>
              <a:rPr lang="ar-IQ" sz="2800" b="1" dirty="0"/>
              <a:t>المالك : مطالبات او حقوق المالك في اجمالي اصول المنظمة. </a:t>
            </a:r>
          </a:p>
          <a:p>
            <a:pPr algn="r"/>
            <a:endParaRPr lang="ar-IQ" sz="2800" b="1" dirty="0"/>
          </a:p>
          <a:p>
            <a:pPr algn="r"/>
            <a:r>
              <a:rPr lang="ar-IQ" sz="2800" b="1" dirty="0"/>
              <a:t>قائمة حقوق المالك: قائمة مالية تلخص التغيرات في حقوق المالك خلال فترة زمنية محددة ، مثلا من 1/1 الى 13/ 12 اي توضح حق المالك في اول الفترة والتغيرات فيها خلال الفترة وصولا الى حق المالك في نهاية الفترة .  </a:t>
            </a:r>
          </a:p>
          <a:p>
            <a:pPr algn="r"/>
            <a:endParaRPr lang="ar-IQ" sz="2800" b="1" dirty="0"/>
          </a:p>
          <a:p>
            <a:pPr algn="r"/>
            <a:r>
              <a:rPr lang="ar-IQ" sz="2800" b="1" dirty="0"/>
              <a:t>قائمة الدخل ( قائمة الارباح والخسائر): قائمة مالية تعرض ايرادات ومصروفات الفترة المالية والتي ينتج عنها صافي الدخل ( صافي  الربح) او صافي الخسارة خلال الفترة المالية</a:t>
            </a:r>
          </a:p>
          <a:p>
            <a:pPr algn="r"/>
            <a:endParaRPr lang="ar-IQ" sz="2800" b="1" dirty="0"/>
          </a:p>
          <a:p>
            <a:pPr algn="r"/>
            <a:r>
              <a:rPr lang="ar-IQ" sz="2800" b="1" dirty="0"/>
              <a:t>الايرادات : الزيادة الاجمالية في حقوق المالك الناتجة عن انشطة المنظمة (تقديم الخدمات او بيع البضاعة) الهادفة لاكتساب الدخل ، مثل ايراد خدمات صيانة، ايراد اشراف، ايراد استشارات ، ايراد بيع بضائع...    </a:t>
            </a:r>
          </a:p>
        </p:txBody>
      </p:sp>
    </p:spTree>
    <p:extLst>
      <p:ext uri="{BB962C8B-B14F-4D97-AF65-F5344CB8AC3E}">
        <p14:creationId xmlns:p14="http://schemas.microsoft.com/office/powerpoint/2010/main" val="26570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4269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b="1" dirty="0" smtClean="0"/>
              <a:t>مستندات القيد: اي وثيقة مكتوبة تثيت وتوضح العملية المالية وتكون مستندا محاسبيا لتسجيل القيود في دفتر اليومية مثل فواتير الشراء، شيك بنكي ، نسخة ايداع نقدي في البنك ، فواتير لبيع، شريط المبيعات النقدية في الة تسجيل النقدية لامين الصندوق.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9504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184</TotalTime>
  <Words>577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Hasaan</dc:creator>
  <cp:lastModifiedBy>Hasaan</cp:lastModifiedBy>
  <cp:revision>18</cp:revision>
  <dcterms:created xsi:type="dcterms:W3CDTF">2021-02-07T21:47:08Z</dcterms:created>
  <dcterms:modified xsi:type="dcterms:W3CDTF">2021-02-08T11:57:45Z</dcterms:modified>
</cp:coreProperties>
</file>