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1" r:id="rId1"/>
  </p:sldMasterIdLst>
  <p:sldIdLst>
    <p:sldId id="264" r:id="rId2"/>
    <p:sldId id="256" r:id="rId3"/>
    <p:sldId id="260" r:id="rId4"/>
    <p:sldId id="257" r:id="rId5"/>
    <p:sldId id="261" r:id="rId6"/>
    <p:sldId id="258" r:id="rId7"/>
    <p:sldId id="262" r:id="rId8"/>
    <p:sldId id="259" r:id="rId9"/>
    <p:sldId id="263"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28020" y="1769541"/>
            <a:ext cx="7080026" cy="1828801"/>
          </a:xfrm>
        </p:spPr>
        <p:txBody>
          <a:bodyPr anchor="b">
            <a:norm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028020" y="3598339"/>
            <a:ext cx="7080026"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DFB057-BB9D-48FF-99D9-05DC592AF067}" type="datetimeFigureOut">
              <a:rPr lang="en-US" smtClean="0"/>
              <a:t>05-Feb-21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FF500-9B04-41BB-ADDC-5B5865AD49A4}" type="slidenum">
              <a:rPr lang="en-US" smtClean="0"/>
              <a:t>‹#›</a:t>
            </a:fld>
            <a:endParaRPr lang="en-US"/>
          </a:p>
        </p:txBody>
      </p:sp>
    </p:spTree>
    <p:extLst>
      <p:ext uri="{BB962C8B-B14F-4D97-AF65-F5344CB8AC3E}">
        <p14:creationId xmlns:p14="http://schemas.microsoft.com/office/powerpoint/2010/main" val="1551081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Slate-V2-S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3995" y="540085"/>
            <a:ext cx="7656010" cy="3834374"/>
          </a:xfrm>
          <a:prstGeom prst="rect">
            <a:avLst/>
          </a:prstGeom>
        </p:spPr>
      </p:pic>
      <p:sp>
        <p:nvSpPr>
          <p:cNvPr id="2" name="Title 1"/>
          <p:cNvSpPr>
            <a:spLocks noGrp="1"/>
          </p:cNvSpPr>
          <p:nvPr>
            <p:ph type="title"/>
          </p:nvPr>
        </p:nvSpPr>
        <p:spPr>
          <a:xfrm>
            <a:off x="685354" y="4565255"/>
            <a:ext cx="7766495" cy="543472"/>
          </a:xfrm>
        </p:spPr>
        <p:txBody>
          <a:bodyPr anchor="b">
            <a:normAutofit/>
          </a:bodyPr>
          <a:lstStyle>
            <a:lvl1pPr algn="ct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26217" y="695010"/>
            <a:ext cx="7285600"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5108728"/>
            <a:ext cx="776532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DFB057-BB9D-48FF-99D9-05DC592AF067}" type="datetimeFigureOut">
              <a:rPr lang="en-US" smtClean="0"/>
              <a:t>05-Feb-21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EFF500-9B04-41BB-ADDC-5B5865AD49A4}" type="slidenum">
              <a:rPr lang="en-US" smtClean="0"/>
              <a:t>‹#›</a:t>
            </a:fld>
            <a:endParaRPr lang="en-US"/>
          </a:p>
        </p:txBody>
      </p:sp>
    </p:spTree>
    <p:extLst>
      <p:ext uri="{BB962C8B-B14F-4D97-AF65-F5344CB8AC3E}">
        <p14:creationId xmlns:p14="http://schemas.microsoft.com/office/powerpoint/2010/main" val="470048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6" y="608437"/>
            <a:ext cx="7765322"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46" y="4295180"/>
            <a:ext cx="7765322"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DFB057-BB9D-48FF-99D9-05DC592AF067}" type="datetimeFigureOut">
              <a:rPr lang="en-US" smtClean="0"/>
              <a:t>05-Feb-21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EFF500-9B04-41BB-ADDC-5B5865AD49A4}" type="slidenum">
              <a:rPr lang="en-US" smtClean="0"/>
              <a:t>‹#›</a:t>
            </a:fld>
            <a:endParaRPr lang="en-US"/>
          </a:p>
        </p:txBody>
      </p:sp>
    </p:spTree>
    <p:extLst>
      <p:ext uri="{BB962C8B-B14F-4D97-AF65-F5344CB8AC3E}">
        <p14:creationId xmlns:p14="http://schemas.microsoft.com/office/powerpoint/2010/main" val="3384060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3"/>
            <a:ext cx="6564224"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346" y="4304353"/>
            <a:ext cx="7765322"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DFB057-BB9D-48FF-99D9-05DC592AF067}" type="datetimeFigureOut">
              <a:rPr lang="en-US" smtClean="0"/>
              <a:t>05-Feb-21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EFF500-9B04-41BB-ADDC-5B5865AD49A4}" type="slidenum">
              <a:rPr lang="en-US" smtClean="0"/>
              <a:t>‹#›</a:t>
            </a:fld>
            <a:endParaRPr lang="en-US"/>
          </a:p>
        </p:txBody>
      </p:sp>
      <p:sp>
        <p:nvSpPr>
          <p:cNvPr id="11" name="TextBox 10"/>
          <p:cNvSpPr txBox="1"/>
          <p:nvPr/>
        </p:nvSpPr>
        <p:spPr>
          <a:xfrm>
            <a:off x="627459" y="87391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7828359" y="2933245"/>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9068568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346" y="2126943"/>
            <a:ext cx="7765322"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9" y="4650556"/>
            <a:ext cx="776414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DFB057-BB9D-48FF-99D9-05DC592AF067}" type="datetimeFigureOut">
              <a:rPr lang="en-US" smtClean="0"/>
              <a:t>05-Feb-21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EFF500-9B04-41BB-ADDC-5B5865AD49A4}" type="slidenum">
              <a:rPr lang="en-US" smtClean="0"/>
              <a:t>‹#›</a:t>
            </a:fld>
            <a:endParaRPr lang="en-US"/>
          </a:p>
        </p:txBody>
      </p:sp>
    </p:spTree>
    <p:extLst>
      <p:ext uri="{BB962C8B-B14F-4D97-AF65-F5344CB8AC3E}">
        <p14:creationId xmlns:p14="http://schemas.microsoft.com/office/powerpoint/2010/main" val="24960505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346" y="609600"/>
            <a:ext cx="7765322" cy="970450"/>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46"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346"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35033"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31076"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74929"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74929"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2DFB057-BB9D-48FF-99D9-05DC592AF067}" type="datetimeFigureOut">
              <a:rPr lang="en-US" smtClean="0"/>
              <a:t>05-Feb-21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EFF500-9B04-41BB-ADDC-5B5865AD49A4}" type="slidenum">
              <a:rPr lang="en-US" smtClean="0"/>
              <a:t>‹#›</a:t>
            </a:fld>
            <a:endParaRPr lang="en-US"/>
          </a:p>
        </p:txBody>
      </p:sp>
    </p:spTree>
    <p:extLst>
      <p:ext uri="{BB962C8B-B14F-4D97-AF65-F5344CB8AC3E}">
        <p14:creationId xmlns:p14="http://schemas.microsoft.com/office/powerpoint/2010/main" val="20417744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6" name="Picture 5"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239" y="1826045"/>
            <a:ext cx="2529046" cy="1833558"/>
          </a:xfrm>
          <a:prstGeom prst="rect">
            <a:avLst/>
          </a:prstGeom>
        </p:spPr>
      </p:pic>
      <p:pic>
        <p:nvPicPr>
          <p:cNvPr id="28" name="Picture 27"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93813" y="1826045"/>
            <a:ext cx="2529046" cy="1833558"/>
          </a:xfrm>
          <a:prstGeom prst="rect">
            <a:avLst/>
          </a:prstGeom>
        </p:spPr>
      </p:pic>
      <p:pic>
        <p:nvPicPr>
          <p:cNvPr id="29" name="Picture 28"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21715" y="1826045"/>
            <a:ext cx="2529046" cy="1833558"/>
          </a:xfrm>
          <a:prstGeom prst="rect">
            <a:avLst/>
          </a:prstGeom>
        </p:spPr>
      </p:pic>
      <p:sp>
        <p:nvSpPr>
          <p:cNvPr id="30" name="Title 1"/>
          <p:cNvSpPr>
            <a:spLocks noGrp="1"/>
          </p:cNvSpPr>
          <p:nvPr>
            <p:ph type="title"/>
          </p:nvPr>
        </p:nvSpPr>
        <p:spPr>
          <a:xfrm>
            <a:off x="685346" y="609600"/>
            <a:ext cx="7765322" cy="97045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46"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763577" y="1938918"/>
            <a:ext cx="2319276"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46" y="4480369"/>
            <a:ext cx="2475738"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32091"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409307" y="1939094"/>
            <a:ext cx="2319276"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75" y="4480368"/>
            <a:ext cx="2476753"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75023"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6056774" y="1934432"/>
            <a:ext cx="2319276"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4929" y="4480366"/>
            <a:ext cx="2475738"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2DFB057-BB9D-48FF-99D9-05DC592AF067}" type="datetimeFigureOut">
              <a:rPr lang="en-US" smtClean="0"/>
              <a:t>05-Feb-21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EFF500-9B04-41BB-ADDC-5B5865AD49A4}" type="slidenum">
              <a:rPr lang="en-US" smtClean="0"/>
              <a:t>‹#›</a:t>
            </a:fld>
            <a:endParaRPr lang="en-US"/>
          </a:p>
        </p:txBody>
      </p:sp>
    </p:spTree>
    <p:extLst>
      <p:ext uri="{BB962C8B-B14F-4D97-AF65-F5344CB8AC3E}">
        <p14:creationId xmlns:p14="http://schemas.microsoft.com/office/powerpoint/2010/main" val="7675717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DFB057-BB9D-48FF-99D9-05DC592AF067}" type="datetimeFigureOut">
              <a:rPr lang="en-US" smtClean="0"/>
              <a:t>05-Feb-21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FF500-9B04-41BB-ADDC-5B5865AD49A4}" type="slidenum">
              <a:rPr lang="en-US" smtClean="0"/>
              <a:t>‹#›</a:t>
            </a:fld>
            <a:endParaRPr lang="en-US"/>
          </a:p>
        </p:txBody>
      </p:sp>
    </p:spTree>
    <p:extLst>
      <p:ext uri="{BB962C8B-B14F-4D97-AF65-F5344CB8AC3E}">
        <p14:creationId xmlns:p14="http://schemas.microsoft.com/office/powerpoint/2010/main" val="30223313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7302" y="609600"/>
            <a:ext cx="1713365"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85347" y="609600"/>
            <a:ext cx="5937654" cy="5181601"/>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DFB057-BB9D-48FF-99D9-05DC592AF067}" type="datetimeFigureOut">
              <a:rPr lang="en-US" smtClean="0"/>
              <a:t>05-Feb-21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FF500-9B04-41BB-ADDC-5B5865AD49A4}" type="slidenum">
              <a:rPr lang="en-US" smtClean="0"/>
              <a:t>‹#›</a:t>
            </a:fld>
            <a:endParaRPr lang="en-US"/>
          </a:p>
        </p:txBody>
      </p:sp>
    </p:spTree>
    <p:extLst>
      <p:ext uri="{BB962C8B-B14F-4D97-AF65-F5344CB8AC3E}">
        <p14:creationId xmlns:p14="http://schemas.microsoft.com/office/powerpoint/2010/main" val="1844596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DFB057-BB9D-48FF-99D9-05DC592AF067}" type="datetimeFigureOut">
              <a:rPr lang="en-US" smtClean="0"/>
              <a:t>05-Feb-21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FF500-9B04-41BB-ADDC-5B5865AD49A4}" type="slidenum">
              <a:rPr lang="en-US" smtClean="0"/>
              <a:t>‹#›</a:t>
            </a:fld>
            <a:endParaRPr lang="en-US"/>
          </a:p>
        </p:txBody>
      </p:sp>
    </p:spTree>
    <p:extLst>
      <p:ext uri="{BB962C8B-B14F-4D97-AF65-F5344CB8AC3E}">
        <p14:creationId xmlns:p14="http://schemas.microsoft.com/office/powerpoint/2010/main" val="3936141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71551" y="1761068"/>
            <a:ext cx="7192913" cy="1828813"/>
          </a:xfrm>
        </p:spPr>
        <p:txBody>
          <a:bodyPr anchor="b"/>
          <a:lstStyle>
            <a:lvl1pPr algn="ct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971551" y="3589879"/>
            <a:ext cx="7192913"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DFB057-BB9D-48FF-99D9-05DC592AF067}" type="datetimeFigureOut">
              <a:rPr lang="en-US" smtClean="0"/>
              <a:t>05-Feb-21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FF500-9B04-41BB-ADDC-5B5865AD49A4}" type="slidenum">
              <a:rPr lang="en-US" smtClean="0"/>
              <a:t>‹#›</a:t>
            </a:fld>
            <a:endParaRPr lang="en-US"/>
          </a:p>
        </p:txBody>
      </p:sp>
    </p:spTree>
    <p:extLst>
      <p:ext uri="{BB962C8B-B14F-4D97-AF65-F5344CB8AC3E}">
        <p14:creationId xmlns:p14="http://schemas.microsoft.com/office/powerpoint/2010/main" val="3907605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347" y="1732449"/>
            <a:ext cx="3795373" cy="405875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52169" y="1732450"/>
            <a:ext cx="3798499" cy="4058751"/>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DFB057-BB9D-48FF-99D9-05DC592AF067}" type="datetimeFigureOut">
              <a:rPr lang="en-US" smtClean="0"/>
              <a:t>05-Feb-21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EFF500-9B04-41BB-ADDC-5B5865AD49A4}" type="slidenum">
              <a:rPr lang="en-US" smtClean="0"/>
              <a:t>‹#›</a:t>
            </a:fld>
            <a:endParaRPr lang="en-US"/>
          </a:p>
        </p:txBody>
      </p:sp>
    </p:spTree>
    <p:extLst>
      <p:ext uri="{BB962C8B-B14F-4D97-AF65-F5344CB8AC3E}">
        <p14:creationId xmlns:p14="http://schemas.microsoft.com/office/powerpoint/2010/main" val="2690940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Slate-V2-S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345" y="1770323"/>
            <a:ext cx="3787423" cy="4112953"/>
          </a:xfrm>
          <a:prstGeom prst="rect">
            <a:avLst/>
          </a:prstGeom>
        </p:spPr>
      </p:pic>
      <p:pic>
        <p:nvPicPr>
          <p:cNvPr id="14" name="Picture 13" descr="Slate-V2-S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3245" y="1770323"/>
            <a:ext cx="3787423" cy="4112953"/>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54404" y="1835254"/>
            <a:ext cx="3657258"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54404" y="2380138"/>
            <a:ext cx="3657258"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21225" y="1835255"/>
            <a:ext cx="3671498"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21225" y="2380138"/>
            <a:ext cx="3671498"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DFB057-BB9D-48FF-99D9-05DC592AF067}" type="datetimeFigureOut">
              <a:rPr lang="en-US" smtClean="0"/>
              <a:t>05-Feb-21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EFF500-9B04-41BB-ADDC-5B5865AD49A4}" type="slidenum">
              <a:rPr lang="en-US" smtClean="0"/>
              <a:t>‹#›</a:t>
            </a:fld>
            <a:endParaRPr lang="en-US"/>
          </a:p>
        </p:txBody>
      </p:sp>
    </p:spTree>
    <p:extLst>
      <p:ext uri="{BB962C8B-B14F-4D97-AF65-F5344CB8AC3E}">
        <p14:creationId xmlns:p14="http://schemas.microsoft.com/office/powerpoint/2010/main" val="418363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DFB057-BB9D-48FF-99D9-05DC592AF067}" type="datetimeFigureOut">
              <a:rPr lang="en-US" smtClean="0"/>
              <a:t>05-Feb-21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EFF500-9B04-41BB-ADDC-5B5865AD49A4}" type="slidenum">
              <a:rPr lang="en-US" smtClean="0"/>
              <a:t>‹#›</a:t>
            </a:fld>
            <a:endParaRPr lang="en-US"/>
          </a:p>
        </p:txBody>
      </p:sp>
    </p:spTree>
    <p:extLst>
      <p:ext uri="{BB962C8B-B14F-4D97-AF65-F5344CB8AC3E}">
        <p14:creationId xmlns:p14="http://schemas.microsoft.com/office/powerpoint/2010/main" val="3217204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DFB057-BB9D-48FF-99D9-05DC592AF067}" type="datetimeFigureOut">
              <a:rPr lang="en-US" smtClean="0"/>
              <a:t>05-Feb-21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EFF500-9B04-41BB-ADDC-5B5865AD49A4}" type="slidenum">
              <a:rPr lang="en-US" smtClean="0"/>
              <a:t>‹#›</a:t>
            </a:fld>
            <a:endParaRPr lang="en-US"/>
          </a:p>
        </p:txBody>
      </p:sp>
    </p:spTree>
    <p:extLst>
      <p:ext uri="{BB962C8B-B14F-4D97-AF65-F5344CB8AC3E}">
        <p14:creationId xmlns:p14="http://schemas.microsoft.com/office/powerpoint/2010/main" val="2014957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0"/>
            <a:ext cx="2780167" cy="1821918"/>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641725" y="609600"/>
            <a:ext cx="4808943" cy="5181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47" y="2431518"/>
            <a:ext cx="2780167"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DFB057-BB9D-48FF-99D9-05DC592AF067}" type="datetimeFigureOut">
              <a:rPr lang="en-US" smtClean="0"/>
              <a:t>05-Feb-21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EFF500-9B04-41BB-ADDC-5B5865AD49A4}" type="slidenum">
              <a:rPr lang="en-US" smtClean="0"/>
              <a:t>‹#›</a:t>
            </a:fld>
            <a:endParaRPr lang="en-US"/>
          </a:p>
        </p:txBody>
      </p:sp>
    </p:spTree>
    <p:extLst>
      <p:ext uri="{BB962C8B-B14F-4D97-AF65-F5344CB8AC3E}">
        <p14:creationId xmlns:p14="http://schemas.microsoft.com/office/powerpoint/2010/main" val="2752174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2" name="Picture 11" descr="Slate-V2-S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4987" y="609923"/>
            <a:ext cx="3428146" cy="5205472"/>
          </a:xfrm>
          <a:prstGeom prst="rect">
            <a:avLst/>
          </a:prstGeom>
        </p:spPr>
      </p:pic>
      <p:sp>
        <p:nvSpPr>
          <p:cNvPr id="2" name="Title 1"/>
          <p:cNvSpPr>
            <a:spLocks noGrp="1"/>
          </p:cNvSpPr>
          <p:nvPr>
            <p:ph type="title"/>
          </p:nvPr>
        </p:nvSpPr>
        <p:spPr>
          <a:xfrm>
            <a:off x="685347" y="609923"/>
            <a:ext cx="3924676" cy="1829338"/>
          </a:xfrm>
        </p:spPr>
        <p:txBody>
          <a:bodyPr anchor="b">
            <a:noAutofit/>
          </a:bodyPr>
          <a:lstStyle>
            <a:lvl1pPr algn="ct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976728" y="743989"/>
            <a:ext cx="3165375"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347" y="2439261"/>
            <a:ext cx="3924676"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DFB057-BB9D-48FF-99D9-05DC592AF067}" type="datetimeFigureOut">
              <a:rPr lang="en-US" smtClean="0"/>
              <a:t>05-Feb-21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EFF500-9B04-41BB-ADDC-5B5865AD49A4}" type="slidenum">
              <a:rPr lang="en-US" smtClean="0"/>
              <a:t>‹#›</a:t>
            </a:fld>
            <a:endParaRPr lang="en-US"/>
          </a:p>
        </p:txBody>
      </p:sp>
    </p:spTree>
    <p:extLst>
      <p:ext uri="{BB962C8B-B14F-4D97-AF65-F5344CB8AC3E}">
        <p14:creationId xmlns:p14="http://schemas.microsoft.com/office/powerpoint/2010/main" val="1159240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6" y="609600"/>
            <a:ext cx="776532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46" y="1732450"/>
            <a:ext cx="776532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92DFB057-BB9D-48FF-99D9-05DC592AF067}" type="datetimeFigureOut">
              <a:rPr lang="en-US" smtClean="0"/>
              <a:t>05-Feb-21</a:t>
            </a:fld>
            <a:endParaRPr lang="en-US"/>
          </a:p>
        </p:txBody>
      </p:sp>
      <p:sp>
        <p:nvSpPr>
          <p:cNvPr id="5" name="Footer Placeholder 4"/>
          <p:cNvSpPr>
            <a:spLocks noGrp="1"/>
          </p:cNvSpPr>
          <p:nvPr>
            <p:ph type="ftr" sz="quarter" idx="3"/>
          </p:nvPr>
        </p:nvSpPr>
        <p:spPr>
          <a:xfrm>
            <a:off x="685347" y="5883276"/>
            <a:ext cx="5004649"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B4EFF500-9B04-41BB-ADDC-5B5865AD49A4}" type="slidenum">
              <a:rPr lang="en-US" smtClean="0"/>
              <a:t>‹#›</a:t>
            </a:fld>
            <a:endParaRPr lang="en-US"/>
          </a:p>
        </p:txBody>
      </p:sp>
    </p:spTree>
    <p:extLst>
      <p:ext uri="{BB962C8B-B14F-4D97-AF65-F5344CB8AC3E}">
        <p14:creationId xmlns:p14="http://schemas.microsoft.com/office/powerpoint/2010/main" val="1682664778"/>
      </p:ext>
    </p:extLst>
  </p:cSld>
  <p:clrMap bg1="dk1" tx1="lt1" bg2="dk2" tx2="lt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 id="2147483794" r:id="rId13"/>
    <p:sldLayoutId id="2147483795" r:id="rId14"/>
    <p:sldLayoutId id="2147483796" r:id="rId15"/>
    <p:sldLayoutId id="2147483797" r:id="rId16"/>
    <p:sldLayoutId id="2147483798"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6AA4042-D35E-47A9-8E10-6C69E8FC8525}"/>
              </a:ext>
            </a:extLst>
          </p:cNvPr>
          <p:cNvSpPr/>
          <p:nvPr/>
        </p:nvSpPr>
        <p:spPr>
          <a:xfrm>
            <a:off x="-21112" y="990600"/>
            <a:ext cx="9442008" cy="5324535"/>
          </a:xfrm>
          <a:prstGeom prst="rect">
            <a:avLst/>
          </a:prstGeom>
        </p:spPr>
        <p:txBody>
          <a:bodyPr wrap="none">
            <a:spAutoFit/>
          </a:bodyPr>
          <a:lstStyle/>
          <a:p>
            <a:pPr algn="ctr"/>
            <a:r>
              <a:rPr lang="ar-IQ" sz="4000" dirty="0"/>
              <a:t>مبادئ المحاسبة المالية</a:t>
            </a:r>
          </a:p>
          <a:p>
            <a:pPr algn="ctr"/>
            <a:r>
              <a:rPr lang="ar-IQ" sz="4000" dirty="0"/>
              <a:t>المحاضرة الاولى</a:t>
            </a:r>
          </a:p>
          <a:p>
            <a:pPr algn="ctr"/>
            <a:r>
              <a:rPr lang="ar-IQ" sz="4000" dirty="0"/>
              <a:t>م.م حسن سالم محسن</a:t>
            </a:r>
          </a:p>
          <a:p>
            <a:pPr algn="ctr"/>
            <a:endParaRPr lang="ar-IQ" sz="4000" dirty="0"/>
          </a:p>
          <a:p>
            <a:pPr algn="ctr"/>
            <a:endParaRPr lang="ar-IQ" sz="4000" dirty="0"/>
          </a:p>
          <a:p>
            <a:pPr algn="ctr"/>
            <a:endParaRPr lang="ar-IQ" sz="4000" dirty="0"/>
          </a:p>
          <a:p>
            <a:pPr algn="ctr"/>
            <a:endParaRPr lang="ar-IQ" sz="4000" dirty="0"/>
          </a:p>
          <a:p>
            <a:pPr algn="ctr"/>
            <a:r>
              <a:rPr lang="ar-IQ" sz="2000" dirty="0"/>
              <a:t>*  *يرجى استلام الكتاب المنهجي(مبادئ المحاسبة المالية / د. رضوان حلوه) لاعتماده كمصدر في المنهج الدراسي. </a:t>
            </a:r>
          </a:p>
          <a:p>
            <a:pPr algn="ctr"/>
            <a:endParaRPr lang="en-US" sz="4000" dirty="0"/>
          </a:p>
        </p:txBody>
      </p:sp>
    </p:spTree>
    <p:extLst>
      <p:ext uri="{BB962C8B-B14F-4D97-AF65-F5344CB8AC3E}">
        <p14:creationId xmlns:p14="http://schemas.microsoft.com/office/powerpoint/2010/main" val="1079932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228600"/>
            <a:ext cx="8686800" cy="1371600"/>
          </a:xfrm>
        </p:spPr>
        <p:txBody>
          <a:bodyPr>
            <a:noAutofit/>
          </a:bodyPr>
          <a:lstStyle/>
          <a:p>
            <a:pPr algn="ctr"/>
            <a:r>
              <a:rPr lang="ar-IQ" sz="4000" u="sng" dirty="0"/>
              <a:t>الفصل الاول </a:t>
            </a:r>
          </a:p>
          <a:p>
            <a:pPr algn="r"/>
            <a:r>
              <a:rPr lang="ar-IQ" sz="4000" dirty="0"/>
              <a:t>ما هي المحاسبة ؟ </a:t>
            </a:r>
          </a:p>
          <a:p>
            <a:pPr algn="r"/>
            <a:r>
              <a:rPr lang="ar-IQ" sz="4000" dirty="0"/>
              <a:t>المحاسبة: هي نظام للمعلومات يستند الى عملية تتكون من ثلاثة انشطة متتالية تختص:</a:t>
            </a:r>
          </a:p>
          <a:p>
            <a:pPr algn="r"/>
            <a:endParaRPr lang="ar-IQ" sz="4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3082598"/>
            <a:ext cx="2880447" cy="365937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Rectangle 4"/>
          <p:cNvSpPr/>
          <p:nvPr/>
        </p:nvSpPr>
        <p:spPr>
          <a:xfrm>
            <a:off x="2286000" y="3202538"/>
            <a:ext cx="6477000" cy="3539430"/>
          </a:xfrm>
          <a:prstGeom prst="rect">
            <a:avLst/>
          </a:prstGeom>
        </p:spPr>
        <p:txBody>
          <a:bodyPr wrap="square">
            <a:spAutoFit/>
          </a:bodyPr>
          <a:lstStyle/>
          <a:p>
            <a:pPr algn="r"/>
            <a:r>
              <a:rPr lang="ar-IQ" sz="3200" dirty="0"/>
              <a:t>1- تحديد العمليات المالية المؤثرة في </a:t>
            </a:r>
          </a:p>
          <a:p>
            <a:pPr algn="r"/>
            <a:r>
              <a:rPr lang="ar-IQ" sz="3200" dirty="0"/>
              <a:t>منظمات الاعمال: اي تحديد الاحداث</a:t>
            </a:r>
          </a:p>
          <a:p>
            <a:pPr algn="r"/>
            <a:r>
              <a:rPr lang="ar-IQ" sz="3200" dirty="0"/>
              <a:t> الاقتصادية التي تؤثر على المنشاة </a:t>
            </a:r>
          </a:p>
          <a:p>
            <a:pPr algn="r"/>
            <a:r>
              <a:rPr lang="ar-IQ" sz="3200" dirty="0"/>
              <a:t>حتى يتم الاعتراف بها محاسبيا </a:t>
            </a:r>
          </a:p>
          <a:p>
            <a:pPr algn="r"/>
            <a:r>
              <a:rPr lang="ar-IQ" sz="3200" dirty="0"/>
              <a:t>وتسمى تلك الاحداث بالعمليات المالية </a:t>
            </a:r>
          </a:p>
          <a:p>
            <a:pPr algn="r"/>
            <a:r>
              <a:rPr lang="ar-IQ" sz="3200" dirty="0"/>
              <a:t>مثلا(مبيعات السلع, تقديم خدمات, </a:t>
            </a:r>
          </a:p>
          <a:p>
            <a:pPr algn="r"/>
            <a:r>
              <a:rPr lang="ar-IQ" sz="3200" dirty="0"/>
              <a:t>دفع الاجور). </a:t>
            </a:r>
            <a:endParaRPr lang="en-US" sz="3200" dirty="0"/>
          </a:p>
        </p:txBody>
      </p:sp>
    </p:spTree>
    <p:extLst>
      <p:ext uri="{BB962C8B-B14F-4D97-AF65-F5344CB8AC3E}">
        <p14:creationId xmlns:p14="http://schemas.microsoft.com/office/powerpoint/2010/main" val="921129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88311"/>
            <a:ext cx="8458200" cy="5607689"/>
          </a:xfrm>
          <a:prstGeom prst="rect">
            <a:avLst/>
          </a:prstGeom>
        </p:spPr>
        <p:txBody>
          <a:bodyPr wrap="square">
            <a:spAutoFit/>
          </a:bodyPr>
          <a:lstStyle/>
          <a:p>
            <a:pPr lvl="0" algn="r">
              <a:spcBef>
                <a:spcPct val="20000"/>
              </a:spcBef>
              <a:buClr>
                <a:srgbClr val="FF8600"/>
              </a:buClr>
            </a:pPr>
            <a:r>
              <a:rPr lang="ar-IQ" sz="2800" dirty="0">
                <a:solidFill>
                  <a:prstClr val="white"/>
                </a:solidFill>
              </a:rPr>
              <a:t>2- قياسها وتسجيلها في الدفاتر المحاسبية: تسجيل وتصنيف وتلخيص تلك الاحداث الاقتصادية (العمليات  المالية) المعترف بها يتم قياسها بوحدة النقد الدينار مثلا ويتبع هذا القياس النقدي التسجيل في الدفاتر  المحاسبية.</a:t>
            </a:r>
          </a:p>
          <a:p>
            <a:pPr lvl="0" algn="r">
              <a:spcBef>
                <a:spcPct val="20000"/>
              </a:spcBef>
              <a:buClr>
                <a:srgbClr val="FF8600"/>
              </a:buClr>
            </a:pPr>
            <a:r>
              <a:rPr lang="ar-IQ" sz="2800" dirty="0">
                <a:solidFill>
                  <a:prstClr val="white"/>
                </a:solidFill>
              </a:rPr>
              <a:t>أ- باثبات القيود اليومية في سجل محاسبي الاول (دفتر اليومية).</a:t>
            </a:r>
          </a:p>
          <a:p>
            <a:pPr lvl="0" algn="r">
              <a:spcBef>
                <a:spcPct val="20000"/>
              </a:spcBef>
              <a:buClr>
                <a:srgbClr val="FF8600"/>
              </a:buClr>
            </a:pPr>
            <a:r>
              <a:rPr lang="ar-IQ" sz="2800" dirty="0">
                <a:solidFill>
                  <a:prstClr val="white"/>
                </a:solidFill>
              </a:rPr>
              <a:t>ب- تصنيف تلك الاحداث في حسابات متجانسة مثل حساب النقدية, حساب الرواتب , حساب الايجار. في سجل المحاسبي الثاني (دفتر الاستاذ).</a:t>
            </a:r>
          </a:p>
          <a:p>
            <a:pPr lvl="0" algn="r">
              <a:spcBef>
                <a:spcPct val="20000"/>
              </a:spcBef>
              <a:buClr>
                <a:srgbClr val="FF8600"/>
              </a:buClr>
            </a:pPr>
            <a:r>
              <a:rPr lang="ar-IQ" sz="2800" dirty="0">
                <a:solidFill>
                  <a:prstClr val="white"/>
                </a:solidFill>
              </a:rPr>
              <a:t>ج- تلخيص تلك الحسابات من واقع دفتر الاستاذ في نهاية فترات زمنية دورية منتظمة باظهار مجاميعها وارصدتها في قائمة تسمى (ميزان المراجعة)  </a:t>
            </a:r>
          </a:p>
          <a:p>
            <a:pPr lvl="0" algn="r">
              <a:spcBef>
                <a:spcPct val="20000"/>
              </a:spcBef>
              <a:buClr>
                <a:srgbClr val="FF8600"/>
              </a:buClr>
            </a:pPr>
            <a:r>
              <a:rPr lang="ar-IQ" sz="2800" dirty="0">
                <a:solidFill>
                  <a:prstClr val="white"/>
                </a:solidFill>
              </a:rPr>
              <a:t>3- توصيل القوائم والتقارير المالية التي تم اعدادها والمرتبطة بتلك العمليات الى المستخدمين المهتمين بالمنظمة المعنية لمساعدتهم في اتخاذ قراراتهم الاقتصادية من خلال تفسيرها وتحليلها للمستخدمين.</a:t>
            </a:r>
            <a:endParaRPr lang="en-US" sz="2800" dirty="0"/>
          </a:p>
        </p:txBody>
      </p:sp>
    </p:spTree>
    <p:extLst>
      <p:ext uri="{BB962C8B-B14F-4D97-AF65-F5344CB8AC3E}">
        <p14:creationId xmlns:p14="http://schemas.microsoft.com/office/powerpoint/2010/main" val="74567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05800" cy="6096000"/>
          </a:xfrm>
        </p:spPr>
        <p:txBody>
          <a:bodyPr>
            <a:noAutofit/>
          </a:bodyPr>
          <a:lstStyle/>
          <a:p>
            <a:pPr marL="0" indent="0" algn="r">
              <a:buNone/>
            </a:pPr>
            <a:endParaRPr lang="en-US" sz="3200" b="1" dirty="0">
              <a:solidFill>
                <a:schemeClr val="tx1"/>
              </a:solidFill>
            </a:endParaRPr>
          </a:p>
          <a:p>
            <a:pPr marL="0" indent="0" algn="r">
              <a:buNone/>
            </a:pPr>
            <a:r>
              <a:rPr lang="ar-IQ" sz="3200" b="1" dirty="0">
                <a:solidFill>
                  <a:schemeClr val="tx1"/>
                </a:solidFill>
              </a:rPr>
              <a:t>مما تقدم تعرف المحاسبة</a:t>
            </a:r>
            <a:r>
              <a:rPr lang="ar-IQ" sz="3200" dirty="0">
                <a:solidFill>
                  <a:schemeClr val="tx1"/>
                </a:solidFill>
              </a:rPr>
              <a:t>:- نظام للمعلومات يقوم على تحديد العمليات المالية المؤثرة في منظمات الاعمال ثم قياسها وتسجيلها في الدفاتر المحاسبية ليصار الى توصيلها للمستخدمين المهتمين بتلك العمليات المالية. </a:t>
            </a:r>
          </a:p>
          <a:p>
            <a:pPr marL="0" indent="0" algn="r">
              <a:buNone/>
            </a:pPr>
            <a:r>
              <a:rPr lang="ar-IQ" sz="3200" b="1" dirty="0">
                <a:solidFill>
                  <a:schemeClr val="tx1"/>
                </a:solidFill>
              </a:rPr>
              <a:t>مستخدمو المعلومات المحاسبية:- </a:t>
            </a:r>
            <a:r>
              <a:rPr lang="ar-IQ" sz="3200" dirty="0">
                <a:solidFill>
                  <a:schemeClr val="tx1"/>
                </a:solidFill>
              </a:rPr>
              <a:t>غالبا ما تسمى المحاسبة بلغة الاعمال فهي تقوم بتوصيل المعلومات المالية عن منشاة معينة الى اطراف متعددة تحتاج الى تلك المعلومات لغرض اتخاذ قرارات اقتصادية. </a:t>
            </a:r>
            <a:endParaRPr lang="en-US" sz="3200" b="1" dirty="0">
              <a:solidFill>
                <a:schemeClr val="tx1"/>
              </a:solidFill>
            </a:endParaRPr>
          </a:p>
        </p:txBody>
      </p:sp>
    </p:spTree>
    <p:extLst>
      <p:ext uri="{BB962C8B-B14F-4D97-AF65-F5344CB8AC3E}">
        <p14:creationId xmlns:p14="http://schemas.microsoft.com/office/powerpoint/2010/main" val="2760291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AD38F53-9590-45E7-B48D-5CEBB6460AEC}"/>
              </a:ext>
            </a:extLst>
          </p:cNvPr>
          <p:cNvSpPr/>
          <p:nvPr/>
        </p:nvSpPr>
        <p:spPr>
          <a:xfrm>
            <a:off x="1295400" y="3429000"/>
            <a:ext cx="7467600" cy="3108543"/>
          </a:xfrm>
          <a:prstGeom prst="rect">
            <a:avLst/>
          </a:prstGeom>
        </p:spPr>
        <p:txBody>
          <a:bodyPr wrap="square">
            <a:spAutoFit/>
          </a:bodyPr>
          <a:lstStyle/>
          <a:p>
            <a:pPr algn="r"/>
            <a:r>
              <a:rPr lang="ar-IQ" sz="2800" b="1" dirty="0"/>
              <a:t>2- المستخدمون الخارجيون:</a:t>
            </a:r>
            <a:r>
              <a:rPr lang="ar-IQ" sz="2800" dirty="0"/>
              <a:t>توجد عدة انواع من المستخدمين الخارجيين للمعلومات المحاسبية ويمكن تقسيمهم الى نوعين :</a:t>
            </a:r>
          </a:p>
          <a:p>
            <a:pPr algn="r"/>
            <a:r>
              <a:rPr lang="ar-IQ" sz="2800" b="1" dirty="0"/>
              <a:t>أ- لهم مصالح مالية مباشرة:</a:t>
            </a:r>
          </a:p>
          <a:p>
            <a:pPr algn="r"/>
            <a:r>
              <a:rPr lang="ar-IQ" sz="2800" dirty="0"/>
              <a:t>- مستثمرون حاليون ومرتقبون.</a:t>
            </a:r>
          </a:p>
          <a:p>
            <a:pPr algn="r"/>
            <a:r>
              <a:rPr lang="ar-IQ" sz="2800" dirty="0"/>
              <a:t>-مقرضون حاليون ومرتقبون.</a:t>
            </a:r>
          </a:p>
          <a:p>
            <a:pPr algn="r"/>
            <a:r>
              <a:rPr lang="ar-IQ" sz="2800" dirty="0"/>
              <a:t>- عاملون حاليون ومرتقبون.</a:t>
            </a:r>
          </a:p>
          <a:p>
            <a:pPr algn="r"/>
            <a:r>
              <a:rPr lang="ar-IQ" sz="2800" dirty="0"/>
              <a:t>-النقابات العمالية.</a:t>
            </a:r>
          </a:p>
        </p:txBody>
      </p:sp>
      <p:sp>
        <p:nvSpPr>
          <p:cNvPr id="3" name="Rectangle 2">
            <a:extLst>
              <a:ext uri="{FF2B5EF4-FFF2-40B4-BE49-F238E27FC236}">
                <a16:creationId xmlns:a16="http://schemas.microsoft.com/office/drawing/2014/main" id="{602A80BC-3492-4970-AE62-DF86BD3FFC58}"/>
              </a:ext>
            </a:extLst>
          </p:cNvPr>
          <p:cNvSpPr/>
          <p:nvPr/>
        </p:nvSpPr>
        <p:spPr>
          <a:xfrm>
            <a:off x="266700" y="152400"/>
            <a:ext cx="8610600" cy="3108543"/>
          </a:xfrm>
          <a:prstGeom prst="rect">
            <a:avLst/>
          </a:prstGeom>
        </p:spPr>
        <p:txBody>
          <a:bodyPr wrap="square">
            <a:spAutoFit/>
          </a:bodyPr>
          <a:lstStyle/>
          <a:p>
            <a:pPr algn="r"/>
            <a:r>
              <a:rPr lang="ar-IQ" sz="2800" dirty="0"/>
              <a:t>ويقسم المستخدمين الى مجموعتين:</a:t>
            </a:r>
          </a:p>
          <a:p>
            <a:pPr algn="r"/>
            <a:r>
              <a:rPr lang="ar-IQ" sz="2800" b="1" dirty="0"/>
              <a:t>1- المستخدمون الداخليون: </a:t>
            </a:r>
            <a:r>
              <a:rPr lang="ar-IQ" sz="2800" dirty="0"/>
              <a:t>تتضمن هذه المجموعة جميع الاطراف التي يتصل عملها بادارة انشطة المنشاة واستخدام مواردها الاقتصادية والبشرية في سبيل تحقيق الاهداف الموضوعة. فالمديرون يحتاجون الى المعلومات للتخطيط والتنظيم وادارة المنشاة وتقييم  اداء المسؤولين وينطبق ذلك على فئة المديرين بكافة مستوياتهم.وقد طور علم المحاسبة فروعا محاسبية تقدم لها المعلومات اللازمة مثل المحاسبة الادارية ومحاسبة التكاليف.</a:t>
            </a:r>
          </a:p>
        </p:txBody>
      </p:sp>
    </p:spTree>
    <p:extLst>
      <p:ext uri="{BB962C8B-B14F-4D97-AF65-F5344CB8AC3E}">
        <p14:creationId xmlns:p14="http://schemas.microsoft.com/office/powerpoint/2010/main" val="1459084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6200"/>
          </a:xfrm>
        </p:spPr>
        <p:txBody>
          <a:bodyPr>
            <a:normAutofit fontScale="90000"/>
          </a:bodyPr>
          <a:lstStyle/>
          <a:p>
            <a:endParaRPr lang="en-US" dirty="0"/>
          </a:p>
        </p:txBody>
      </p:sp>
      <p:sp>
        <p:nvSpPr>
          <p:cNvPr id="3" name="Content Placeholder 2"/>
          <p:cNvSpPr>
            <a:spLocks noGrp="1"/>
          </p:cNvSpPr>
          <p:nvPr>
            <p:ph idx="1"/>
          </p:nvPr>
        </p:nvSpPr>
        <p:spPr>
          <a:xfrm>
            <a:off x="228600" y="381000"/>
            <a:ext cx="8763000" cy="6324600"/>
          </a:xfrm>
        </p:spPr>
        <p:txBody>
          <a:bodyPr>
            <a:normAutofit/>
          </a:bodyPr>
          <a:lstStyle/>
          <a:p>
            <a:pPr marL="0" indent="0" algn="r">
              <a:buNone/>
            </a:pPr>
            <a:r>
              <a:rPr lang="ar-IQ" sz="2800" b="1" dirty="0">
                <a:solidFill>
                  <a:schemeClr val="tx1"/>
                </a:solidFill>
              </a:rPr>
              <a:t>ب- لهم مصالح مالية غير مباشرة: </a:t>
            </a:r>
          </a:p>
          <a:p>
            <a:pPr marL="0" indent="0" algn="r">
              <a:buNone/>
            </a:pPr>
            <a:r>
              <a:rPr lang="ar-IQ" sz="2800" dirty="0">
                <a:solidFill>
                  <a:schemeClr val="tx1"/>
                </a:solidFill>
              </a:rPr>
              <a:t>- دوائر الضريبة.</a:t>
            </a:r>
          </a:p>
          <a:p>
            <a:pPr marL="0" indent="0" algn="r">
              <a:buNone/>
            </a:pPr>
            <a:r>
              <a:rPr lang="ar-IQ" sz="2800" dirty="0">
                <a:solidFill>
                  <a:schemeClr val="tx1"/>
                </a:solidFill>
              </a:rPr>
              <a:t>- سلطات قضائية.</a:t>
            </a:r>
          </a:p>
          <a:p>
            <a:pPr marL="0" indent="0" algn="r">
              <a:buNone/>
            </a:pPr>
            <a:r>
              <a:rPr lang="ar-IQ" sz="2800" dirty="0">
                <a:solidFill>
                  <a:schemeClr val="tx1"/>
                </a:solidFill>
              </a:rPr>
              <a:t>- محللون ماليون .</a:t>
            </a:r>
          </a:p>
          <a:p>
            <a:pPr marL="0" indent="0" algn="r">
              <a:buNone/>
            </a:pPr>
            <a:r>
              <a:rPr lang="ar-IQ" sz="2800" dirty="0">
                <a:solidFill>
                  <a:schemeClr val="tx1"/>
                </a:solidFill>
              </a:rPr>
              <a:t>- بورصة الاوراق المالية ووسطاء ماليون .</a:t>
            </a:r>
          </a:p>
          <a:p>
            <a:pPr marL="0" indent="0" algn="r">
              <a:buNone/>
            </a:pPr>
            <a:r>
              <a:rPr lang="ar-IQ" sz="2800" dirty="0">
                <a:solidFill>
                  <a:schemeClr val="tx1"/>
                </a:solidFill>
              </a:rPr>
              <a:t>- مستهلكون او عملاء.</a:t>
            </a:r>
          </a:p>
          <a:p>
            <a:pPr marL="0" indent="0" algn="r">
              <a:buNone/>
            </a:pPr>
            <a:r>
              <a:rPr lang="ar-IQ" sz="2800" dirty="0">
                <a:solidFill>
                  <a:schemeClr val="tx1"/>
                </a:solidFill>
              </a:rPr>
              <a:t>- مخططون اقتصاديون.</a:t>
            </a:r>
          </a:p>
          <a:p>
            <a:pPr marL="0" indent="0" algn="r">
              <a:buNone/>
            </a:pPr>
            <a:r>
              <a:rPr lang="ar-IQ" sz="2800" dirty="0">
                <a:solidFill>
                  <a:schemeClr val="tx1"/>
                </a:solidFill>
              </a:rPr>
              <a:t>المحاسبة المالية تختص بقياس وتسجيل وتوصيل المعلومات المتعلقة بالمنشاة للاستخدام الخارجي.</a:t>
            </a:r>
            <a:endParaRPr lang="en-US" sz="2800" dirty="0">
              <a:solidFill>
                <a:schemeClr val="tx1"/>
              </a:solidFill>
            </a:endParaRPr>
          </a:p>
          <a:p>
            <a:pPr marL="0" indent="0" algn="r">
              <a:buNone/>
            </a:pPr>
            <a:endParaRPr lang="en-US" sz="2800" dirty="0">
              <a:solidFill>
                <a:schemeClr val="tx1"/>
              </a:solidFill>
            </a:endParaRPr>
          </a:p>
          <a:p>
            <a:pPr marL="0" indent="0" algn="r">
              <a:buNone/>
            </a:pPr>
            <a:endParaRPr lang="en-US" sz="2800" dirty="0">
              <a:solidFill>
                <a:schemeClr val="tx1"/>
              </a:solidFill>
            </a:endParaRPr>
          </a:p>
          <a:p>
            <a:pPr marL="0" indent="0" algn="r">
              <a:buNone/>
            </a:pPr>
            <a:endParaRPr lang="ar-IQ" sz="2800" dirty="0">
              <a:solidFill>
                <a:schemeClr val="tx1"/>
              </a:solidFill>
            </a:endParaRPr>
          </a:p>
          <a:p>
            <a:pPr marL="0" indent="0" algn="r">
              <a:buNone/>
            </a:pPr>
            <a:endParaRPr lang="ar-IQ" sz="2800" dirty="0">
              <a:solidFill>
                <a:schemeClr val="tx1"/>
              </a:solidFill>
            </a:endParaRPr>
          </a:p>
          <a:p>
            <a:pPr marL="0" indent="0" algn="r">
              <a:buNone/>
            </a:pPr>
            <a:endParaRPr lang="ar-IQ" sz="2800" b="1" dirty="0">
              <a:solidFill>
                <a:schemeClr val="tx1"/>
              </a:solidFill>
            </a:endParaRPr>
          </a:p>
        </p:txBody>
      </p:sp>
    </p:spTree>
    <p:extLst>
      <p:ext uri="{BB962C8B-B14F-4D97-AF65-F5344CB8AC3E}">
        <p14:creationId xmlns:p14="http://schemas.microsoft.com/office/powerpoint/2010/main" val="2398784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BC4FAE4-4EA3-405F-BF88-D0F1E309BDBC}"/>
              </a:ext>
            </a:extLst>
          </p:cNvPr>
          <p:cNvSpPr/>
          <p:nvPr/>
        </p:nvSpPr>
        <p:spPr>
          <a:xfrm>
            <a:off x="457200" y="304800"/>
            <a:ext cx="8229600" cy="3970318"/>
          </a:xfrm>
          <a:prstGeom prst="rect">
            <a:avLst/>
          </a:prstGeom>
        </p:spPr>
        <p:txBody>
          <a:bodyPr wrap="square">
            <a:spAutoFit/>
          </a:bodyPr>
          <a:lstStyle/>
          <a:p>
            <a:pPr algn="r"/>
            <a:r>
              <a:rPr lang="ar-IQ" sz="2800" b="1" dirty="0"/>
              <a:t>فروع علم المحاسبة: </a:t>
            </a:r>
            <a:r>
              <a:rPr lang="ar-IQ" sz="2800" dirty="0"/>
              <a:t>نتيجة للتقدم التكنلوجي والنمو الاقتصادي والاجتماعي وتشابك العلاقات الدولية فقد نشات فروع متخصصة في المحاسبة اهمها:</a:t>
            </a:r>
          </a:p>
          <a:p>
            <a:pPr algn="r"/>
            <a:r>
              <a:rPr lang="ar-IQ" sz="2800" b="1" dirty="0"/>
              <a:t>1- المحاسبة المالية: </a:t>
            </a:r>
            <a:r>
              <a:rPr lang="ar-IQ" sz="2800" dirty="0"/>
              <a:t>تهتم بتسجيل العمليات المالية في الوحدات الاقتصادية لاعداد تقارير مالية بغرض تزويد ادارة المنشاه بمعلومات مالية تساعدهم في اتخاذ قرارات اقتصادية.  </a:t>
            </a:r>
          </a:p>
          <a:p>
            <a:pPr algn="r"/>
            <a:r>
              <a:rPr lang="ar-IQ" sz="2800" b="1" dirty="0"/>
              <a:t> ويمكن تعريفها فرع من علم المحاسبة يتضمن اعداد ونشر القوائم المالية مثل قائمة الدخل والميزانية العمومية وقائمة التدفقات النقدية لتوصيل معلوماتها الى المستخدمين الخارجيين.</a:t>
            </a:r>
          </a:p>
        </p:txBody>
      </p:sp>
      <p:sp>
        <p:nvSpPr>
          <p:cNvPr id="3" name="Rectangle 2">
            <a:extLst>
              <a:ext uri="{FF2B5EF4-FFF2-40B4-BE49-F238E27FC236}">
                <a16:creationId xmlns:a16="http://schemas.microsoft.com/office/drawing/2014/main" id="{15AFBE53-FCF8-4DE5-BC07-931BFA802377}"/>
              </a:ext>
            </a:extLst>
          </p:cNvPr>
          <p:cNvSpPr/>
          <p:nvPr/>
        </p:nvSpPr>
        <p:spPr>
          <a:xfrm>
            <a:off x="457200" y="4495800"/>
            <a:ext cx="8229600" cy="2246769"/>
          </a:xfrm>
          <a:prstGeom prst="rect">
            <a:avLst/>
          </a:prstGeom>
        </p:spPr>
        <p:txBody>
          <a:bodyPr wrap="square">
            <a:spAutoFit/>
          </a:bodyPr>
          <a:lstStyle/>
          <a:p>
            <a:pPr algn="r"/>
            <a:r>
              <a:rPr lang="ar-IQ" sz="2800" b="1" dirty="0"/>
              <a:t>2- تدقيق الحسابات: </a:t>
            </a:r>
            <a:r>
              <a:rPr lang="ar-IQ" sz="2800" dirty="0"/>
              <a:t>يقوم محاسب قانوني مجاز مستقل بمراجعة الحسابات والسجلات والقوائم والتقارير المالية (مراجعة المحاسبة المالية) ليعطي راية حول صحة وعدالة القوائم المالية الصادرة عن المنشاة ومدى انسجامها مع المعايير المحاسبة الدولية حتى تكتسب ثقة المستخدمين الخارجيين لها. </a:t>
            </a:r>
          </a:p>
        </p:txBody>
      </p:sp>
    </p:spTree>
    <p:extLst>
      <p:ext uri="{BB962C8B-B14F-4D97-AF65-F5344CB8AC3E}">
        <p14:creationId xmlns:p14="http://schemas.microsoft.com/office/powerpoint/2010/main" val="1722637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1066799" y="274638"/>
            <a:ext cx="609600" cy="1143000"/>
          </a:xfrm>
        </p:spPr>
        <p:txBody>
          <a:bodyPr/>
          <a:lstStyle/>
          <a:p>
            <a:endParaRPr lang="en-US" dirty="0"/>
          </a:p>
        </p:txBody>
      </p:sp>
      <p:sp>
        <p:nvSpPr>
          <p:cNvPr id="3" name="Content Placeholder 2"/>
          <p:cNvSpPr>
            <a:spLocks noGrp="1"/>
          </p:cNvSpPr>
          <p:nvPr>
            <p:ph idx="1"/>
          </p:nvPr>
        </p:nvSpPr>
        <p:spPr>
          <a:xfrm>
            <a:off x="266700" y="0"/>
            <a:ext cx="8610600" cy="6096000"/>
          </a:xfrm>
        </p:spPr>
        <p:txBody>
          <a:bodyPr>
            <a:noAutofit/>
          </a:bodyPr>
          <a:lstStyle/>
          <a:p>
            <a:pPr algn="r"/>
            <a:r>
              <a:rPr lang="ar-IQ" sz="2800" b="1" dirty="0">
                <a:solidFill>
                  <a:schemeClr val="tx1"/>
                </a:solidFill>
              </a:rPr>
              <a:t>3- محاسبة التكاليف: </a:t>
            </a:r>
            <a:r>
              <a:rPr lang="ar-IQ" sz="2800" dirty="0">
                <a:solidFill>
                  <a:schemeClr val="tx1"/>
                </a:solidFill>
              </a:rPr>
              <a:t>فرع من علم المحاسبة يتضمن قياس وتسجيل والتقريرعن تكلفة المنتجات  والخدمات في منظمة الاعمال  لتخفيض التكلفة لزيادة الارباح وتحقيق مركز تنافسي افضل.</a:t>
            </a:r>
          </a:p>
          <a:p>
            <a:pPr marL="0" indent="0" algn="r">
              <a:buNone/>
            </a:pPr>
            <a:r>
              <a:rPr lang="ar-IQ" sz="2800" b="1" dirty="0">
                <a:solidFill>
                  <a:schemeClr val="tx1"/>
                </a:solidFill>
              </a:rPr>
              <a:t>4- المحاسبة الادارية: </a:t>
            </a:r>
            <a:r>
              <a:rPr lang="ar-IQ" sz="2800" dirty="0">
                <a:solidFill>
                  <a:schemeClr val="tx1"/>
                </a:solidFill>
              </a:rPr>
              <a:t>فرع من علم المحاسبة يزود المستخدمين الداخليين في المنظمة بالتقارير التكاليفية والنقدية والمالية لتلبية احتياجاتهم المعلوماتية في اعداد الموازنات التخطيطية وفي اتخاذ قراراتهم الادارية.</a:t>
            </a:r>
          </a:p>
          <a:p>
            <a:pPr marL="0" indent="0" algn="r">
              <a:buNone/>
            </a:pPr>
            <a:r>
              <a:rPr lang="ar-IQ" sz="2800" dirty="0">
                <a:solidFill>
                  <a:schemeClr val="tx1"/>
                </a:solidFill>
              </a:rPr>
              <a:t> 5</a:t>
            </a:r>
            <a:r>
              <a:rPr lang="ar-IQ" sz="2800" b="1" dirty="0">
                <a:solidFill>
                  <a:schemeClr val="tx1"/>
                </a:solidFill>
              </a:rPr>
              <a:t>- المحاسبة الضريبية: </a:t>
            </a:r>
            <a:r>
              <a:rPr lang="ar-IQ" sz="2800" dirty="0">
                <a:solidFill>
                  <a:schemeClr val="tx1"/>
                </a:solidFill>
              </a:rPr>
              <a:t>تهتم باعداد القوائم والتقارير حسب القوانين الضريبية من اجل تحديد الدخل الخاضع للضريبة.</a:t>
            </a:r>
          </a:p>
          <a:p>
            <a:pPr marL="0" indent="0" algn="r">
              <a:buNone/>
            </a:pPr>
            <a:r>
              <a:rPr lang="ar-IQ" sz="2800" dirty="0">
                <a:solidFill>
                  <a:schemeClr val="tx1"/>
                </a:solidFill>
              </a:rPr>
              <a:t>6</a:t>
            </a:r>
            <a:r>
              <a:rPr lang="ar-IQ" sz="2800" b="1" dirty="0">
                <a:solidFill>
                  <a:schemeClr val="tx1"/>
                </a:solidFill>
              </a:rPr>
              <a:t>- المحاسبة الحكومية: </a:t>
            </a:r>
            <a:r>
              <a:rPr lang="ar-IQ" sz="2800" dirty="0">
                <a:solidFill>
                  <a:schemeClr val="tx1"/>
                </a:solidFill>
              </a:rPr>
              <a:t>تهتم بالتحقق من مدى الالتزام بالمعايير واللوائح والتعليمات والقوانين الحكومية النافذة وتطبق في االدوائر الحكومية والمنظمات التي لا تهدف الى الربح .</a:t>
            </a:r>
          </a:p>
          <a:p>
            <a:pPr marL="0" indent="0" algn="r">
              <a:buNone/>
            </a:pPr>
            <a:r>
              <a:rPr lang="ar-IQ" sz="2800" b="1" dirty="0">
                <a:solidFill>
                  <a:schemeClr val="tx1"/>
                </a:solidFill>
              </a:rPr>
              <a:t>7- النظم المحاسبية: </a:t>
            </a:r>
            <a:r>
              <a:rPr lang="ar-IQ" sz="2800" dirty="0">
                <a:solidFill>
                  <a:schemeClr val="tx1"/>
                </a:solidFill>
              </a:rPr>
              <a:t>يهتم بتصميم نظم محاسبية تتلائم وطبيعة انشطة الوحدات الاقتصادية ويتطلب معرفة عميقة باستخدام الحاسوب وبرامج معالجة البيانات.</a:t>
            </a:r>
          </a:p>
          <a:p>
            <a:pPr marL="0" indent="0" algn="r">
              <a:buNone/>
            </a:pPr>
            <a:endParaRPr lang="ar-IQ" sz="2800" dirty="0">
              <a:solidFill>
                <a:schemeClr val="tx1"/>
              </a:solidFill>
            </a:endParaRPr>
          </a:p>
          <a:p>
            <a:pPr marL="0" indent="0" algn="r">
              <a:buNone/>
            </a:pPr>
            <a:r>
              <a:rPr lang="ar-IQ" sz="2800" b="1" dirty="0">
                <a:solidFill>
                  <a:schemeClr val="tx1"/>
                </a:solidFill>
              </a:rPr>
              <a:t>  </a:t>
            </a:r>
          </a:p>
        </p:txBody>
      </p:sp>
    </p:spTree>
    <p:extLst>
      <p:ext uri="{BB962C8B-B14F-4D97-AF65-F5344CB8AC3E}">
        <p14:creationId xmlns:p14="http://schemas.microsoft.com/office/powerpoint/2010/main" val="128838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A53B96-A7CC-4BB0-8159-E3412EB3F7EA}"/>
              </a:ext>
            </a:extLst>
          </p:cNvPr>
          <p:cNvSpPr/>
          <p:nvPr/>
        </p:nvSpPr>
        <p:spPr>
          <a:xfrm>
            <a:off x="-228600" y="609600"/>
            <a:ext cx="8686800" cy="1077218"/>
          </a:xfrm>
          <a:prstGeom prst="rect">
            <a:avLst/>
          </a:prstGeom>
        </p:spPr>
        <p:txBody>
          <a:bodyPr wrap="square">
            <a:spAutoFit/>
          </a:bodyPr>
          <a:lstStyle/>
          <a:p>
            <a:pPr algn="r"/>
            <a:endParaRPr lang="ar-IQ" sz="3200" dirty="0"/>
          </a:p>
          <a:p>
            <a:pPr algn="r"/>
            <a:r>
              <a:rPr lang="ar-IQ" sz="3200" dirty="0"/>
              <a:t>ملاحظة:- مطلوب مراجعة قاموس المصطلحات صفحة 45 </a:t>
            </a:r>
          </a:p>
        </p:txBody>
      </p:sp>
      <p:pic>
        <p:nvPicPr>
          <p:cNvPr id="4" name="Picture 3">
            <a:extLst>
              <a:ext uri="{FF2B5EF4-FFF2-40B4-BE49-F238E27FC236}">
                <a16:creationId xmlns:a16="http://schemas.microsoft.com/office/drawing/2014/main" id="{9374DDAB-C7D2-4493-854C-CF2FB0D9D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0800" y="2505074"/>
            <a:ext cx="4419600" cy="3362325"/>
          </a:xfrm>
          <a:prstGeom prst="rect">
            <a:avLst/>
          </a:prstGeom>
          <a:ln>
            <a:noFill/>
          </a:ln>
          <a:effectLst>
            <a:softEdge rad="112500"/>
          </a:effectLst>
        </p:spPr>
      </p:pic>
    </p:spTree>
    <p:extLst>
      <p:ext uri="{BB962C8B-B14F-4D97-AF65-F5344CB8AC3E}">
        <p14:creationId xmlns:p14="http://schemas.microsoft.com/office/powerpoint/2010/main" val="10145441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826F61"/>
      </a:accent1>
      <a:accent2>
        <a:srgbClr val="A19C7F"/>
      </a:accent2>
      <a:accent3>
        <a:srgbClr val="9AA489"/>
      </a:accent3>
      <a:accent4>
        <a:srgbClr val="7C938B"/>
      </a:accent4>
      <a:accent5>
        <a:srgbClr val="7C7D92"/>
      </a:accent5>
      <a:accent6>
        <a:srgbClr val="897376"/>
      </a:accent6>
      <a:hlink>
        <a:srgbClr val="D29B73"/>
      </a:hlink>
      <a:folHlink>
        <a:srgbClr val="F4C5A4"/>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FF747C5C-A8E8-4833-9E55-3D08FE4E487A}"/>
    </a:ext>
  </a:extLst>
</a:theme>
</file>

<file path=docProps/app.xml><?xml version="1.0" encoding="utf-8"?>
<Properties xmlns="http://schemas.openxmlformats.org/officeDocument/2006/extended-properties" xmlns:vt="http://schemas.openxmlformats.org/officeDocument/2006/docPropsVTypes">
  <Template>TM04033929[[fn=Slate]]</Template>
  <TotalTime>338</TotalTime>
  <Words>678</Words>
  <Application>Microsoft Office PowerPoint</Application>
  <PresentationFormat>On-screen Show (4:3)</PresentationFormat>
  <Paragraphs>58</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Calisto MT</vt:lpstr>
      <vt:lpstr>Wingdings 2</vt:lpstr>
      <vt:lpstr>Slate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Hasaan</dc:creator>
  <cp:lastModifiedBy>asmaa</cp:lastModifiedBy>
  <cp:revision>35</cp:revision>
  <dcterms:created xsi:type="dcterms:W3CDTF">2021-02-04T11:45:55Z</dcterms:created>
  <dcterms:modified xsi:type="dcterms:W3CDTF">2021-02-05T18:26:45Z</dcterms:modified>
</cp:coreProperties>
</file>