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83" r:id="rId5"/>
    <p:sldId id="284" r:id="rId6"/>
    <p:sldId id="279" r:id="rId7"/>
    <p:sldId id="285" r:id="rId8"/>
    <p:sldId id="270" r:id="rId9"/>
    <p:sldId id="259" r:id="rId10"/>
    <p:sldId id="260" r:id="rId11"/>
    <p:sldId id="280" r:id="rId12"/>
    <p:sldId id="262" r:id="rId13"/>
    <p:sldId id="263" r:id="rId14"/>
    <p:sldId id="272" r:id="rId15"/>
    <p:sldId id="265" r:id="rId16"/>
    <p:sldId id="277" r:id="rId17"/>
    <p:sldId id="274" r:id="rId18"/>
    <p:sldId id="275" r:id="rId19"/>
    <p:sldId id="266" r:id="rId20"/>
    <p:sldId id="286" r:id="rId21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3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3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3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3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9" autoAdjust="0"/>
    <p:restoredTop sz="94660"/>
  </p:normalViewPr>
  <p:slideViewPr>
    <p:cSldViewPr>
      <p:cViewPr varScale="1">
        <p:scale>
          <a:sx n="62" d="100"/>
          <a:sy n="62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fld id="{B35938C6-716C-4FF2-BFF5-F99A4056F1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24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IQ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5F573362-98E4-4A61-B2FB-F71CDC1C22E0}" type="slidenum">
              <a:rPr lang="ar-SA" sz="1200" smtClean="0"/>
              <a:pPr eaLnBrk="1" hangingPunct="1"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9C9C2-03AD-42F1-B1CA-590928D697C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01781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11409-BBF9-41ED-95EA-D1AA4DCF5C1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26810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ACD9B-DC8F-43BF-8C6B-E71C8319EB1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63856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CFB89-77D3-4631-B957-223C37411AE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99299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89208-7C5F-420B-99E9-EEA4FB884B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75870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B1D52-030D-48AD-A9A6-C2345C85E1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98220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7D398-89CC-463C-8D1F-FF8209539B1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25845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45448-1694-4F1E-9E7B-06D526437D5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57074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F999C-7E9C-43E1-A810-7A0A403E6E8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00620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7AD60-8336-4A33-BCC2-6B519E71B5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64938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CD14B-871F-47AE-B047-A78AD695D82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46050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pPr>
              <a:defRPr/>
            </a:pPr>
            <a:fld id="{205E81AD-FF03-4585-A70C-4A636443634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6000"/>
            <a:lum/>
          </a:blip>
          <a:srcRect/>
          <a:stretch>
            <a:fillRect l="2000" t="17000" r="2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77800" y="692150"/>
            <a:ext cx="882015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z="4400" b="1"/>
              <a:t>Temperature Measurement and Thermometer</a:t>
            </a:r>
          </a:p>
          <a:p>
            <a:pPr algn="ctr" rtl="0" eaLnBrk="1" hangingPunct="1">
              <a:spcBef>
                <a:spcPts val="500"/>
              </a:spcBef>
              <a:spcAft>
                <a:spcPts val="500"/>
              </a:spcAft>
            </a:pPr>
            <a:endParaRPr lang="en-US" sz="4400" b="1"/>
          </a:p>
          <a:p>
            <a:pPr algn="ctr" rtl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z="2400" b="1"/>
              <a:t>Ass. Lec. Firas Harith </a:t>
            </a:r>
          </a:p>
        </p:txBody>
      </p:sp>
      <p:pic>
        <p:nvPicPr>
          <p:cNvPr id="2" name="D5BA1939.wav">
            <a:hlinkClick r:id="" action="ppaction://media"/>
          </p:cNvPr>
          <p:cNvPicPr>
            <a:picLocks noChangeAspect="1"/>
          </p:cNvPicPr>
          <p:nvPr>
            <a:wavAudioFile r:embed="rId1" name="D5BA9FE9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97BB1939.wav">
            <a:hlinkClick r:id="" action="ppaction://media"/>
          </p:cNvPr>
          <p:cNvPicPr>
            <a:picLocks noChangeAspect="1"/>
          </p:cNvPicPr>
          <p:nvPr>
            <a:wavAudioFile r:embed="rId2" name="97BB5E5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73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44463" y="828675"/>
            <a:ext cx="8820150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ar-IQ" b="1">
                <a:solidFill>
                  <a:srgbClr val="FF0000"/>
                </a:solidFill>
              </a:rPr>
              <a:t>Heat</a:t>
            </a:r>
            <a:endParaRPr lang="en-US" b="1">
              <a:solidFill>
                <a:srgbClr val="FF0000"/>
              </a:solidFill>
            </a:endParaRPr>
          </a:p>
          <a:p>
            <a:pPr algn="just" rtl="0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Is the total energy of molecular motion in                          a substance.</a:t>
            </a:r>
            <a:endParaRPr lang="en-US" b="1">
              <a:solidFill>
                <a:srgbClr val="FF0000"/>
              </a:solidFill>
            </a:endParaRPr>
          </a:p>
          <a:p>
            <a:pPr algn="just" rtl="0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Temperature</a:t>
            </a:r>
            <a:endParaRPr lang="en-US">
              <a:solidFill>
                <a:srgbClr val="FF0000"/>
              </a:solidFill>
            </a:endParaRPr>
          </a:p>
          <a:p>
            <a:pPr algn="just" rtl="0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Is a measure of the average energy of molecular motion in a substance.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b="1"/>
              <a:t>   </a:t>
            </a:r>
            <a:r>
              <a:rPr lang="en-US" b="1">
                <a:solidFill>
                  <a:srgbClr val="FF0000"/>
                </a:solidFill>
              </a:rPr>
              <a:t>Heat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energy </a:t>
            </a:r>
            <a:r>
              <a:rPr lang="en-US">
                <a:solidFill>
                  <a:srgbClr val="FF0000"/>
                </a:solidFill>
              </a:rPr>
              <a:t>depends on </a:t>
            </a:r>
            <a:r>
              <a:rPr lang="en-US"/>
              <a:t>the </a:t>
            </a:r>
            <a:r>
              <a:rPr lang="en-US" b="1">
                <a:solidFill>
                  <a:srgbClr val="FF0000"/>
                </a:solidFill>
              </a:rPr>
              <a:t>speed</a:t>
            </a:r>
            <a:r>
              <a:rPr lang="en-US">
                <a:solidFill>
                  <a:srgbClr val="FF0000"/>
                </a:solidFill>
              </a:rPr>
              <a:t> of the particles</a:t>
            </a:r>
            <a:r>
              <a:rPr lang="en-US"/>
              <a:t>, the </a:t>
            </a:r>
            <a:r>
              <a:rPr lang="en-US" b="1">
                <a:solidFill>
                  <a:srgbClr val="FF0000"/>
                </a:solidFill>
              </a:rPr>
              <a:t>number</a:t>
            </a:r>
            <a:r>
              <a:rPr lang="en-US">
                <a:solidFill>
                  <a:srgbClr val="FF0000"/>
                </a:solidFill>
              </a:rPr>
              <a:t> of particles</a:t>
            </a:r>
            <a:r>
              <a:rPr lang="en-US"/>
              <a:t> (</a:t>
            </a:r>
            <a:r>
              <a:rPr lang="en-US" b="1"/>
              <a:t>the </a:t>
            </a:r>
            <a:r>
              <a:rPr lang="en-US" b="1">
                <a:solidFill>
                  <a:srgbClr val="FF0000"/>
                </a:solidFill>
              </a:rPr>
              <a:t>size or mass</a:t>
            </a:r>
            <a:r>
              <a:rPr lang="en-US"/>
              <a:t>), and </a:t>
            </a:r>
            <a:r>
              <a:rPr lang="en-US">
                <a:solidFill>
                  <a:srgbClr val="FF0000"/>
                </a:solidFill>
              </a:rPr>
              <a:t>the </a:t>
            </a:r>
            <a:r>
              <a:rPr lang="en-US" b="1">
                <a:solidFill>
                  <a:srgbClr val="FF0000"/>
                </a:solidFill>
              </a:rPr>
              <a:t>type</a:t>
            </a:r>
            <a:r>
              <a:rPr lang="en-US">
                <a:solidFill>
                  <a:srgbClr val="FF0000"/>
                </a:solidFill>
              </a:rPr>
              <a:t> of particles in an object</a:t>
            </a:r>
            <a:r>
              <a:rPr lang="en-US"/>
              <a:t>.</a:t>
            </a:r>
            <a:endParaRPr lang="en-US" b="1"/>
          </a:p>
        </p:txBody>
      </p:sp>
      <p:pic>
        <p:nvPicPr>
          <p:cNvPr id="2" name="58591986.wav">
            <a:hlinkClick r:id="" action="ppaction://media"/>
          </p:cNvPr>
          <p:cNvPicPr>
            <a:picLocks noChangeAspect="1"/>
          </p:cNvPicPr>
          <p:nvPr>
            <a:wavAudioFile r:embed="rId1" name="5859C25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7463" y="3389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547813" y="476250"/>
            <a:ext cx="66246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-US"/>
              <a:t>Heat vs. Temperature</a:t>
            </a:r>
            <a:endParaRPr lang="ar-IQ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27088" y="1700213"/>
          <a:ext cx="7656512" cy="4249737"/>
        </p:xfrm>
        <a:graphic>
          <a:graphicData uri="http://schemas.openxmlformats.org/drawingml/2006/table">
            <a:tbl>
              <a:tblPr rtl="1" firstRow="1" bandRow="1">
                <a:tableStyleId>{912C8C85-51F0-491E-9774-3900AFEF0FD7}</a:tableStyleId>
              </a:tblPr>
              <a:tblGrid>
                <a:gridCol w="2734033"/>
                <a:gridCol w="2619792"/>
                <a:gridCol w="2302688"/>
              </a:tblGrid>
              <a:tr h="465114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Temperature</a:t>
                      </a:r>
                      <a:endParaRPr lang="ar-IQ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Heat</a:t>
                      </a:r>
                      <a:endParaRPr lang="ar-IQ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 rtl="1"/>
                      <a:endParaRPr lang="ar-IQ" sz="1800" dirty="0"/>
                    </a:p>
                  </a:txBody>
                  <a:tcPr marT="45734" marB="45734"/>
                </a:tc>
              </a:tr>
              <a:tr h="1490912">
                <a:tc>
                  <a:txBody>
                    <a:bodyPr/>
                    <a:lstStyle/>
                    <a:p>
                      <a:pPr algn="just" rtl="0"/>
                      <a:r>
                        <a:rPr lang="en-US" sz="1800" dirty="0" smtClean="0"/>
                        <a:t>The degree of hotness and coldness of a body. </a:t>
                      </a:r>
                      <a:endParaRPr lang="ar-IQ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US" sz="1800" dirty="0" smtClean="0"/>
                        <a:t>A form of energy which flows</a:t>
                      </a:r>
                      <a:r>
                        <a:rPr lang="en-US" sz="1800" baseline="0" dirty="0" smtClean="0"/>
                        <a:t> from a hotter region to a cooler region</a:t>
                      </a:r>
                      <a:endParaRPr lang="ar-IQ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/>
                        <a:t>Definition</a:t>
                      </a:r>
                      <a:endParaRPr lang="ar-IQ" sz="1800" b="1" dirty="0"/>
                    </a:p>
                  </a:txBody>
                  <a:tcPr marT="45734" marB="45734"/>
                </a:tc>
              </a:tr>
              <a:tr h="802799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Kelvin (</a:t>
                      </a:r>
                      <a:r>
                        <a:rPr lang="en-US" sz="1800" baseline="30000" dirty="0" err="1" smtClean="0"/>
                        <a:t>o</a:t>
                      </a:r>
                      <a:r>
                        <a:rPr lang="en-US" sz="1800" dirty="0" err="1" smtClean="0"/>
                        <a:t>K</a:t>
                      </a:r>
                      <a:r>
                        <a:rPr lang="en-US" sz="1800" dirty="0" smtClean="0"/>
                        <a:t>) </a:t>
                      </a:r>
                    </a:p>
                    <a:p>
                      <a:pPr algn="ctr" rtl="1"/>
                      <a:r>
                        <a:rPr lang="en-US" sz="1800" dirty="0" smtClean="0"/>
                        <a:t>Celsius(</a:t>
                      </a:r>
                      <a:r>
                        <a:rPr lang="en-US" sz="1600" baseline="30000" dirty="0" err="1" smtClean="0"/>
                        <a:t>o</a:t>
                      </a:r>
                      <a:r>
                        <a:rPr lang="en-US" sz="1600" dirty="0" err="1" smtClean="0"/>
                        <a:t>C</a:t>
                      </a:r>
                      <a:r>
                        <a:rPr lang="en-US" sz="1800" dirty="0" smtClean="0"/>
                        <a:t>)</a:t>
                      </a:r>
                      <a:endParaRPr lang="ar-IQ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Joule</a:t>
                      </a:r>
                      <a:r>
                        <a:rPr lang="en-US" sz="1800" baseline="0" dirty="0" smtClean="0"/>
                        <a:t> (J)</a:t>
                      </a:r>
                      <a:endParaRPr lang="ar-IQ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/>
                        <a:t>Unit</a:t>
                      </a:r>
                      <a:r>
                        <a:rPr lang="en-US" sz="1800" b="1" baseline="0" dirty="0" smtClean="0"/>
                        <a:t> of Measurement</a:t>
                      </a:r>
                      <a:endParaRPr lang="ar-IQ" sz="1800" b="1" dirty="0"/>
                    </a:p>
                  </a:txBody>
                  <a:tcPr marT="45734" marB="45734"/>
                </a:tc>
              </a:tr>
              <a:tr h="1490912">
                <a:tc>
                  <a:txBody>
                    <a:bodyPr/>
                    <a:lstStyle/>
                    <a:p>
                      <a:pPr marL="285750" indent="-285750" algn="ctr" rtl="0">
                        <a:buFont typeface="Wingdings" pitchFamily="2" charset="2"/>
                        <a:buChar char="v"/>
                      </a:pPr>
                      <a:r>
                        <a:rPr lang="en-US" sz="1800" dirty="0" smtClean="0"/>
                        <a:t>Increases</a:t>
                      </a:r>
                      <a:r>
                        <a:rPr lang="en-US" sz="1800" baseline="0" dirty="0" smtClean="0"/>
                        <a:t> when Heated.</a:t>
                      </a:r>
                    </a:p>
                    <a:p>
                      <a:pPr marL="285750" indent="-285750" algn="ctr" rtl="0">
                        <a:buFont typeface="Wingdings" pitchFamily="2" charset="2"/>
                        <a:buChar char="v"/>
                      </a:pPr>
                      <a:r>
                        <a:rPr lang="en-US" sz="1800" baseline="0" dirty="0" smtClean="0"/>
                        <a:t>Decreases when Cooled.</a:t>
                      </a:r>
                      <a:endParaRPr lang="ar-IQ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US" sz="1800" dirty="0" smtClean="0"/>
                        <a:t>Flows</a:t>
                      </a:r>
                      <a:r>
                        <a:rPr lang="en-US" sz="1800" baseline="0" dirty="0" smtClean="0"/>
                        <a:t> from hot area to a cold area.</a:t>
                      </a:r>
                      <a:endParaRPr lang="ar-IQ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/>
                        <a:t>Property</a:t>
                      </a:r>
                      <a:endParaRPr lang="ar-IQ" sz="1800" b="1" dirty="0"/>
                    </a:p>
                  </a:txBody>
                  <a:tcPr marT="45734" marB="45734"/>
                </a:tc>
              </a:tr>
            </a:tbl>
          </a:graphicData>
        </a:graphic>
      </p:graphicFrame>
      <p:pic>
        <p:nvPicPr>
          <p:cNvPr id="2" name="C7FA1986.wav">
            <a:hlinkClick r:id="" action="ppaction://media"/>
          </p:cNvPr>
          <p:cNvPicPr>
            <a:picLocks noChangeAspect="1"/>
          </p:cNvPicPr>
          <p:nvPr>
            <a:wavAudioFile r:embed="rId1" name="C7FAD4A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987675" y="476250"/>
            <a:ext cx="3744913" cy="649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IQ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107950" y="765175"/>
            <a:ext cx="8893175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b="1"/>
              <a:t>   </a:t>
            </a:r>
            <a:r>
              <a:rPr lang="en-US" b="1">
                <a:solidFill>
                  <a:srgbClr val="FF0000"/>
                </a:solidFill>
              </a:rPr>
              <a:t>Temperature</a:t>
            </a:r>
            <a:r>
              <a:rPr lang="en-US">
                <a:solidFill>
                  <a:srgbClr val="FF0000"/>
                </a:solidFill>
              </a:rPr>
              <a:t> does not depend on the </a:t>
            </a:r>
            <a:r>
              <a:rPr lang="en-US" b="1">
                <a:solidFill>
                  <a:srgbClr val="FF0000"/>
                </a:solidFill>
              </a:rPr>
              <a:t>size</a:t>
            </a:r>
            <a:r>
              <a:rPr lang="en-US">
                <a:solidFill>
                  <a:srgbClr val="FF0000"/>
                </a:solidFill>
              </a:rPr>
              <a:t> or </a:t>
            </a:r>
            <a:r>
              <a:rPr lang="en-US" b="1">
                <a:solidFill>
                  <a:srgbClr val="FF0000"/>
                </a:solidFill>
              </a:rPr>
              <a:t>type</a:t>
            </a:r>
            <a:r>
              <a:rPr lang="en-US">
                <a:solidFill>
                  <a:srgbClr val="FF0000"/>
                </a:solidFill>
              </a:rPr>
              <a:t> of object</a:t>
            </a:r>
            <a:r>
              <a:rPr lang="en-US"/>
              <a:t>. </a:t>
            </a:r>
            <a:r>
              <a:rPr lang="en-US" b="1" i="1"/>
              <a:t>For example</a:t>
            </a:r>
            <a:r>
              <a:rPr lang="en-US"/>
              <a:t>, the temperature of a small cup of water might be the same as the temperature of a large tub of water, but the tub of water has more heat because it has more water and thus more total thermal energy.</a:t>
            </a:r>
            <a:endParaRPr lang="en-US" b="1"/>
          </a:p>
          <a:p>
            <a:pPr algn="just" rtl="0" eaLnBrk="1" hangingPunct="1">
              <a:spcBef>
                <a:spcPct val="50000"/>
              </a:spcBef>
            </a:pPr>
            <a:r>
              <a:rPr lang="en-US"/>
              <a:t>If we </a:t>
            </a:r>
            <a:r>
              <a:rPr lang="en-US" b="1"/>
              <a:t>add</a:t>
            </a:r>
            <a:r>
              <a:rPr lang="en-US"/>
              <a:t> heat, the temperature will become </a:t>
            </a:r>
            <a:r>
              <a:rPr lang="en-US" b="1"/>
              <a:t>higher</a:t>
            </a:r>
            <a:r>
              <a:rPr lang="en-US"/>
              <a:t>. If we </a:t>
            </a:r>
            <a:r>
              <a:rPr lang="en-US" b="1"/>
              <a:t>remove</a:t>
            </a:r>
            <a:r>
              <a:rPr lang="en-US"/>
              <a:t> heat, the temperature will become </a:t>
            </a:r>
            <a:r>
              <a:rPr lang="en-US" b="1"/>
              <a:t>lower</a:t>
            </a:r>
            <a:r>
              <a:rPr lang="en-US"/>
              <a:t>. </a:t>
            </a:r>
            <a:r>
              <a:rPr lang="en-US">
                <a:solidFill>
                  <a:srgbClr val="FF0000"/>
                </a:solidFill>
              </a:rPr>
              <a:t>Higher temperatures mean that the molecules are </a:t>
            </a:r>
            <a:r>
              <a:rPr lang="en-US" b="1">
                <a:solidFill>
                  <a:srgbClr val="FF0000"/>
                </a:solidFill>
              </a:rPr>
              <a:t>moving</a:t>
            </a:r>
            <a:r>
              <a:rPr lang="en-US">
                <a:solidFill>
                  <a:srgbClr val="FF0000"/>
                </a:solidFill>
              </a:rPr>
              <a:t>, </a:t>
            </a:r>
            <a:r>
              <a:rPr lang="en-US" b="1">
                <a:solidFill>
                  <a:srgbClr val="FF0000"/>
                </a:solidFill>
              </a:rPr>
              <a:t>vibrating</a:t>
            </a:r>
            <a:r>
              <a:rPr lang="en-US">
                <a:solidFill>
                  <a:srgbClr val="FF0000"/>
                </a:solidFill>
              </a:rPr>
              <a:t> and </a:t>
            </a:r>
            <a:r>
              <a:rPr lang="en-US" b="1">
                <a:solidFill>
                  <a:srgbClr val="FF0000"/>
                </a:solidFill>
              </a:rPr>
              <a:t>rotating</a:t>
            </a:r>
            <a:r>
              <a:rPr lang="en-US">
                <a:solidFill>
                  <a:srgbClr val="FF0000"/>
                </a:solidFill>
              </a:rPr>
              <a:t> with more energy.</a:t>
            </a:r>
          </a:p>
        </p:txBody>
      </p:sp>
      <p:pic>
        <p:nvPicPr>
          <p:cNvPr id="3" name="89FD2001.wav">
            <a:hlinkClick r:id="" action="ppaction://media"/>
          </p:cNvPr>
          <p:cNvPicPr>
            <a:picLocks noChangeAspect="1"/>
          </p:cNvPicPr>
          <p:nvPr>
            <a:wavAudioFile r:embed="rId1" name="89FD3AF5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9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07950" y="44450"/>
            <a:ext cx="8893175" cy="675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  <a:defRPr/>
            </a:pPr>
            <a:r>
              <a:rPr lang="en-US" sz="3200" b="1" dirty="0" smtClean="0"/>
              <a:t>Detecting Heat</a:t>
            </a:r>
          </a:p>
          <a:p>
            <a:pPr algn="just" rtl="0" eaLnBrk="1" hangingPunct="1">
              <a:spcBef>
                <a:spcPct val="50000"/>
              </a:spcBef>
              <a:defRPr/>
            </a:pPr>
            <a:r>
              <a:rPr lang="en-US" dirty="0" smtClean="0"/>
              <a:t>   There are many ways to detect heat. The </a:t>
            </a:r>
            <a:r>
              <a:rPr lang="en-US" dirty="0" smtClean="0">
                <a:solidFill>
                  <a:srgbClr val="FF0000"/>
                </a:solidFill>
              </a:rPr>
              <a:t>method</a:t>
            </a:r>
            <a:r>
              <a:rPr lang="en-US" dirty="0" smtClean="0"/>
              <a:t> chosen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often</a:t>
            </a:r>
            <a:r>
              <a:rPr lang="en-US" dirty="0" smtClean="0">
                <a:solidFill>
                  <a:srgbClr val="FF0000"/>
                </a:solidFill>
              </a:rPr>
              <a:t> depends on what heat source</a:t>
            </a:r>
            <a:r>
              <a:rPr lang="en-US" dirty="0" smtClean="0"/>
              <a:t> we are trying to </a:t>
            </a:r>
            <a:r>
              <a:rPr lang="en-US" dirty="0" smtClean="0">
                <a:solidFill>
                  <a:srgbClr val="FF0000"/>
                </a:solidFill>
              </a:rPr>
              <a:t>measure</a:t>
            </a:r>
            <a:r>
              <a:rPr lang="en-US" dirty="0" smtClean="0"/>
              <a:t>. </a:t>
            </a:r>
            <a:r>
              <a:rPr lang="en-US" b="1" i="1" dirty="0" smtClean="0"/>
              <a:t>For example</a:t>
            </a:r>
            <a:r>
              <a:rPr lang="en-US" dirty="0" smtClean="0"/>
              <a:t>, the way we detect the heat in the air is different from how we detect heat from a fire or heat from objects in deep space.</a:t>
            </a:r>
          </a:p>
          <a:p>
            <a:pPr algn="just" rtl="0" eaLnBrk="1" hangingPunct="1">
              <a:spcBef>
                <a:spcPct val="50000"/>
              </a:spcBef>
              <a:defRPr/>
            </a:pPr>
            <a:r>
              <a:rPr lang="en-US" dirty="0" smtClean="0"/>
              <a:t>   We have all felt various levels of heat. </a:t>
            </a:r>
            <a:r>
              <a:rPr lang="en-US" dirty="0" smtClean="0">
                <a:solidFill>
                  <a:srgbClr val="FF0000"/>
                </a:solidFill>
              </a:rPr>
              <a:t>Our skin is                a good detector of heat</a:t>
            </a:r>
            <a:r>
              <a:rPr lang="en-US" dirty="0" smtClean="0"/>
              <a:t> and we interpret the average molecular motion within an object as a feeling that the object is </a:t>
            </a:r>
            <a:r>
              <a:rPr lang="en-US" b="1" dirty="0" smtClean="0"/>
              <a:t>hot </a:t>
            </a:r>
            <a:r>
              <a:rPr lang="en-US" dirty="0" smtClean="0"/>
              <a:t>or </a:t>
            </a:r>
            <a:r>
              <a:rPr lang="en-US" b="1" dirty="0" smtClean="0"/>
              <a:t>cold</a:t>
            </a:r>
            <a:r>
              <a:rPr lang="en-US" dirty="0" smtClean="0"/>
              <a:t>. However, </a:t>
            </a:r>
            <a:r>
              <a:rPr lang="en-US" dirty="0" smtClean="0">
                <a:solidFill>
                  <a:srgbClr val="FF0000"/>
                </a:solidFill>
              </a:rPr>
              <a:t>our skin does not always give us consistent measurements of heat energy</a:t>
            </a:r>
            <a:r>
              <a:rPr lang="en-US" dirty="0" smtClean="0"/>
              <a:t>.</a:t>
            </a:r>
          </a:p>
          <a:p>
            <a:pPr algn="just" rtl="0" eaLnBrk="1" hangingPunct="1">
              <a:spcBef>
                <a:spcPct val="50000"/>
              </a:spcBef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For this, we need special instruments, which can accurately measure temperature, like a </a:t>
            </a:r>
            <a:r>
              <a:rPr lang="en-US" b="1" dirty="0" smtClean="0">
                <a:solidFill>
                  <a:srgbClr val="FF0000"/>
                </a:solidFill>
              </a:rPr>
              <a:t>thermometer</a:t>
            </a:r>
            <a:r>
              <a:rPr lang="en-US" dirty="0" smtClean="0"/>
              <a:t>.</a:t>
            </a:r>
          </a:p>
        </p:txBody>
      </p:sp>
      <p:pic>
        <p:nvPicPr>
          <p:cNvPr id="2" name="83262001.wav">
            <a:hlinkClick r:id="" action="ppaction://media"/>
          </p:cNvPr>
          <p:cNvPicPr>
            <a:picLocks noChangeAspect="1"/>
          </p:cNvPicPr>
          <p:nvPr>
            <a:wavAudioFile r:embed="rId1" name="83265AA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07950" y="544513"/>
            <a:ext cx="8893175" cy="583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200" b="1"/>
              <a:t>The Mercury Thermometer</a:t>
            </a:r>
            <a:endParaRPr lang="en-US" sz="3200"/>
          </a:p>
          <a:p>
            <a:pPr algn="just" rtl="0" eaLnBrk="1" hangingPunct="1">
              <a:spcBef>
                <a:spcPct val="50000"/>
              </a:spcBef>
            </a:pPr>
            <a:r>
              <a:rPr lang="en-US"/>
              <a:t>   The most common way to measure temperature is with  a </a:t>
            </a:r>
            <a:r>
              <a:rPr lang="en-US">
                <a:solidFill>
                  <a:srgbClr val="FF0000"/>
                </a:solidFill>
              </a:rPr>
              <a:t>glass fever thermometer</a:t>
            </a:r>
            <a:r>
              <a:rPr lang="en-US"/>
              <a:t> containing mercury or alcohol. The </a:t>
            </a:r>
            <a:r>
              <a:rPr lang="en-US">
                <a:solidFill>
                  <a:srgbClr val="FF0000"/>
                </a:solidFill>
              </a:rPr>
              <a:t>principle behind this thermometer </a:t>
            </a:r>
            <a:r>
              <a:rPr lang="en-US"/>
              <a:t>is that  an </a:t>
            </a:r>
            <a:r>
              <a:rPr lang="en-US">
                <a:solidFill>
                  <a:srgbClr val="FF0000"/>
                </a:solidFill>
              </a:rPr>
              <a:t>increase</a:t>
            </a:r>
            <a:r>
              <a:rPr lang="en-US"/>
              <a:t> in the </a:t>
            </a:r>
            <a:r>
              <a:rPr lang="en-US">
                <a:solidFill>
                  <a:srgbClr val="FF0000"/>
                </a:solidFill>
              </a:rPr>
              <a:t>temperature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of different materials</a:t>
            </a:r>
            <a:r>
              <a:rPr lang="en-US"/>
              <a:t> usually </a:t>
            </a:r>
            <a:r>
              <a:rPr lang="en-US">
                <a:solidFill>
                  <a:srgbClr val="FF0000"/>
                </a:solidFill>
              </a:rPr>
              <a:t>causes</a:t>
            </a:r>
            <a:r>
              <a:rPr lang="en-US"/>
              <a:t> them to </a:t>
            </a:r>
            <a:r>
              <a:rPr lang="en-US">
                <a:solidFill>
                  <a:srgbClr val="FF0000"/>
                </a:solidFill>
              </a:rPr>
              <a:t>expand different amounts</a:t>
            </a:r>
            <a:r>
              <a:rPr lang="en-US"/>
              <a:t>. In                   a </a:t>
            </a:r>
            <a:r>
              <a:rPr lang="en-US" b="1">
                <a:solidFill>
                  <a:srgbClr val="FFC000"/>
                </a:solidFill>
              </a:rPr>
              <a:t>fever thermometer</a:t>
            </a:r>
            <a:r>
              <a:rPr lang="en-US"/>
              <a:t>, a </a:t>
            </a:r>
            <a:r>
              <a:rPr lang="en-US">
                <a:solidFill>
                  <a:srgbClr val="FFC000"/>
                </a:solidFill>
              </a:rPr>
              <a:t>temperature increase causes </a:t>
            </a:r>
            <a:r>
              <a:rPr lang="en-US"/>
              <a:t>the </a:t>
            </a:r>
            <a:r>
              <a:rPr lang="en-US">
                <a:solidFill>
                  <a:srgbClr val="FFC000"/>
                </a:solidFill>
              </a:rPr>
              <a:t>alcohol</a:t>
            </a:r>
            <a:r>
              <a:rPr lang="en-US"/>
              <a:t> or </a:t>
            </a:r>
            <a:r>
              <a:rPr lang="en-US">
                <a:solidFill>
                  <a:srgbClr val="FFC000"/>
                </a:solidFill>
              </a:rPr>
              <a:t>mercur</a:t>
            </a:r>
            <a:r>
              <a:rPr lang="en-US"/>
              <a:t>y to </a:t>
            </a:r>
            <a:r>
              <a:rPr lang="en-US">
                <a:solidFill>
                  <a:srgbClr val="FFC000"/>
                </a:solidFill>
              </a:rPr>
              <a:t>expand more than the glass</a:t>
            </a:r>
            <a:r>
              <a:rPr lang="en-US"/>
              <a:t> and thus </a:t>
            </a:r>
            <a:r>
              <a:rPr lang="en-US">
                <a:solidFill>
                  <a:srgbClr val="FFC000"/>
                </a:solidFill>
              </a:rPr>
              <a:t>produces an increase in the level of the liquid</a:t>
            </a:r>
            <a:r>
              <a:rPr lang="en-US"/>
              <a:t>. If the liquid expanded the same amount as the glass, the level of the liquid in the stem would remain constant with temperature.</a:t>
            </a:r>
          </a:p>
        </p:txBody>
      </p:sp>
      <p:pic>
        <p:nvPicPr>
          <p:cNvPr id="2" name="C1982001.wav">
            <a:hlinkClick r:id="" action="ppaction://media"/>
          </p:cNvPr>
          <p:cNvPicPr>
            <a:picLocks noChangeAspect="1"/>
          </p:cNvPicPr>
          <p:nvPr>
            <a:wavAudioFile r:embed="rId1" name="C198D0E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23850" y="4292600"/>
            <a:ext cx="88931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/>
              <a:t>   </a:t>
            </a:r>
            <a:r>
              <a:rPr lang="en-US">
                <a:solidFill>
                  <a:srgbClr val="FF0000"/>
                </a:solidFill>
              </a:rPr>
              <a:t>In order to show this expansion</a:t>
            </a:r>
            <a:r>
              <a:rPr lang="en-US"/>
              <a:t>, </a:t>
            </a:r>
            <a:r>
              <a:rPr lang="en-US">
                <a:solidFill>
                  <a:srgbClr val="FF0000"/>
                </a:solidFill>
              </a:rPr>
              <a:t>thermometers</a:t>
            </a:r>
            <a:r>
              <a:rPr lang="en-US"/>
              <a:t> are </a:t>
            </a:r>
            <a:r>
              <a:rPr lang="en-US">
                <a:solidFill>
                  <a:srgbClr val="FF0000"/>
                </a:solidFill>
              </a:rPr>
              <a:t>designed</a:t>
            </a:r>
            <a:r>
              <a:rPr lang="en-US"/>
              <a:t> so that the </a:t>
            </a:r>
            <a:r>
              <a:rPr lang="en-US">
                <a:solidFill>
                  <a:srgbClr val="FF0000"/>
                </a:solidFill>
              </a:rPr>
              <a:t>mercury is forced to rise from the bulb in a capillary tube with a very small diameter</a:t>
            </a:r>
            <a:r>
              <a:rPr lang="en-US"/>
              <a:t>. The </a:t>
            </a:r>
            <a:r>
              <a:rPr lang="en-US">
                <a:solidFill>
                  <a:srgbClr val="FF0000"/>
                </a:solidFill>
              </a:rPr>
              <a:t>smaller</a:t>
            </a:r>
            <a:r>
              <a:rPr lang="en-US"/>
              <a:t> the </a:t>
            </a:r>
            <a:r>
              <a:rPr lang="en-US">
                <a:solidFill>
                  <a:srgbClr val="FF0000"/>
                </a:solidFill>
              </a:rPr>
              <a:t>diameter of the capillary</a:t>
            </a:r>
            <a:r>
              <a:rPr lang="en-US"/>
              <a:t>, the </a:t>
            </a:r>
            <a:r>
              <a:rPr lang="en-US">
                <a:solidFill>
                  <a:srgbClr val="FF0000"/>
                </a:solidFill>
              </a:rPr>
              <a:t>greater</a:t>
            </a:r>
            <a:r>
              <a:rPr lang="en-US"/>
              <a:t> is the </a:t>
            </a:r>
            <a:r>
              <a:rPr lang="en-US">
                <a:solidFill>
                  <a:srgbClr val="FF0000"/>
                </a:solidFill>
              </a:rPr>
              <a:t>sensitivit</a:t>
            </a:r>
            <a:r>
              <a:rPr lang="en-US"/>
              <a:t>y of the</a:t>
            </a:r>
            <a:r>
              <a:rPr lang="en-US">
                <a:solidFill>
                  <a:srgbClr val="FF0000"/>
                </a:solidFill>
              </a:rPr>
              <a:t> thermometer</a:t>
            </a:r>
            <a:r>
              <a:rPr lang="en-US"/>
              <a:t>.</a:t>
            </a:r>
          </a:p>
        </p:txBody>
      </p:sp>
      <p:pic>
        <p:nvPicPr>
          <p:cNvPr id="16387" name="Picture 4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4005262" cy="2878137"/>
          </a:xfrm>
          <a:prstGeom prst="rect">
            <a:avLst/>
          </a:prstGeom>
          <a:noFill/>
          <a:ln w="28575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4" y="620688"/>
            <a:ext cx="1980564" cy="3384000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71342001.wav">
            <a:hlinkClick r:id="" action="ppaction://media"/>
          </p:cNvPr>
          <p:cNvPicPr>
            <a:picLocks noChangeAspect="1"/>
          </p:cNvPicPr>
          <p:nvPr>
            <a:wavAudioFile r:embed="rId1" name="7134EBF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23850" y="620713"/>
            <a:ext cx="5111750" cy="3384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IQ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07950" y="260350"/>
            <a:ext cx="8893175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b="1" u="sng">
                <a:solidFill>
                  <a:srgbClr val="FF0000"/>
                </a:solidFill>
              </a:rPr>
              <a:t>Two things increase the visibility of the capillary: -</a:t>
            </a:r>
          </a:p>
          <a:p>
            <a:pPr lvl="1" algn="just" rtl="0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1. </a:t>
            </a:r>
            <a:r>
              <a:rPr lang="en-US">
                <a:solidFill>
                  <a:srgbClr val="FF0000"/>
                </a:solidFill>
              </a:rPr>
              <a:t>The glass case acts as a magnifying glass.</a:t>
            </a:r>
          </a:p>
          <a:p>
            <a:pPr lvl="1" algn="just" rtl="0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2. </a:t>
            </a:r>
            <a:r>
              <a:rPr lang="en-US">
                <a:solidFill>
                  <a:srgbClr val="FF0000"/>
                </a:solidFill>
              </a:rPr>
              <a:t>An opaque white backing is used.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/>
              <a:t>   The capillary of a </a:t>
            </a:r>
            <a:r>
              <a:rPr lang="en-US">
                <a:solidFill>
                  <a:srgbClr val="FF0000"/>
                </a:solidFill>
              </a:rPr>
              <a:t>fever thermometer has</a:t>
            </a:r>
            <a:r>
              <a:rPr lang="en-US"/>
              <a:t> a </a:t>
            </a:r>
            <a:r>
              <a:rPr lang="en-US">
                <a:solidFill>
                  <a:srgbClr val="FF0000"/>
                </a:solidFill>
              </a:rPr>
              <a:t>restriction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just above</a:t>
            </a:r>
            <a:r>
              <a:rPr lang="en-US"/>
              <a:t> the </a:t>
            </a:r>
            <a:r>
              <a:rPr lang="en-US">
                <a:solidFill>
                  <a:srgbClr val="FF0000"/>
                </a:solidFill>
              </a:rPr>
              <a:t>bulb</a:t>
            </a:r>
            <a:r>
              <a:rPr lang="en-US"/>
              <a:t> so that </a:t>
            </a:r>
            <a:r>
              <a:rPr lang="en-US">
                <a:solidFill>
                  <a:srgbClr val="FF0000"/>
                </a:solidFill>
              </a:rPr>
              <a:t>after the liquid is forced into the stem by expansion it does not return when the temperature falls</a:t>
            </a:r>
            <a:r>
              <a:rPr lang="en-US"/>
              <a:t>. In order </a:t>
            </a:r>
            <a:r>
              <a:rPr lang="en-US">
                <a:solidFill>
                  <a:srgbClr val="FF0000"/>
                </a:solidFill>
              </a:rPr>
              <a:t>to return the mercury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to</a:t>
            </a:r>
            <a:r>
              <a:rPr lang="en-US"/>
              <a:t> the </a:t>
            </a:r>
            <a:r>
              <a:rPr lang="en-US">
                <a:solidFill>
                  <a:srgbClr val="FF0000"/>
                </a:solidFill>
              </a:rPr>
              <a:t>bulb</a:t>
            </a:r>
            <a:r>
              <a:rPr lang="en-US"/>
              <a:t> it is </a:t>
            </a:r>
            <a:r>
              <a:rPr lang="en-US">
                <a:solidFill>
                  <a:srgbClr val="FF0000"/>
                </a:solidFill>
              </a:rPr>
              <a:t>necessary</a:t>
            </a:r>
            <a:r>
              <a:rPr lang="en-US"/>
              <a:t> to </a:t>
            </a:r>
            <a:r>
              <a:rPr lang="en-US">
                <a:solidFill>
                  <a:srgbClr val="FF0000"/>
                </a:solidFill>
              </a:rPr>
              <a:t>take advantage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of</a:t>
            </a:r>
            <a:r>
              <a:rPr lang="en-US"/>
              <a:t> some elementary physics involving </a:t>
            </a:r>
            <a:r>
              <a:rPr lang="en-US">
                <a:solidFill>
                  <a:srgbClr val="FF0000"/>
                </a:solidFill>
              </a:rPr>
              <a:t>centrifugal forces</a:t>
            </a:r>
            <a:r>
              <a:rPr lang="en-US"/>
              <a:t>.</a:t>
            </a:r>
          </a:p>
        </p:txBody>
      </p:sp>
      <p:pic>
        <p:nvPicPr>
          <p:cNvPr id="2" name="FCDC2001.wav">
            <a:hlinkClick r:id="" action="ppaction://media"/>
          </p:cNvPr>
          <p:cNvPicPr>
            <a:picLocks noChangeAspect="1"/>
          </p:cNvPicPr>
          <p:nvPr>
            <a:wavAudioFile r:embed="rId1" name="FCDC85E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07950" y="188913"/>
            <a:ext cx="8893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3200" b="1"/>
              <a:t>The Thermocouple</a:t>
            </a: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81075"/>
            <a:ext cx="44053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709B2017.wav">
            <a:hlinkClick r:id="" action="ppaction://media"/>
          </p:cNvPr>
          <p:cNvPicPr>
            <a:picLocks noChangeAspect="1"/>
          </p:cNvPicPr>
          <p:nvPr>
            <a:wavAudioFile r:embed="rId1" name="709B461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403350" y="981075"/>
            <a:ext cx="5472113" cy="5327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IQ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07950" y="966788"/>
            <a:ext cx="8893175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   </a:t>
            </a:r>
            <a:r>
              <a:rPr lang="en-US"/>
              <a:t>A </a:t>
            </a:r>
            <a:r>
              <a:rPr lang="en-US" b="1">
                <a:solidFill>
                  <a:srgbClr val="FF0000"/>
                </a:solidFill>
              </a:rPr>
              <a:t>thermocouple</a:t>
            </a:r>
            <a:r>
              <a:rPr lang="en-US">
                <a:solidFill>
                  <a:srgbClr val="FF0000"/>
                </a:solidFill>
              </a:rPr>
              <a:t> consists of two junctions of two different metals. If the two junctions are at different temperatures, a voltage is produced that </a:t>
            </a:r>
            <a:r>
              <a:rPr lang="en-US" b="1">
                <a:solidFill>
                  <a:srgbClr val="FF0000"/>
                </a:solidFill>
              </a:rPr>
              <a:t>depends</a:t>
            </a:r>
            <a:r>
              <a:rPr lang="en-US">
                <a:solidFill>
                  <a:srgbClr val="FF0000"/>
                </a:solidFill>
              </a:rPr>
              <a:t> on the temperature difference</a:t>
            </a:r>
            <a:r>
              <a:rPr lang="en-US"/>
              <a:t>. Usually </a:t>
            </a:r>
            <a:r>
              <a:rPr lang="en-US">
                <a:solidFill>
                  <a:srgbClr val="FF0000"/>
                </a:solidFill>
              </a:rPr>
              <a:t>one</a:t>
            </a:r>
            <a:r>
              <a:rPr lang="en-US"/>
              <a:t> of the </a:t>
            </a:r>
            <a:r>
              <a:rPr lang="en-US">
                <a:solidFill>
                  <a:srgbClr val="FF0000"/>
                </a:solidFill>
              </a:rPr>
              <a:t>junctions</a:t>
            </a:r>
            <a:r>
              <a:rPr lang="en-US"/>
              <a:t> is </a:t>
            </a:r>
            <a:r>
              <a:rPr lang="en-US">
                <a:solidFill>
                  <a:srgbClr val="FF0000"/>
                </a:solidFill>
              </a:rPr>
              <a:t>kept at a reference temperature</a:t>
            </a:r>
            <a:r>
              <a:rPr lang="en-US"/>
              <a:t> such as in an </a:t>
            </a:r>
            <a:r>
              <a:rPr lang="en-US">
                <a:solidFill>
                  <a:srgbClr val="FF0000"/>
                </a:solidFill>
              </a:rPr>
              <a:t>ice-water bath</a:t>
            </a:r>
            <a:r>
              <a:rPr lang="en-US"/>
              <a:t>. The </a:t>
            </a:r>
            <a:r>
              <a:rPr lang="en-US">
                <a:solidFill>
                  <a:srgbClr val="FF0000"/>
                </a:solidFill>
              </a:rPr>
              <a:t>copper-constantan thermocouple can</a:t>
            </a:r>
            <a:r>
              <a:rPr lang="en-US"/>
              <a:t> be used to </a:t>
            </a:r>
            <a:r>
              <a:rPr lang="en-US">
                <a:solidFill>
                  <a:srgbClr val="FF0000"/>
                </a:solidFill>
              </a:rPr>
              <a:t>measure temperatures from </a:t>
            </a:r>
            <a:r>
              <a:rPr lang="en-US" b="1">
                <a:solidFill>
                  <a:srgbClr val="FF0000"/>
                </a:solidFill>
              </a:rPr>
              <a:t>(-190 to 300 </a:t>
            </a:r>
            <a:r>
              <a:rPr lang="en-US" b="1" baseline="30000">
                <a:solidFill>
                  <a:srgbClr val="FF0000"/>
                </a:solidFill>
              </a:rPr>
              <a:t>o</a:t>
            </a:r>
            <a:r>
              <a:rPr lang="en-US" b="1">
                <a:solidFill>
                  <a:srgbClr val="FF0000"/>
                </a:solidFill>
              </a:rPr>
              <a:t>C</a:t>
            </a:r>
            <a:r>
              <a:rPr lang="en-US"/>
              <a:t>).                     For a </a:t>
            </a:r>
            <a:r>
              <a:rPr lang="en-US" b="1">
                <a:solidFill>
                  <a:srgbClr val="FFC000"/>
                </a:solidFill>
              </a:rPr>
              <a:t>100</a:t>
            </a:r>
            <a:r>
              <a:rPr lang="en-US" b="1" baseline="30000">
                <a:solidFill>
                  <a:srgbClr val="FFC000"/>
                </a:solidFill>
              </a:rPr>
              <a:t>o</a:t>
            </a:r>
            <a:r>
              <a:rPr lang="en-US" b="1">
                <a:solidFill>
                  <a:srgbClr val="FFC000"/>
                </a:solidFill>
              </a:rPr>
              <a:t>C</a:t>
            </a:r>
            <a:r>
              <a:rPr lang="en-US">
                <a:solidFill>
                  <a:srgbClr val="FFC000"/>
                </a:solidFill>
              </a:rPr>
              <a:t> temperature difference</a:t>
            </a:r>
            <a:r>
              <a:rPr lang="en-US"/>
              <a:t>, the </a:t>
            </a:r>
            <a:r>
              <a:rPr lang="en-US">
                <a:solidFill>
                  <a:srgbClr val="FFC000"/>
                </a:solidFill>
              </a:rPr>
              <a:t>voltage produced</a:t>
            </a:r>
            <a:r>
              <a:rPr lang="en-US"/>
              <a:t> is only about </a:t>
            </a:r>
            <a:r>
              <a:rPr lang="en-US" b="1">
                <a:solidFill>
                  <a:srgbClr val="FFC000"/>
                </a:solidFill>
              </a:rPr>
              <a:t>0.004V</a:t>
            </a:r>
            <a:r>
              <a:rPr lang="en-US">
                <a:solidFill>
                  <a:srgbClr val="FFC000"/>
                </a:solidFill>
              </a:rPr>
              <a:t> (</a:t>
            </a:r>
            <a:r>
              <a:rPr lang="en-US" b="1">
                <a:solidFill>
                  <a:srgbClr val="FFC000"/>
                </a:solidFill>
              </a:rPr>
              <a:t>4mV</a:t>
            </a:r>
            <a:r>
              <a:rPr lang="en-US"/>
              <a:t>). </a:t>
            </a:r>
            <a:r>
              <a:rPr lang="en-US" b="1">
                <a:solidFill>
                  <a:srgbClr val="FF0000"/>
                </a:solidFill>
              </a:rPr>
              <a:t>Thermocouples</a:t>
            </a:r>
            <a:r>
              <a:rPr lang="en-US">
                <a:solidFill>
                  <a:srgbClr val="FF0000"/>
                </a:solidFill>
              </a:rPr>
              <a:t> can be made small enough to measure the temperature of individual cells.</a:t>
            </a:r>
          </a:p>
        </p:txBody>
      </p:sp>
      <p:pic>
        <p:nvPicPr>
          <p:cNvPr id="2" name="BF7A2017.wav">
            <a:hlinkClick r:id="" action="ppaction://media"/>
          </p:cNvPr>
          <p:cNvPicPr>
            <a:picLocks noChangeAspect="1"/>
          </p:cNvPicPr>
          <p:nvPr>
            <a:wavAudioFile r:embed="rId1" name="BF7A848B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038" y="3429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4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3025" y="44450"/>
            <a:ext cx="9036050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200" b="1">
                <a:cs typeface="Times New Roman" pitchFamily="18" charset="0"/>
              </a:rPr>
              <a:t>Core Temperature and Skin Temperature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2900">
                <a:cs typeface="Times New Roman" pitchFamily="18" charset="0"/>
              </a:rPr>
              <a:t>   </a:t>
            </a:r>
            <a:r>
              <a:rPr lang="en-US" sz="2900">
                <a:solidFill>
                  <a:srgbClr val="FF0000"/>
                </a:solidFill>
                <a:cs typeface="Times New Roman" pitchFamily="18" charset="0"/>
              </a:rPr>
              <a:t>The temperature of the deep tissues of the body-the “</a:t>
            </a:r>
            <a:r>
              <a:rPr lang="en-US" sz="2900" b="1">
                <a:solidFill>
                  <a:srgbClr val="FF0000"/>
                </a:solidFill>
                <a:cs typeface="Times New Roman" pitchFamily="18" charset="0"/>
              </a:rPr>
              <a:t>core</a:t>
            </a:r>
            <a:r>
              <a:rPr lang="en-US" sz="2900">
                <a:solidFill>
                  <a:srgbClr val="FF0000"/>
                </a:solidFill>
                <a:cs typeface="Times New Roman" pitchFamily="18" charset="0"/>
              </a:rPr>
              <a:t>”-remains almost exactly constant, within </a:t>
            </a:r>
            <a:r>
              <a:rPr lang="en-US" sz="2900" b="1">
                <a:solidFill>
                  <a:srgbClr val="FF0000"/>
                </a:solidFill>
                <a:cs typeface="Times New Roman" pitchFamily="18" charset="0"/>
              </a:rPr>
              <a:t>±1</a:t>
            </a:r>
            <a:r>
              <a:rPr lang="en-US" sz="2900" b="1" baseline="30000">
                <a:solidFill>
                  <a:srgbClr val="FF0000"/>
                </a:solidFill>
                <a:cs typeface="Times New Roman" pitchFamily="18" charset="0"/>
              </a:rPr>
              <a:t>o</a:t>
            </a:r>
            <a:r>
              <a:rPr lang="en-US" sz="2900" b="1">
                <a:solidFill>
                  <a:srgbClr val="FF0000"/>
                </a:solidFill>
                <a:cs typeface="Times New Roman" pitchFamily="18" charset="0"/>
              </a:rPr>
              <a:t>F</a:t>
            </a:r>
            <a:r>
              <a:rPr lang="en-US" sz="2900">
                <a:solidFill>
                  <a:srgbClr val="FF0000"/>
                </a:solidFill>
                <a:cs typeface="Times New Roman" pitchFamily="18" charset="0"/>
              </a:rPr>
              <a:t> (</a:t>
            </a:r>
            <a:r>
              <a:rPr lang="en-US" sz="2900" b="1">
                <a:solidFill>
                  <a:srgbClr val="FF0000"/>
                </a:solidFill>
                <a:cs typeface="Times New Roman" pitchFamily="18" charset="0"/>
              </a:rPr>
              <a:t>±0.6</a:t>
            </a:r>
            <a:r>
              <a:rPr lang="en-US" sz="2900" b="1" baseline="30000">
                <a:solidFill>
                  <a:srgbClr val="FF0000"/>
                </a:solidFill>
                <a:cs typeface="Times New Roman" pitchFamily="18" charset="0"/>
              </a:rPr>
              <a:t>o</a:t>
            </a:r>
            <a:r>
              <a:rPr lang="en-US" sz="2900" b="1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n-US" sz="2900">
                <a:cs typeface="Times New Roman" pitchFamily="18" charset="0"/>
              </a:rPr>
              <a:t>), day in and day out except when a person develops a febrile illness. Indeed, a </a:t>
            </a:r>
            <a:r>
              <a:rPr lang="en-US" sz="2900">
                <a:solidFill>
                  <a:srgbClr val="FF0000"/>
                </a:solidFill>
                <a:cs typeface="Times New Roman" pitchFamily="18" charset="0"/>
              </a:rPr>
              <a:t>nude person can be exposed to temperatures as low as </a:t>
            </a:r>
            <a:r>
              <a:rPr lang="en-US" sz="2900" b="1">
                <a:solidFill>
                  <a:srgbClr val="FF0000"/>
                </a:solidFill>
                <a:cs typeface="Times New Roman" pitchFamily="18" charset="0"/>
              </a:rPr>
              <a:t>55</a:t>
            </a:r>
            <a:r>
              <a:rPr lang="en-US" sz="2900" b="1" baseline="30000">
                <a:solidFill>
                  <a:srgbClr val="FF0000"/>
                </a:solidFill>
                <a:cs typeface="Times New Roman" pitchFamily="18" charset="0"/>
              </a:rPr>
              <a:t>o</a:t>
            </a:r>
            <a:r>
              <a:rPr lang="en-US" sz="2900" b="1">
                <a:solidFill>
                  <a:srgbClr val="FF0000"/>
                </a:solidFill>
                <a:cs typeface="Times New Roman" pitchFamily="18" charset="0"/>
              </a:rPr>
              <a:t>F</a:t>
            </a:r>
            <a:r>
              <a:rPr lang="en-US" sz="2900">
                <a:solidFill>
                  <a:srgbClr val="FF0000"/>
                </a:solidFill>
                <a:cs typeface="Times New Roman" pitchFamily="18" charset="0"/>
              </a:rPr>
              <a:t> or as high as </a:t>
            </a:r>
            <a:r>
              <a:rPr lang="en-US" sz="2900" b="1">
                <a:solidFill>
                  <a:srgbClr val="FF0000"/>
                </a:solidFill>
                <a:cs typeface="Times New Roman" pitchFamily="18" charset="0"/>
              </a:rPr>
              <a:t>130</a:t>
            </a:r>
            <a:r>
              <a:rPr lang="en-US" sz="2900" b="1" baseline="30000">
                <a:solidFill>
                  <a:srgbClr val="FF0000"/>
                </a:solidFill>
                <a:cs typeface="Times New Roman" pitchFamily="18" charset="0"/>
              </a:rPr>
              <a:t>o</a:t>
            </a:r>
            <a:r>
              <a:rPr lang="en-US" sz="2900" b="1">
                <a:solidFill>
                  <a:srgbClr val="FF0000"/>
                </a:solidFill>
                <a:cs typeface="Times New Roman" pitchFamily="18" charset="0"/>
              </a:rPr>
              <a:t>F</a:t>
            </a:r>
            <a:r>
              <a:rPr lang="en-US" sz="2900">
                <a:solidFill>
                  <a:srgbClr val="FF0000"/>
                </a:solidFill>
                <a:cs typeface="Times New Roman" pitchFamily="18" charset="0"/>
              </a:rPr>
              <a:t> in dry</a:t>
            </a:r>
            <a:r>
              <a:rPr lang="en-US" sz="2900" i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900">
                <a:solidFill>
                  <a:srgbClr val="FF0000"/>
                </a:solidFill>
                <a:cs typeface="Times New Roman" pitchFamily="18" charset="0"/>
              </a:rPr>
              <a:t>air and still maintain an almost constant internal body temperature</a:t>
            </a:r>
          </a:p>
        </p:txBody>
      </p:sp>
      <p:pic>
        <p:nvPicPr>
          <p:cNvPr id="2" name="45D02017.wav">
            <a:hlinkClick r:id="" action="ppaction://media"/>
          </p:cNvPr>
          <p:cNvPicPr>
            <a:picLocks noChangeAspect="1"/>
          </p:cNvPicPr>
          <p:nvPr>
            <a:wavAudioFile r:embed="rId1" name="45D0DFD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44463" y="44450"/>
            <a:ext cx="882015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200" b="1"/>
              <a:t>Thermometry and Temperature Scales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2900"/>
              <a:t>   </a:t>
            </a:r>
            <a:r>
              <a:rPr lang="en-US" sz="2900">
                <a:solidFill>
                  <a:srgbClr val="FFC000"/>
                </a:solidFill>
              </a:rPr>
              <a:t>Temperature is difficult to measure directly</a:t>
            </a:r>
            <a:r>
              <a:rPr lang="en-US" sz="2900"/>
              <a:t>, so we </a:t>
            </a:r>
            <a:r>
              <a:rPr lang="en-US" sz="2900">
                <a:solidFill>
                  <a:srgbClr val="FF0000"/>
                </a:solidFill>
              </a:rPr>
              <a:t>usually measure it indirectly by measuring </a:t>
            </a:r>
            <a:r>
              <a:rPr lang="en-US" sz="2900"/>
              <a:t>one of many </a:t>
            </a:r>
            <a:r>
              <a:rPr lang="en-US" sz="2900">
                <a:solidFill>
                  <a:srgbClr val="FF0000"/>
                </a:solidFill>
              </a:rPr>
              <a:t>physical properties</a:t>
            </a:r>
            <a:r>
              <a:rPr lang="en-US" sz="2900"/>
              <a:t> that </a:t>
            </a:r>
            <a:r>
              <a:rPr lang="en-US" sz="2900">
                <a:solidFill>
                  <a:srgbClr val="FF0000"/>
                </a:solidFill>
              </a:rPr>
              <a:t>change with temperature</a:t>
            </a:r>
            <a:r>
              <a:rPr lang="en-US" sz="2900"/>
              <a:t>. </a:t>
            </a:r>
            <a:r>
              <a:rPr lang="en-US" sz="2900">
                <a:solidFill>
                  <a:srgbClr val="FFC000"/>
                </a:solidFill>
              </a:rPr>
              <a:t>We </a:t>
            </a:r>
            <a:r>
              <a:rPr lang="en-US" sz="2900"/>
              <a:t>then </a:t>
            </a:r>
            <a:r>
              <a:rPr lang="en-US" sz="2900">
                <a:solidFill>
                  <a:srgbClr val="FFC000"/>
                </a:solidFill>
              </a:rPr>
              <a:t>relate</a:t>
            </a:r>
            <a:r>
              <a:rPr lang="en-US" sz="2900"/>
              <a:t> the </a:t>
            </a:r>
            <a:r>
              <a:rPr lang="en-US" sz="2900">
                <a:solidFill>
                  <a:srgbClr val="FFC000"/>
                </a:solidFill>
              </a:rPr>
              <a:t>physical property to temperature</a:t>
            </a:r>
            <a:r>
              <a:rPr lang="en-US" sz="2900"/>
              <a:t> </a:t>
            </a:r>
            <a:r>
              <a:rPr lang="en-US" sz="2900">
                <a:solidFill>
                  <a:srgbClr val="FF0000"/>
                </a:solidFill>
              </a:rPr>
              <a:t>by a suitable calibration.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2900"/>
              <a:t>   </a:t>
            </a:r>
            <a:r>
              <a:rPr lang="en-US" sz="2900">
                <a:solidFill>
                  <a:srgbClr val="FFC000"/>
                </a:solidFill>
              </a:rPr>
              <a:t>In</a:t>
            </a:r>
            <a:r>
              <a:rPr lang="en-US" sz="2900"/>
              <a:t> the </a:t>
            </a:r>
            <a:r>
              <a:rPr lang="en-US" sz="2900">
                <a:solidFill>
                  <a:srgbClr val="FFC000"/>
                </a:solidFill>
              </a:rPr>
              <a:t>United States</a:t>
            </a:r>
            <a:r>
              <a:rPr lang="en-US" sz="2900"/>
              <a:t>, the </a:t>
            </a:r>
            <a:r>
              <a:rPr lang="en-US" sz="2900">
                <a:solidFill>
                  <a:srgbClr val="FFC000"/>
                </a:solidFill>
              </a:rPr>
              <a:t>most common temperature scale</a:t>
            </a:r>
            <a:r>
              <a:rPr lang="en-US" sz="2900">
                <a:solidFill>
                  <a:srgbClr val="FF0000"/>
                </a:solidFill>
              </a:rPr>
              <a:t> </a:t>
            </a:r>
            <a:r>
              <a:rPr lang="en-US" sz="2900"/>
              <a:t>is the </a:t>
            </a:r>
            <a:r>
              <a:rPr lang="en-US" sz="2900" b="1">
                <a:solidFill>
                  <a:srgbClr val="FF0000"/>
                </a:solidFill>
              </a:rPr>
              <a:t>Fahrenheit</a:t>
            </a:r>
            <a:r>
              <a:rPr lang="en-US" sz="2900">
                <a:solidFill>
                  <a:srgbClr val="FF0000"/>
                </a:solidFill>
              </a:rPr>
              <a:t> (</a:t>
            </a:r>
            <a:r>
              <a:rPr lang="en-US" sz="2900" b="1" baseline="30000">
                <a:solidFill>
                  <a:srgbClr val="FF0000"/>
                </a:solidFill>
              </a:rPr>
              <a:t>o</a:t>
            </a:r>
            <a:r>
              <a:rPr lang="en-US" sz="2900" b="1">
                <a:solidFill>
                  <a:srgbClr val="FF0000"/>
                </a:solidFill>
              </a:rPr>
              <a:t>F</a:t>
            </a:r>
            <a:r>
              <a:rPr lang="en-US" sz="2900">
                <a:solidFill>
                  <a:srgbClr val="FF0000"/>
                </a:solidFill>
              </a:rPr>
              <a:t>) </a:t>
            </a:r>
            <a:r>
              <a:rPr lang="en-US" sz="2900" b="1">
                <a:solidFill>
                  <a:srgbClr val="FF0000"/>
                </a:solidFill>
              </a:rPr>
              <a:t>scale</a:t>
            </a:r>
            <a:r>
              <a:rPr lang="en-US" sz="2900"/>
              <a:t>. </a:t>
            </a:r>
            <a:r>
              <a:rPr lang="en-US" sz="2900">
                <a:solidFill>
                  <a:srgbClr val="FF0000"/>
                </a:solidFill>
              </a:rPr>
              <a:t>Water freezes at </a:t>
            </a:r>
            <a:r>
              <a:rPr lang="en-US" sz="2900" b="1">
                <a:solidFill>
                  <a:srgbClr val="FF0000"/>
                </a:solidFill>
              </a:rPr>
              <a:t>32</a:t>
            </a:r>
            <a:r>
              <a:rPr lang="en-US" sz="2900" b="1" baseline="30000">
                <a:solidFill>
                  <a:srgbClr val="FF0000"/>
                </a:solidFill>
              </a:rPr>
              <a:t>o</a:t>
            </a:r>
            <a:r>
              <a:rPr lang="en-US" sz="2900" b="1">
                <a:solidFill>
                  <a:srgbClr val="FF0000"/>
                </a:solidFill>
              </a:rPr>
              <a:t>F</a:t>
            </a:r>
            <a:r>
              <a:rPr lang="en-US" sz="2900">
                <a:solidFill>
                  <a:srgbClr val="FF0000"/>
                </a:solidFill>
              </a:rPr>
              <a:t> and boils at </a:t>
            </a:r>
            <a:r>
              <a:rPr lang="en-US" sz="2900" b="1">
                <a:solidFill>
                  <a:srgbClr val="FF0000"/>
                </a:solidFill>
              </a:rPr>
              <a:t>212</a:t>
            </a:r>
            <a:r>
              <a:rPr lang="en-US" sz="2900" b="1" baseline="30000">
                <a:solidFill>
                  <a:srgbClr val="FF0000"/>
                </a:solidFill>
              </a:rPr>
              <a:t>o</a:t>
            </a:r>
            <a:r>
              <a:rPr lang="en-US" sz="2900" b="1">
                <a:solidFill>
                  <a:srgbClr val="FF0000"/>
                </a:solidFill>
              </a:rPr>
              <a:t>F</a:t>
            </a:r>
            <a:r>
              <a:rPr lang="en-US" sz="2900"/>
              <a:t>, and the </a:t>
            </a:r>
            <a:r>
              <a:rPr lang="en-US" sz="2900">
                <a:solidFill>
                  <a:srgbClr val="FF0000"/>
                </a:solidFill>
              </a:rPr>
              <a:t>normal body temperature (</a:t>
            </a:r>
            <a:r>
              <a:rPr lang="en-US" sz="2900" b="1">
                <a:solidFill>
                  <a:srgbClr val="FF0000"/>
                </a:solidFill>
              </a:rPr>
              <a:t>rectal</a:t>
            </a:r>
            <a:r>
              <a:rPr lang="en-US" sz="2900">
                <a:solidFill>
                  <a:srgbClr val="FF0000"/>
                </a:solidFill>
              </a:rPr>
              <a:t>) is about </a:t>
            </a:r>
            <a:r>
              <a:rPr lang="en-US" sz="2900" b="1">
                <a:solidFill>
                  <a:srgbClr val="FF0000"/>
                </a:solidFill>
              </a:rPr>
              <a:t>98.6</a:t>
            </a:r>
            <a:r>
              <a:rPr lang="en-US" sz="2900" b="1" baseline="30000">
                <a:solidFill>
                  <a:srgbClr val="FF0000"/>
                </a:solidFill>
              </a:rPr>
              <a:t>o</a:t>
            </a:r>
            <a:r>
              <a:rPr lang="en-US" sz="2900" b="1">
                <a:solidFill>
                  <a:srgbClr val="FF0000"/>
                </a:solidFill>
              </a:rPr>
              <a:t>F</a:t>
            </a:r>
            <a:r>
              <a:rPr lang="en-US" sz="2900">
                <a:solidFill>
                  <a:srgbClr val="FF0000"/>
                </a:solidFill>
              </a:rPr>
              <a:t>. </a:t>
            </a:r>
            <a:r>
              <a:rPr lang="en-US" sz="2900" b="1">
                <a:solidFill>
                  <a:srgbClr val="FF0000"/>
                </a:solidFill>
              </a:rPr>
              <a:t>Fahrenheit</a:t>
            </a:r>
            <a:r>
              <a:rPr lang="en-US" sz="2900"/>
              <a:t> devised this scale in </a:t>
            </a:r>
            <a:r>
              <a:rPr lang="en-US" sz="2900" b="1"/>
              <a:t>1724</a:t>
            </a:r>
            <a:r>
              <a:rPr lang="en-US" sz="2900"/>
              <a:t> so that </a:t>
            </a:r>
            <a:r>
              <a:rPr lang="en-US" sz="2900" b="1">
                <a:solidFill>
                  <a:srgbClr val="FF0000"/>
                </a:solidFill>
              </a:rPr>
              <a:t>100</a:t>
            </a:r>
            <a:r>
              <a:rPr lang="en-US" sz="2900" b="1" baseline="30000">
                <a:solidFill>
                  <a:srgbClr val="FF0000"/>
                </a:solidFill>
              </a:rPr>
              <a:t>o</a:t>
            </a:r>
            <a:r>
              <a:rPr lang="en-US" sz="2900" b="1">
                <a:solidFill>
                  <a:srgbClr val="FF0000"/>
                </a:solidFill>
              </a:rPr>
              <a:t>F</a:t>
            </a:r>
            <a:r>
              <a:rPr lang="en-US" sz="2900">
                <a:solidFill>
                  <a:srgbClr val="FF0000"/>
                </a:solidFill>
              </a:rPr>
              <a:t> </a:t>
            </a:r>
            <a:r>
              <a:rPr lang="en-US" sz="2900"/>
              <a:t>would represent the </a:t>
            </a:r>
            <a:r>
              <a:rPr lang="en-US" sz="2900">
                <a:solidFill>
                  <a:srgbClr val="FF0000"/>
                </a:solidFill>
              </a:rPr>
              <a:t>normal body</a:t>
            </a:r>
            <a:r>
              <a:rPr lang="en-US" sz="2900"/>
              <a:t> temperature and </a:t>
            </a:r>
            <a:r>
              <a:rPr lang="en-US" sz="2900" b="1">
                <a:solidFill>
                  <a:srgbClr val="FF0000"/>
                </a:solidFill>
              </a:rPr>
              <a:t>0</a:t>
            </a:r>
            <a:r>
              <a:rPr lang="en-US" sz="2900" b="1" baseline="30000">
                <a:solidFill>
                  <a:srgbClr val="FF0000"/>
                </a:solidFill>
              </a:rPr>
              <a:t>o</a:t>
            </a:r>
            <a:r>
              <a:rPr lang="en-US" sz="2900" b="1">
                <a:solidFill>
                  <a:srgbClr val="FF0000"/>
                </a:solidFill>
              </a:rPr>
              <a:t>F</a:t>
            </a:r>
            <a:r>
              <a:rPr lang="en-US" sz="2900"/>
              <a:t> would represent the </a:t>
            </a:r>
            <a:r>
              <a:rPr lang="en-US" sz="2900">
                <a:solidFill>
                  <a:srgbClr val="FF0000"/>
                </a:solidFill>
              </a:rPr>
              <a:t>coldest temperature</a:t>
            </a:r>
            <a:r>
              <a:rPr lang="en-US" sz="2900"/>
              <a:t> man could then </a:t>
            </a:r>
            <a:r>
              <a:rPr lang="en-US" sz="2900">
                <a:solidFill>
                  <a:srgbClr val="FFC000"/>
                </a:solidFill>
              </a:rPr>
              <a:t>produce (</a:t>
            </a:r>
            <a:r>
              <a:rPr lang="en-US" sz="2900" b="1">
                <a:solidFill>
                  <a:srgbClr val="FFC000"/>
                </a:solidFill>
              </a:rPr>
              <a:t>by mixing ice and salt</a:t>
            </a:r>
            <a:r>
              <a:rPr lang="en-US" sz="2900">
                <a:solidFill>
                  <a:srgbClr val="FFC000"/>
                </a:solidFill>
              </a:rPr>
              <a:t>).</a:t>
            </a:r>
          </a:p>
        </p:txBody>
      </p:sp>
      <p:pic>
        <p:nvPicPr>
          <p:cNvPr id="2" name="FDEB1939.wav">
            <a:hlinkClick r:id="" action="ppaction://media"/>
          </p:cNvPr>
          <p:cNvPicPr>
            <a:picLocks noChangeAspect="1"/>
          </p:cNvPicPr>
          <p:nvPr>
            <a:wavAudioFile r:embed="rId1" name="FDEB845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3363" y="2811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3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7000"/>
            <a:lum/>
          </a:blip>
          <a:srcRect/>
          <a:stretch>
            <a:fillRect l="18000" t="5000" r="1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0"/>
          <p:cNvSpPr txBox="1">
            <a:spLocks noChangeArrowheads="1"/>
          </p:cNvSpPr>
          <p:nvPr/>
        </p:nvSpPr>
        <p:spPr bwMode="auto">
          <a:xfrm>
            <a:off x="1116013" y="3573463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0000"/>
                </a:solidFill>
              </a:rPr>
              <a:t>See You Next Lab</a:t>
            </a:r>
            <a:endParaRPr lang="ar-IQ" sz="4000" b="1">
              <a:solidFill>
                <a:srgbClr val="FF0000"/>
              </a:solidFill>
            </a:endParaRPr>
          </a:p>
        </p:txBody>
      </p:sp>
      <p:pic>
        <p:nvPicPr>
          <p:cNvPr id="3" name="C7612017.wav">
            <a:hlinkClick r:id="" action="ppaction://media"/>
          </p:cNvPr>
          <p:cNvPicPr>
            <a:picLocks noChangeAspect="1"/>
          </p:cNvPicPr>
          <p:nvPr>
            <a:wavAudioFile r:embed="rId1" name="C761AD2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44463" y="333375"/>
            <a:ext cx="8820150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/>
              <a:t>   </a:t>
            </a:r>
            <a:r>
              <a:rPr lang="en-US">
                <a:solidFill>
                  <a:srgbClr val="FFC000"/>
                </a:solidFill>
              </a:rPr>
              <a:t>Most scientists </a:t>
            </a:r>
            <a:r>
              <a:rPr lang="en-US"/>
              <a:t>in the United States use the </a:t>
            </a:r>
            <a:r>
              <a:rPr lang="en-US" b="1">
                <a:solidFill>
                  <a:srgbClr val="FFC000"/>
                </a:solidFill>
              </a:rPr>
              <a:t>Celsius</a:t>
            </a:r>
            <a:r>
              <a:rPr lang="en-US">
                <a:solidFill>
                  <a:srgbClr val="FFC000"/>
                </a:solidFill>
              </a:rPr>
              <a:t> (</a:t>
            </a:r>
            <a:r>
              <a:rPr lang="en-US" b="1" baseline="30000">
                <a:solidFill>
                  <a:srgbClr val="FFC000"/>
                </a:solidFill>
              </a:rPr>
              <a:t>o</a:t>
            </a:r>
            <a:r>
              <a:rPr lang="en-US" b="1">
                <a:solidFill>
                  <a:srgbClr val="FFC000"/>
                </a:solidFill>
              </a:rPr>
              <a:t>C</a:t>
            </a:r>
            <a:r>
              <a:rPr lang="en-US">
                <a:solidFill>
                  <a:srgbClr val="FFC000"/>
                </a:solidFill>
              </a:rPr>
              <a:t>) </a:t>
            </a:r>
            <a:r>
              <a:rPr lang="en-US" b="1">
                <a:solidFill>
                  <a:srgbClr val="FFC000"/>
                </a:solidFill>
              </a:rPr>
              <a:t>scale </a:t>
            </a:r>
            <a:r>
              <a:rPr lang="en-US"/>
              <a:t>(</a:t>
            </a:r>
            <a:r>
              <a:rPr lang="en-US" b="1"/>
              <a:t>formerly called centigrade scale</a:t>
            </a:r>
            <a:r>
              <a:rPr lang="en-US"/>
              <a:t>), which is in common use throughout most of the world. Water </a:t>
            </a:r>
            <a:r>
              <a:rPr lang="en-US">
                <a:solidFill>
                  <a:srgbClr val="FF0000"/>
                </a:solidFill>
              </a:rPr>
              <a:t>freezes at </a:t>
            </a:r>
            <a:r>
              <a:rPr lang="en-US" b="1">
                <a:solidFill>
                  <a:srgbClr val="FF0000"/>
                </a:solidFill>
              </a:rPr>
              <a:t>0</a:t>
            </a:r>
            <a:r>
              <a:rPr lang="en-US" b="1" baseline="30000">
                <a:solidFill>
                  <a:srgbClr val="FF0000"/>
                </a:solidFill>
              </a:rPr>
              <a:t>o</a:t>
            </a:r>
            <a:r>
              <a:rPr lang="en-US" b="1">
                <a:solidFill>
                  <a:srgbClr val="FF0000"/>
                </a:solidFill>
              </a:rPr>
              <a:t>C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and </a:t>
            </a:r>
            <a:r>
              <a:rPr lang="en-US">
                <a:solidFill>
                  <a:srgbClr val="FF0000"/>
                </a:solidFill>
              </a:rPr>
              <a:t>boils at </a:t>
            </a:r>
            <a:r>
              <a:rPr lang="en-US" b="1">
                <a:solidFill>
                  <a:srgbClr val="FF0000"/>
                </a:solidFill>
              </a:rPr>
              <a:t>100</a:t>
            </a:r>
            <a:r>
              <a:rPr lang="en-US" b="1" baseline="30000">
                <a:solidFill>
                  <a:srgbClr val="FF0000"/>
                </a:solidFill>
              </a:rPr>
              <a:t>o</a:t>
            </a:r>
            <a:r>
              <a:rPr lang="en-US" b="1">
                <a:solidFill>
                  <a:srgbClr val="FF0000"/>
                </a:solidFill>
              </a:rPr>
              <a:t>C</a:t>
            </a:r>
            <a:r>
              <a:rPr lang="en-US"/>
              <a:t>, and the </a:t>
            </a:r>
            <a:r>
              <a:rPr lang="en-US">
                <a:solidFill>
                  <a:srgbClr val="FF0000"/>
                </a:solidFill>
              </a:rPr>
              <a:t>normal body temperature (</a:t>
            </a:r>
            <a:r>
              <a:rPr lang="en-US" b="1">
                <a:solidFill>
                  <a:srgbClr val="FF0000"/>
                </a:solidFill>
              </a:rPr>
              <a:t>rectal</a:t>
            </a:r>
            <a:r>
              <a:rPr lang="en-US">
                <a:solidFill>
                  <a:srgbClr val="FF0000"/>
                </a:solidFill>
              </a:rPr>
              <a:t>) is about </a:t>
            </a:r>
            <a:r>
              <a:rPr lang="en-US" b="1">
                <a:solidFill>
                  <a:srgbClr val="FF0000"/>
                </a:solidFill>
              </a:rPr>
              <a:t>37</a:t>
            </a:r>
            <a:r>
              <a:rPr lang="en-US" b="1" baseline="30000">
                <a:solidFill>
                  <a:srgbClr val="FF0000"/>
                </a:solidFill>
              </a:rPr>
              <a:t>o</a:t>
            </a:r>
            <a:r>
              <a:rPr lang="en-US" b="1">
                <a:solidFill>
                  <a:srgbClr val="FF0000"/>
                </a:solidFill>
              </a:rPr>
              <a:t>C</a:t>
            </a:r>
            <a:r>
              <a:rPr lang="en-US"/>
              <a:t>.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/>
              <a:t>   Another </a:t>
            </a:r>
            <a:r>
              <a:rPr lang="en-US">
                <a:solidFill>
                  <a:srgbClr val="FFC000"/>
                </a:solidFill>
              </a:rPr>
              <a:t>important temperature scale</a:t>
            </a:r>
            <a:r>
              <a:rPr lang="en-US"/>
              <a:t> used for </a:t>
            </a:r>
            <a:r>
              <a:rPr lang="en-US">
                <a:solidFill>
                  <a:srgbClr val="FFC000"/>
                </a:solidFill>
              </a:rPr>
              <a:t>scientific work</a:t>
            </a:r>
            <a:r>
              <a:rPr lang="en-US"/>
              <a:t> is the </a:t>
            </a:r>
            <a:r>
              <a:rPr lang="en-US" b="1">
                <a:solidFill>
                  <a:srgbClr val="FF0000"/>
                </a:solidFill>
              </a:rPr>
              <a:t>Kelvin</a:t>
            </a:r>
            <a:r>
              <a:rPr lang="en-US">
                <a:solidFill>
                  <a:srgbClr val="FF0000"/>
                </a:solidFill>
              </a:rPr>
              <a:t> (</a:t>
            </a:r>
            <a:r>
              <a:rPr lang="en-US" b="1" baseline="30000">
                <a:solidFill>
                  <a:srgbClr val="FF0000"/>
                </a:solidFill>
              </a:rPr>
              <a:t>o</a:t>
            </a:r>
            <a:r>
              <a:rPr lang="en-US" b="1">
                <a:solidFill>
                  <a:srgbClr val="FF0000"/>
                </a:solidFill>
              </a:rPr>
              <a:t>K</a:t>
            </a:r>
            <a:r>
              <a:rPr lang="en-US">
                <a:solidFill>
                  <a:srgbClr val="FF0000"/>
                </a:solidFill>
              </a:rPr>
              <a:t>), or absolute scale</a:t>
            </a:r>
            <a:r>
              <a:rPr lang="en-US"/>
              <a:t>, which </a:t>
            </a:r>
            <a:r>
              <a:rPr lang="en-US">
                <a:solidFill>
                  <a:srgbClr val="FF0000"/>
                </a:solidFill>
              </a:rPr>
              <a:t>has the same degree intervals as the </a:t>
            </a:r>
            <a:r>
              <a:rPr lang="en-US" b="1">
                <a:solidFill>
                  <a:srgbClr val="FF0000"/>
                </a:solidFill>
              </a:rPr>
              <a:t>Celsius scale</a:t>
            </a:r>
            <a:r>
              <a:rPr lang="en-US">
                <a:solidFill>
                  <a:srgbClr val="FF0000"/>
                </a:solidFill>
              </a:rPr>
              <a:t>; </a:t>
            </a:r>
            <a:r>
              <a:rPr lang="en-US" b="1">
                <a:solidFill>
                  <a:srgbClr val="FF0000"/>
                </a:solidFill>
              </a:rPr>
              <a:t>0</a:t>
            </a:r>
            <a:r>
              <a:rPr lang="en-US" b="1" baseline="30000">
                <a:solidFill>
                  <a:srgbClr val="FF0000"/>
                </a:solidFill>
              </a:rPr>
              <a:t>o</a:t>
            </a:r>
            <a:r>
              <a:rPr lang="en-US" b="1">
                <a:solidFill>
                  <a:srgbClr val="FF0000"/>
                </a:solidFill>
              </a:rPr>
              <a:t>K</a:t>
            </a:r>
            <a:r>
              <a:rPr lang="en-US">
                <a:solidFill>
                  <a:srgbClr val="FF0000"/>
                </a:solidFill>
              </a:rPr>
              <a:t> (</a:t>
            </a:r>
            <a:r>
              <a:rPr lang="en-US" b="1">
                <a:solidFill>
                  <a:srgbClr val="FF0000"/>
                </a:solidFill>
              </a:rPr>
              <a:t>absolute zero</a:t>
            </a:r>
            <a:r>
              <a:rPr lang="en-US">
                <a:solidFill>
                  <a:srgbClr val="FF0000"/>
                </a:solidFill>
              </a:rPr>
              <a:t>) is </a:t>
            </a:r>
            <a:r>
              <a:rPr lang="en-US" b="1">
                <a:solidFill>
                  <a:srgbClr val="FF0000"/>
                </a:solidFill>
              </a:rPr>
              <a:t>-273.15</a:t>
            </a:r>
            <a:r>
              <a:rPr lang="en-US" b="1" baseline="30000">
                <a:solidFill>
                  <a:srgbClr val="FF0000"/>
                </a:solidFill>
              </a:rPr>
              <a:t>o</a:t>
            </a:r>
            <a:r>
              <a:rPr lang="en-US" b="1">
                <a:solidFill>
                  <a:srgbClr val="FF0000"/>
                </a:solidFill>
              </a:rPr>
              <a:t>C</a:t>
            </a:r>
            <a:r>
              <a:rPr lang="en-US"/>
              <a:t>. On the absolute scale, </a:t>
            </a:r>
            <a:r>
              <a:rPr lang="en-US">
                <a:solidFill>
                  <a:srgbClr val="FF0000"/>
                </a:solidFill>
              </a:rPr>
              <a:t>water freezes at</a:t>
            </a:r>
            <a:r>
              <a:rPr lang="en-US" b="1">
                <a:solidFill>
                  <a:srgbClr val="FF0000"/>
                </a:solidFill>
              </a:rPr>
              <a:t> 273.15</a:t>
            </a:r>
            <a:r>
              <a:rPr lang="en-US" b="1" baseline="30000">
                <a:solidFill>
                  <a:srgbClr val="FF0000"/>
                </a:solidFill>
              </a:rPr>
              <a:t>o</a:t>
            </a:r>
            <a:r>
              <a:rPr lang="en-US" b="1">
                <a:solidFill>
                  <a:srgbClr val="FF0000"/>
                </a:solidFill>
              </a:rPr>
              <a:t>K</a:t>
            </a:r>
            <a:r>
              <a:rPr lang="en-US"/>
              <a:t> and </a:t>
            </a:r>
            <a:r>
              <a:rPr lang="en-US">
                <a:solidFill>
                  <a:srgbClr val="FF0000"/>
                </a:solidFill>
              </a:rPr>
              <a:t>boils at </a:t>
            </a:r>
            <a:r>
              <a:rPr lang="en-US" b="1">
                <a:solidFill>
                  <a:srgbClr val="FF0000"/>
                </a:solidFill>
              </a:rPr>
              <a:t>373.15</a:t>
            </a:r>
            <a:r>
              <a:rPr lang="en-US" b="1" baseline="30000">
                <a:solidFill>
                  <a:srgbClr val="FF0000"/>
                </a:solidFill>
              </a:rPr>
              <a:t>o</a:t>
            </a:r>
            <a:r>
              <a:rPr lang="en-US" b="1">
                <a:solidFill>
                  <a:srgbClr val="FF0000"/>
                </a:solidFill>
              </a:rPr>
              <a:t>K</a:t>
            </a:r>
            <a:r>
              <a:rPr lang="en-US"/>
              <a:t>, and the </a:t>
            </a:r>
            <a:r>
              <a:rPr lang="en-US">
                <a:solidFill>
                  <a:srgbClr val="FF0000"/>
                </a:solidFill>
              </a:rPr>
              <a:t>normal body temperature (</a:t>
            </a:r>
            <a:r>
              <a:rPr lang="en-US" b="1">
                <a:solidFill>
                  <a:srgbClr val="FF0000"/>
                </a:solidFill>
              </a:rPr>
              <a:t>rectal</a:t>
            </a:r>
            <a:r>
              <a:rPr lang="en-US">
                <a:solidFill>
                  <a:srgbClr val="FF0000"/>
                </a:solidFill>
              </a:rPr>
              <a:t>) is about </a:t>
            </a:r>
            <a:r>
              <a:rPr lang="en-US" b="1">
                <a:solidFill>
                  <a:srgbClr val="FF0000"/>
                </a:solidFill>
              </a:rPr>
              <a:t>310</a:t>
            </a:r>
            <a:r>
              <a:rPr lang="en-US" b="1" baseline="30000">
                <a:solidFill>
                  <a:srgbClr val="FF0000"/>
                </a:solidFill>
              </a:rPr>
              <a:t>o</a:t>
            </a:r>
            <a:r>
              <a:rPr lang="en-US" b="1">
                <a:solidFill>
                  <a:srgbClr val="FF0000"/>
                </a:solidFill>
              </a:rPr>
              <a:t>K</a:t>
            </a:r>
            <a:r>
              <a:rPr lang="en-US">
                <a:solidFill>
                  <a:srgbClr val="FF0000"/>
                </a:solidFill>
              </a:rPr>
              <a:t>.</a:t>
            </a:r>
            <a:r>
              <a:rPr lang="en-US"/>
              <a:t> </a:t>
            </a:r>
            <a:r>
              <a:rPr lang="en-US">
                <a:solidFill>
                  <a:srgbClr val="FFC000"/>
                </a:solidFill>
              </a:rPr>
              <a:t>This temperature scale is not used in </a:t>
            </a:r>
            <a:r>
              <a:rPr lang="en-US">
                <a:solidFill>
                  <a:srgbClr val="FF0000"/>
                </a:solidFill>
              </a:rPr>
              <a:t>medicine</a:t>
            </a:r>
            <a:r>
              <a:rPr lang="en-US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2" name="191D1939.wav">
            <a:hlinkClick r:id="" action="ppaction://media"/>
          </p:cNvPr>
          <p:cNvPicPr>
            <a:picLocks noChangeAspect="1"/>
          </p:cNvPicPr>
          <p:nvPr>
            <a:wavAudioFile r:embed="rId1" name="191DCC5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8738" y="2901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763713" y="260350"/>
            <a:ext cx="56880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-US" b="1"/>
              <a:t>Scales</a:t>
            </a:r>
            <a:endParaRPr lang="ar-IQ" b="1"/>
          </a:p>
        </p:txBody>
      </p:sp>
      <p:sp>
        <p:nvSpPr>
          <p:cNvPr id="3" name="TextBox 2"/>
          <p:cNvSpPr txBox="1"/>
          <p:nvPr/>
        </p:nvSpPr>
        <p:spPr>
          <a:xfrm>
            <a:off x="993775" y="765175"/>
            <a:ext cx="7681913" cy="22463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just" rtl="0">
              <a:defRPr/>
            </a:pPr>
            <a:r>
              <a:rPr lang="en-US" sz="2800" dirty="0"/>
              <a:t>Temperature normally measured in degrees [</a:t>
            </a:r>
            <a:r>
              <a:rPr lang="en-US" sz="2800" b="1" baseline="30000" dirty="0">
                <a:cs typeface="Times New Roman" pitchFamily="18" charset="0"/>
              </a:rPr>
              <a:t>o</a:t>
            </a:r>
            <a:r>
              <a:rPr lang="en-US" sz="2800" dirty="0"/>
              <a:t>] using one of the following scales:</a:t>
            </a:r>
          </a:p>
          <a:p>
            <a:pPr marL="457200" indent="-457200" algn="l" rtl="0">
              <a:buFont typeface="Wingdings" pitchFamily="2" charset="2"/>
              <a:buChar char="Ø"/>
              <a:defRPr/>
            </a:pPr>
            <a:r>
              <a:rPr lang="en-US" sz="2800" dirty="0"/>
              <a:t>Fahrenheit [</a:t>
            </a:r>
            <a:r>
              <a:rPr lang="en-US" sz="2800" b="1" baseline="30000" dirty="0" err="1">
                <a:cs typeface="Times New Roman" pitchFamily="18" charset="0"/>
              </a:rPr>
              <a:t>o</a:t>
            </a:r>
            <a:r>
              <a:rPr lang="en-US" sz="2800" b="1" dirty="0" err="1">
                <a:cs typeface="Times New Roman" pitchFamily="18" charset="0"/>
              </a:rPr>
              <a:t>F</a:t>
            </a:r>
            <a:r>
              <a:rPr lang="en-US" sz="2800" dirty="0"/>
              <a:t>].</a:t>
            </a:r>
          </a:p>
          <a:p>
            <a:pPr marL="457200" indent="-457200" algn="l" rtl="0">
              <a:buFont typeface="Wingdings" pitchFamily="2" charset="2"/>
              <a:buChar char="Ø"/>
              <a:defRPr/>
            </a:pPr>
            <a:r>
              <a:rPr lang="en-US" sz="2800" dirty="0"/>
              <a:t>Celsius or centigrade[</a:t>
            </a:r>
            <a:r>
              <a:rPr lang="en-US" sz="2800" b="1" baseline="30000" dirty="0" err="1"/>
              <a:t>o</a:t>
            </a:r>
            <a:r>
              <a:rPr lang="en-US" sz="2800" b="1" dirty="0" err="1"/>
              <a:t>C</a:t>
            </a:r>
            <a:r>
              <a:rPr lang="en-US" sz="2800" dirty="0"/>
              <a:t>].</a:t>
            </a:r>
          </a:p>
          <a:p>
            <a:pPr marL="457200" indent="-457200" algn="l" rtl="0">
              <a:buFont typeface="Wingdings" pitchFamily="2" charset="2"/>
              <a:buChar char="Ø"/>
              <a:defRPr/>
            </a:pPr>
            <a:r>
              <a:rPr lang="en-US" sz="2800" dirty="0"/>
              <a:t>Kelvin [</a:t>
            </a:r>
            <a:r>
              <a:rPr lang="en-US" sz="2800" b="1" baseline="30000" dirty="0" err="1">
                <a:cs typeface="Times New Roman" pitchFamily="18" charset="0"/>
              </a:rPr>
              <a:t>o</a:t>
            </a:r>
            <a:r>
              <a:rPr lang="en-US" sz="2800" dirty="0" err="1"/>
              <a:t>K</a:t>
            </a:r>
            <a:r>
              <a:rPr lang="en-US" sz="2800" dirty="0"/>
              <a:t>].</a:t>
            </a:r>
            <a:endParaRPr lang="ar-IQ" sz="2800" dirty="0"/>
          </a:p>
        </p:txBody>
      </p:sp>
      <p:pic>
        <p:nvPicPr>
          <p:cNvPr id="5124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933825"/>
            <a:ext cx="55086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323850" y="2997200"/>
            <a:ext cx="871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/>
            <a:r>
              <a:rPr lang="en-US" sz="2800" b="1"/>
              <a:t>The relationships between the different temperature scales are: -</a:t>
            </a:r>
            <a:endParaRPr lang="ar-IQ"/>
          </a:p>
        </p:txBody>
      </p:sp>
      <p:pic>
        <p:nvPicPr>
          <p:cNvPr id="2" name="E6C11970.wav">
            <a:hlinkClick r:id="" action="ppaction://media"/>
          </p:cNvPr>
          <p:cNvPicPr>
            <a:picLocks noChangeAspect="1"/>
          </p:cNvPicPr>
          <p:nvPr>
            <a:wavAudioFile r:embed="rId1" name="E6C1D806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913" y="2692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258888" y="3573463"/>
            <a:ext cx="6913562" cy="3113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IQ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89000"/>
            <a:ext cx="762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78D71970.wav">
            <a:hlinkClick r:id="" action="ppaction://media"/>
          </p:cNvPr>
          <p:cNvPicPr>
            <a:picLocks noChangeAspect="1"/>
          </p:cNvPicPr>
          <p:nvPr>
            <a:wavAudioFile r:embed="rId1" name="78D76D8D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23850" y="692150"/>
            <a:ext cx="8820150" cy="26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200" b="1"/>
              <a:t>The Ways of Measuring the Temperature</a:t>
            </a:r>
          </a:p>
          <a:p>
            <a:pPr lvl="1" algn="just" rtl="0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1.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Orally (Conduction).</a:t>
            </a:r>
          </a:p>
          <a:p>
            <a:pPr lvl="1" algn="just" rtl="0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2.</a:t>
            </a:r>
            <a:r>
              <a:rPr lang="en-US">
                <a:solidFill>
                  <a:srgbClr val="FF0000"/>
                </a:solidFill>
              </a:rPr>
              <a:t> Axillary (Conduction).</a:t>
            </a:r>
          </a:p>
          <a:p>
            <a:pPr lvl="1" algn="just" rtl="0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3.</a:t>
            </a:r>
            <a:r>
              <a:rPr lang="en-US">
                <a:solidFill>
                  <a:srgbClr val="FF0000"/>
                </a:solidFill>
              </a:rPr>
              <a:t> Ear Drum (Radiation)</a:t>
            </a:r>
            <a:r>
              <a:rPr lang="en-US"/>
              <a:t>. </a:t>
            </a:r>
          </a:p>
        </p:txBody>
      </p:sp>
      <p:pic>
        <p:nvPicPr>
          <p:cNvPr id="7171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84538"/>
            <a:ext cx="72771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B7B1970.wav">
            <a:hlinkClick r:id="" action="ppaction://media"/>
          </p:cNvPr>
          <p:cNvPicPr>
            <a:picLocks noChangeAspect="1"/>
          </p:cNvPicPr>
          <p:nvPr>
            <a:wavAudioFile r:embed="rId1" name="DB7B61F7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7000"/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331913" y="620713"/>
            <a:ext cx="691197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/>
            <a:r>
              <a:rPr lang="en-US">
                <a:solidFill>
                  <a:srgbClr val="FF0000"/>
                </a:solidFill>
              </a:rPr>
              <a:t>4- Rectally (Conduction).</a:t>
            </a:r>
          </a:p>
          <a:p>
            <a:pPr algn="just" rtl="0" eaLnBrk="1" hangingPunct="1"/>
            <a:r>
              <a:rPr lang="en-US">
                <a:solidFill>
                  <a:srgbClr val="FF0000"/>
                </a:solidFill>
              </a:rPr>
              <a:t>5- IR thermometer (Radiation).</a:t>
            </a:r>
          </a:p>
          <a:p>
            <a:pPr algn="just" rtl="0" eaLnBrk="1" hangingPunct="1"/>
            <a:endParaRPr lang="en-US"/>
          </a:p>
          <a:p>
            <a:pPr algn="just" rtl="0" eaLnBrk="1" hangingPunct="1"/>
            <a:endParaRPr lang="en-US"/>
          </a:p>
          <a:p>
            <a:pPr algn="ctr" rtl="0" eaLnBrk="1" hangingPunct="1"/>
            <a:endParaRPr lang="en-US"/>
          </a:p>
          <a:p>
            <a:pPr algn="just" rtl="0" eaLnBrk="1" hangingPunct="1"/>
            <a:endParaRPr lang="en-US"/>
          </a:p>
          <a:p>
            <a:pPr algn="just" rtl="0" eaLnBrk="1" hangingPunct="1"/>
            <a:endParaRPr lang="en-US"/>
          </a:p>
          <a:p>
            <a:pPr algn="just" rtl="0" eaLnBrk="1" hangingPunct="1"/>
            <a:endParaRPr lang="en-US"/>
          </a:p>
          <a:p>
            <a:pPr algn="just" rtl="0" eaLnBrk="1" hangingPunct="1"/>
            <a:endParaRPr lang="ar-IQ"/>
          </a:p>
        </p:txBody>
      </p:sp>
      <p:pic>
        <p:nvPicPr>
          <p:cNvPr id="819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505075"/>
            <a:ext cx="72771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1C91970.wav">
            <a:hlinkClick r:id="" action="ppaction://media"/>
          </p:cNvPr>
          <p:cNvPicPr>
            <a:picLocks noChangeAspect="1"/>
          </p:cNvPicPr>
          <p:nvPr>
            <a:wavAudioFile r:embed="rId1" name="11C99276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9263" y="2744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44463" y="333375"/>
            <a:ext cx="8820150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200" b="1"/>
              <a:t>How Does Heat Travel?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/>
              <a:t>   </a:t>
            </a:r>
            <a:r>
              <a:rPr lang="en-US">
                <a:solidFill>
                  <a:srgbClr val="FF0000"/>
                </a:solidFill>
              </a:rPr>
              <a:t>Heat</a:t>
            </a:r>
            <a:r>
              <a:rPr lang="en-US"/>
              <a:t> can be </a:t>
            </a:r>
            <a:r>
              <a:rPr lang="en-US">
                <a:solidFill>
                  <a:srgbClr val="FF0000"/>
                </a:solidFill>
              </a:rPr>
              <a:t>transferred</a:t>
            </a:r>
            <a:r>
              <a:rPr lang="en-US"/>
              <a:t> from one place to another by </a:t>
            </a:r>
            <a:r>
              <a:rPr lang="en-US" b="1"/>
              <a:t>four</a:t>
            </a:r>
            <a:r>
              <a:rPr lang="en-US"/>
              <a:t> methods: -</a:t>
            </a:r>
          </a:p>
          <a:p>
            <a:pPr lvl="1" algn="just" rtl="0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1.</a:t>
            </a:r>
            <a:r>
              <a:rPr lang="en-US">
                <a:solidFill>
                  <a:srgbClr val="FF0000"/>
                </a:solidFill>
              </a:rPr>
              <a:t> Conduction.</a:t>
            </a:r>
          </a:p>
          <a:p>
            <a:pPr lvl="1" algn="just" rtl="0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2.</a:t>
            </a:r>
            <a:r>
              <a:rPr lang="en-US">
                <a:solidFill>
                  <a:srgbClr val="FF0000"/>
                </a:solidFill>
              </a:rPr>
              <a:t> Convection.</a:t>
            </a:r>
          </a:p>
          <a:p>
            <a:pPr lvl="1" algn="just" rtl="0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3.</a:t>
            </a:r>
            <a:r>
              <a:rPr lang="en-US">
                <a:solidFill>
                  <a:srgbClr val="FF0000"/>
                </a:solidFill>
              </a:rPr>
              <a:t> Evaporation.</a:t>
            </a:r>
          </a:p>
          <a:p>
            <a:pPr lvl="1" algn="just" rtl="0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4.</a:t>
            </a:r>
            <a:r>
              <a:rPr lang="en-US">
                <a:solidFill>
                  <a:srgbClr val="FF0000"/>
                </a:solidFill>
              </a:rPr>
              <a:t> Radiation.</a:t>
            </a:r>
          </a:p>
        </p:txBody>
      </p:sp>
      <p:pic>
        <p:nvPicPr>
          <p:cNvPr id="9219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00213"/>
            <a:ext cx="5221288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275B1970.wav">
            <a:hlinkClick r:id="" action="ppaction://media"/>
          </p:cNvPr>
          <p:cNvPicPr>
            <a:picLocks noChangeAspect="1"/>
          </p:cNvPicPr>
          <p:nvPr>
            <a:wavAudioFile r:embed="rId1" name="275BDE22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5400" y="3560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44463" y="854075"/>
            <a:ext cx="8820150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ar-IQ"/>
              <a:t>   The method used to transfer heat is usually the one that is the most efficient. If there is a temperature difference in a system, </a:t>
            </a:r>
            <a:r>
              <a:rPr lang="ar-IQ">
                <a:solidFill>
                  <a:srgbClr val="FF0000"/>
                </a:solidFill>
              </a:rPr>
              <a:t>heat will always move from higher to lower temperatures</a:t>
            </a:r>
            <a:r>
              <a:rPr lang="ar-IQ"/>
              <a:t>.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ar-IQ" sz="3200" b="1"/>
              <a:t>Heat Verses Temperature</a:t>
            </a:r>
            <a:endParaRPr lang="en-US" sz="3200" b="1"/>
          </a:p>
          <a:p>
            <a:pPr algn="just" rtl="0" eaLnBrk="1" hangingPunct="1">
              <a:spcBef>
                <a:spcPct val="50000"/>
              </a:spcBef>
            </a:pPr>
            <a:r>
              <a:rPr lang="en-US"/>
              <a:t>   We have all noticed that when you </a:t>
            </a:r>
            <a:r>
              <a:rPr lang="en-US" b="1"/>
              <a:t>heat</a:t>
            </a:r>
            <a:r>
              <a:rPr lang="en-US"/>
              <a:t> something up, its </a:t>
            </a:r>
            <a:r>
              <a:rPr lang="en-US" b="1"/>
              <a:t>temperature</a:t>
            </a:r>
            <a:r>
              <a:rPr lang="en-US"/>
              <a:t> rises. Often we think that </a:t>
            </a:r>
            <a:r>
              <a:rPr lang="en-US" b="1"/>
              <a:t>heat</a:t>
            </a:r>
            <a:r>
              <a:rPr lang="en-US"/>
              <a:t> and </a:t>
            </a:r>
            <a:r>
              <a:rPr lang="en-US" b="1"/>
              <a:t>temperature</a:t>
            </a:r>
            <a:r>
              <a:rPr lang="en-US"/>
              <a:t> is the same thing. However, this is not the case. </a:t>
            </a:r>
            <a:r>
              <a:rPr lang="en-US" b="1">
                <a:solidFill>
                  <a:srgbClr val="FF0000"/>
                </a:solidFill>
              </a:rPr>
              <a:t>Heat</a:t>
            </a:r>
            <a:r>
              <a:rPr lang="en-US">
                <a:solidFill>
                  <a:srgbClr val="FF0000"/>
                </a:solidFill>
              </a:rPr>
              <a:t> and </a:t>
            </a:r>
            <a:r>
              <a:rPr lang="en-US" b="1">
                <a:solidFill>
                  <a:srgbClr val="FF0000"/>
                </a:solidFill>
              </a:rPr>
              <a:t>temperature</a:t>
            </a:r>
            <a:r>
              <a:rPr lang="en-US">
                <a:solidFill>
                  <a:srgbClr val="FF0000"/>
                </a:solidFill>
              </a:rPr>
              <a:t> are related to each other, but are different concepts</a:t>
            </a:r>
            <a:r>
              <a:rPr lang="en-US"/>
              <a:t>.</a:t>
            </a:r>
          </a:p>
        </p:txBody>
      </p:sp>
      <p:pic>
        <p:nvPicPr>
          <p:cNvPr id="2" name="B0411970.wav">
            <a:hlinkClick r:id="" action="ppaction://media"/>
          </p:cNvPr>
          <p:cNvPicPr>
            <a:picLocks noChangeAspect="1"/>
          </p:cNvPicPr>
          <p:nvPr>
            <a:wavAudioFile r:embed="rId1" name="B041ECA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8888" y="3363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</TotalTime>
  <Words>1213</Words>
  <Application>Microsoft Office PowerPoint</Application>
  <PresentationFormat>On-screen Show (4:3)</PresentationFormat>
  <Paragraphs>72</Paragraphs>
  <Slides>20</Slides>
  <Notes>1</Notes>
  <HiddenSlides>0</HiddenSlides>
  <MMClips>21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Times New Roman</vt:lpstr>
      <vt:lpstr>Arial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khalid</dc:creator>
  <cp:lastModifiedBy>khalid</cp:lastModifiedBy>
  <cp:revision>191</cp:revision>
  <dcterms:created xsi:type="dcterms:W3CDTF">1601-01-01T00:00:00Z</dcterms:created>
  <dcterms:modified xsi:type="dcterms:W3CDTF">2020-05-04T06:24:35Z</dcterms:modified>
</cp:coreProperties>
</file>