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75" r:id="rId10"/>
    <p:sldId id="265" r:id="rId11"/>
    <p:sldId id="270" r:id="rId12"/>
    <p:sldId id="268" r:id="rId13"/>
    <p:sldId id="269" r:id="rId14"/>
    <p:sldId id="274" r:id="rId15"/>
    <p:sldId id="276" r:id="rId1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6009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8" autoAdjust="0"/>
    <p:restoredTop sz="9466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A202-59B3-4FF0-9EC0-154BC7C52F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29834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3709-2E37-4A6F-8688-823C6B5A984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2902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16FF-C1C7-423D-87B1-59651C8AC0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062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716A4-11A4-4F6B-B023-34ECDB4369D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1551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8706-1217-4EF7-A000-1CAD8E0351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9455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C14C-3554-4271-8BA1-A5551FF310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31023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C722C-72F1-4533-A9F7-5971E4740B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97590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21D7-1F1A-4B5E-8E06-AA852A4E2E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72469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97B7-8A20-4014-A3A9-273F42B7F6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7379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ACBB-CD59-4BE3-AA02-7409462C28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9512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7B16B-FFE0-4C0C-8425-90F49F9A93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6679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pPr>
              <a:defRPr/>
            </a:pPr>
            <a:fld id="{A9C5DDDF-8AE5-4616-AB9A-59BC2788C0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79388" y="2130425"/>
            <a:ext cx="88201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5000" b="1"/>
              <a:t>The velocity of sound by means of a resonance tube closed at one end</a:t>
            </a:r>
            <a:endParaRPr lang="en-US" sz="5000"/>
          </a:p>
        </p:txBody>
      </p:sp>
      <p:pic>
        <p:nvPicPr>
          <p:cNvPr id="2" name="11B968.wav">
            <a:hlinkClick r:id="" action="ppaction://media"/>
          </p:cNvPr>
          <p:cNvPicPr>
            <a:picLocks noChangeAspect="1"/>
          </p:cNvPicPr>
          <p:nvPr>
            <a:wavAudioFile r:embed="rId1" name="11B9B007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2875" y="146050"/>
            <a:ext cx="8893175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25000"/>
              </a:spcBef>
            </a:pPr>
            <a:r>
              <a:rPr lang="en-US" sz="3200" b="1"/>
              <a:t>The </a:t>
            </a:r>
            <a:r>
              <a:rPr lang="en-US" sz="3200" b="1">
                <a:solidFill>
                  <a:srgbClr val="FF0000"/>
                </a:solidFill>
              </a:rPr>
              <a:t>Hearing Mechanism</a:t>
            </a:r>
            <a:endParaRPr lang="en-US" sz="3200">
              <a:solidFill>
                <a:srgbClr val="FF0000"/>
              </a:solidFill>
            </a:endParaRPr>
          </a:p>
          <a:p>
            <a:pPr algn="just" rtl="0" eaLnBrk="1" hangingPunct="1">
              <a:spcBef>
                <a:spcPct val="25000"/>
              </a:spcBef>
            </a:pPr>
            <a:r>
              <a:rPr lang="en-US" sz="3000"/>
              <a:t>   The </a:t>
            </a:r>
            <a:r>
              <a:rPr lang="en-US" sz="3000">
                <a:solidFill>
                  <a:srgbClr val="FF0000"/>
                </a:solidFill>
              </a:rPr>
              <a:t>ear</a:t>
            </a:r>
            <a:r>
              <a:rPr lang="en-US" sz="3000"/>
              <a:t> properly </a:t>
            </a:r>
            <a:r>
              <a:rPr lang="en-US" sz="3000">
                <a:solidFill>
                  <a:srgbClr val="FF0000"/>
                </a:solidFill>
              </a:rPr>
              <a:t>divided</a:t>
            </a:r>
            <a:r>
              <a:rPr lang="en-US" sz="3000"/>
              <a:t> into </a:t>
            </a:r>
            <a:r>
              <a:rPr lang="en-US" sz="3000" b="1">
                <a:solidFill>
                  <a:srgbClr val="FF0000"/>
                </a:solidFill>
              </a:rPr>
              <a:t>three</a:t>
            </a:r>
            <a:r>
              <a:rPr lang="en-US" sz="3000">
                <a:solidFill>
                  <a:srgbClr val="FF0000"/>
                </a:solidFill>
              </a:rPr>
              <a:t> parts</a:t>
            </a:r>
            <a:r>
              <a:rPr lang="en-US" sz="3000"/>
              <a:t>: -</a:t>
            </a:r>
          </a:p>
          <a:p>
            <a:pPr algn="just" rtl="0" eaLnBrk="1" hangingPunct="1">
              <a:spcBef>
                <a:spcPct val="25000"/>
              </a:spcBef>
            </a:pPr>
            <a:r>
              <a:rPr lang="en-US" sz="3000" b="1"/>
              <a:t>1. The </a:t>
            </a:r>
            <a:r>
              <a:rPr lang="en-US" sz="3000" b="1">
                <a:solidFill>
                  <a:srgbClr val="FF0000"/>
                </a:solidFill>
              </a:rPr>
              <a:t>Outer Ear</a:t>
            </a:r>
          </a:p>
          <a:p>
            <a:pPr algn="just" rtl="0" eaLnBrk="1" hangingPunct="1">
              <a:spcBef>
                <a:spcPct val="25000"/>
              </a:spcBef>
            </a:pPr>
            <a:r>
              <a:rPr lang="en-US" sz="3000"/>
              <a:t>          Is just the </a:t>
            </a:r>
            <a:r>
              <a:rPr lang="en-US" sz="3000">
                <a:solidFill>
                  <a:srgbClr val="FF0000"/>
                </a:solidFill>
              </a:rPr>
              <a:t>ear canal</a:t>
            </a:r>
            <a:r>
              <a:rPr lang="en-US" sz="3000"/>
              <a:t>, which </a:t>
            </a:r>
            <a:r>
              <a:rPr lang="en-US" sz="3000">
                <a:solidFill>
                  <a:srgbClr val="FF0000"/>
                </a:solidFill>
              </a:rPr>
              <a:t>terminates</a:t>
            </a:r>
            <a:r>
              <a:rPr lang="en-US" sz="3000"/>
              <a:t> </a:t>
            </a:r>
            <a:r>
              <a:rPr lang="en-US" sz="3000">
                <a:solidFill>
                  <a:srgbClr val="FF0000"/>
                </a:solidFill>
              </a:rPr>
              <a:t>at</a:t>
            </a:r>
            <a:r>
              <a:rPr lang="en-US" sz="3000"/>
              <a:t> the </a:t>
            </a:r>
            <a:r>
              <a:rPr lang="en-US" sz="3000">
                <a:solidFill>
                  <a:srgbClr val="FF0000"/>
                </a:solidFill>
              </a:rPr>
              <a:t>eardrum</a:t>
            </a:r>
            <a:r>
              <a:rPr lang="en-US" sz="3000"/>
              <a:t> (</a:t>
            </a:r>
            <a:r>
              <a:rPr lang="en-US" sz="3000" b="1">
                <a:solidFill>
                  <a:srgbClr val="FF0000"/>
                </a:solidFill>
              </a:rPr>
              <a:t>tympanic membrane</a:t>
            </a:r>
            <a:r>
              <a:rPr lang="en-US" sz="3000"/>
              <a:t>).</a:t>
            </a:r>
          </a:p>
          <a:p>
            <a:pPr algn="just" rtl="0" eaLnBrk="1" hangingPunct="1">
              <a:spcBef>
                <a:spcPct val="25000"/>
              </a:spcBef>
            </a:pPr>
            <a:r>
              <a:rPr lang="en-US" sz="3000" b="1"/>
              <a:t>2. The </a:t>
            </a:r>
            <a:r>
              <a:rPr lang="en-US" sz="3000" b="1">
                <a:solidFill>
                  <a:srgbClr val="FF0000"/>
                </a:solidFill>
              </a:rPr>
              <a:t>Middle Ear</a:t>
            </a:r>
          </a:p>
          <a:p>
            <a:pPr algn="just" rtl="0" eaLnBrk="1" hangingPunct="1">
              <a:spcBef>
                <a:spcPct val="25000"/>
              </a:spcBef>
            </a:pPr>
            <a:r>
              <a:rPr lang="en-US" sz="3000"/>
              <a:t>          Contains </a:t>
            </a:r>
            <a:r>
              <a:rPr lang="en-US" sz="3000">
                <a:solidFill>
                  <a:srgbClr val="FF0000"/>
                </a:solidFill>
              </a:rPr>
              <a:t>three small bones</a:t>
            </a:r>
            <a:r>
              <a:rPr lang="en-US" sz="3000"/>
              <a:t> called the </a:t>
            </a:r>
            <a:r>
              <a:rPr lang="en-US" sz="3000">
                <a:solidFill>
                  <a:srgbClr val="FF0000"/>
                </a:solidFill>
              </a:rPr>
              <a:t>hammer</a:t>
            </a:r>
            <a:r>
              <a:rPr lang="en-US" sz="3000"/>
              <a:t>, </a:t>
            </a:r>
            <a:r>
              <a:rPr lang="en-US" sz="3000">
                <a:solidFill>
                  <a:srgbClr val="FF0000"/>
                </a:solidFill>
              </a:rPr>
              <a:t>anvil</a:t>
            </a:r>
            <a:r>
              <a:rPr lang="en-US" sz="3000"/>
              <a:t>, and </a:t>
            </a:r>
            <a:r>
              <a:rPr lang="en-US" sz="3000">
                <a:solidFill>
                  <a:srgbClr val="FF0000"/>
                </a:solidFill>
              </a:rPr>
              <a:t>stirrup</a:t>
            </a:r>
            <a:r>
              <a:rPr lang="en-US" sz="3000"/>
              <a:t> (</a:t>
            </a:r>
            <a:r>
              <a:rPr lang="en-US" sz="3000" b="1">
                <a:solidFill>
                  <a:srgbClr val="FF0000"/>
                </a:solidFill>
              </a:rPr>
              <a:t>malleus</a:t>
            </a:r>
            <a:r>
              <a:rPr lang="en-US" sz="3000">
                <a:solidFill>
                  <a:srgbClr val="FF0000"/>
                </a:solidFill>
              </a:rPr>
              <a:t>, </a:t>
            </a:r>
            <a:r>
              <a:rPr lang="en-US" sz="3000" b="1">
                <a:solidFill>
                  <a:srgbClr val="FF0000"/>
                </a:solidFill>
              </a:rPr>
              <a:t>incus</a:t>
            </a:r>
            <a:r>
              <a:rPr lang="en-US" sz="3000"/>
              <a:t>, and </a:t>
            </a:r>
            <a:r>
              <a:rPr lang="en-US" sz="3000" b="1">
                <a:solidFill>
                  <a:srgbClr val="FF0000"/>
                </a:solidFill>
              </a:rPr>
              <a:t>stapes</a:t>
            </a:r>
            <a:r>
              <a:rPr lang="en-US" sz="3000"/>
              <a:t>) and  an </a:t>
            </a:r>
            <a:r>
              <a:rPr lang="en-US" sz="3000">
                <a:solidFill>
                  <a:srgbClr val="FF0000"/>
                </a:solidFill>
              </a:rPr>
              <a:t>opening to</a:t>
            </a:r>
            <a:r>
              <a:rPr lang="en-US" sz="3000"/>
              <a:t> the mouth (</a:t>
            </a:r>
            <a:r>
              <a:rPr lang="en-US" sz="3000" b="1">
                <a:solidFill>
                  <a:srgbClr val="FF0000"/>
                </a:solidFill>
              </a:rPr>
              <a:t>Eustachian tube</a:t>
            </a:r>
            <a:r>
              <a:rPr lang="en-US" sz="3000"/>
              <a:t>).</a:t>
            </a:r>
          </a:p>
          <a:p>
            <a:pPr algn="just" rtl="0" eaLnBrk="1" hangingPunct="1">
              <a:spcBef>
                <a:spcPct val="25000"/>
              </a:spcBef>
            </a:pPr>
            <a:r>
              <a:rPr lang="en-US" sz="3000" b="1"/>
              <a:t>3. The </a:t>
            </a:r>
            <a:r>
              <a:rPr lang="en-US" sz="3000" b="1">
                <a:solidFill>
                  <a:srgbClr val="FF0000"/>
                </a:solidFill>
              </a:rPr>
              <a:t>Inner Ear</a:t>
            </a:r>
          </a:p>
          <a:p>
            <a:pPr algn="just" rtl="0" eaLnBrk="1" hangingPunct="1">
              <a:spcBef>
                <a:spcPct val="25000"/>
              </a:spcBef>
            </a:pPr>
            <a:r>
              <a:rPr lang="en-US" sz="3000">
                <a:solidFill>
                  <a:srgbClr val="FF0000"/>
                </a:solidFill>
              </a:rPr>
              <a:t>          Contains</a:t>
            </a:r>
            <a:r>
              <a:rPr lang="en-US" sz="3000"/>
              <a:t> the </a:t>
            </a:r>
            <a:r>
              <a:rPr lang="en-US" sz="3000" b="1">
                <a:solidFill>
                  <a:srgbClr val="FF0000"/>
                </a:solidFill>
              </a:rPr>
              <a:t>cochlea</a:t>
            </a:r>
            <a:r>
              <a:rPr lang="en-US" sz="3000"/>
              <a:t>, the </a:t>
            </a:r>
            <a:r>
              <a:rPr lang="en-US" sz="3000">
                <a:solidFill>
                  <a:srgbClr val="FF0000"/>
                </a:solidFill>
              </a:rPr>
              <a:t>organ</a:t>
            </a:r>
            <a:r>
              <a:rPr lang="en-US" sz="3000"/>
              <a:t> that </a:t>
            </a:r>
            <a:r>
              <a:rPr lang="en-US" sz="3000">
                <a:solidFill>
                  <a:srgbClr val="FF0000"/>
                </a:solidFill>
              </a:rPr>
              <a:t>converts sound waves into nerve signal to</a:t>
            </a:r>
            <a:r>
              <a:rPr lang="en-US" sz="3000"/>
              <a:t> the </a:t>
            </a:r>
            <a:r>
              <a:rPr lang="en-US" sz="3000">
                <a:solidFill>
                  <a:srgbClr val="FF0000"/>
                </a:solidFill>
              </a:rPr>
              <a:t>brain</a:t>
            </a:r>
            <a:r>
              <a:rPr lang="en-US" sz="3000"/>
              <a:t>.</a:t>
            </a:r>
          </a:p>
        </p:txBody>
      </p:sp>
      <p:pic>
        <p:nvPicPr>
          <p:cNvPr id="2" name="DF5C99.wav">
            <a:hlinkClick r:id="" action="ppaction://media"/>
          </p:cNvPr>
          <p:cNvPicPr>
            <a:picLocks noChangeAspect="1"/>
          </p:cNvPicPr>
          <p:nvPr>
            <a:wavAudioFile r:embed="rId1" name="DF5C5AC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07950" y="549275"/>
            <a:ext cx="8893175" cy="56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/>
              <a:t>The </a:t>
            </a:r>
            <a:r>
              <a:rPr lang="en-US" sz="3200" b="1">
                <a:solidFill>
                  <a:srgbClr val="FF0000"/>
                </a:solidFill>
              </a:rPr>
              <a:t>Doppler Effect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The </a:t>
            </a:r>
            <a:r>
              <a:rPr lang="en-US" sz="3000" b="1">
                <a:solidFill>
                  <a:srgbClr val="FF0000"/>
                </a:solidFill>
              </a:rPr>
              <a:t>Doppler Effect</a:t>
            </a:r>
            <a:r>
              <a:rPr lang="en-US" sz="3000">
                <a:solidFill>
                  <a:srgbClr val="FF0000"/>
                </a:solidFill>
              </a:rPr>
              <a:t> occurs when</a:t>
            </a:r>
            <a:r>
              <a:rPr lang="en-US" sz="3000"/>
              <a:t> there is </a:t>
            </a:r>
            <a:r>
              <a:rPr lang="en-US" sz="3000">
                <a:solidFill>
                  <a:srgbClr val="FF0000"/>
                </a:solidFill>
              </a:rPr>
              <a:t>relative motion between a source of sound and a listener.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The </a:t>
            </a:r>
            <a:r>
              <a:rPr lang="en-US" sz="3000" b="1">
                <a:solidFill>
                  <a:srgbClr val="FF9900"/>
                </a:solidFill>
              </a:rPr>
              <a:t>Doppler Effect</a:t>
            </a:r>
            <a:r>
              <a:rPr lang="en-US" sz="3000"/>
              <a:t>, (</a:t>
            </a:r>
            <a:r>
              <a:rPr lang="en-US" sz="3000" b="1" i="1"/>
              <a:t>a</a:t>
            </a:r>
            <a:r>
              <a:rPr lang="en-US" sz="3000"/>
              <a:t>) The </a:t>
            </a:r>
            <a:r>
              <a:rPr lang="en-US" sz="3000">
                <a:solidFill>
                  <a:srgbClr val="FF9900"/>
                </a:solidFill>
              </a:rPr>
              <a:t>listener hears</a:t>
            </a:r>
            <a:r>
              <a:rPr lang="en-US" sz="3000"/>
              <a:t> a </a:t>
            </a:r>
            <a:r>
              <a:rPr lang="en-US" sz="3000">
                <a:solidFill>
                  <a:srgbClr val="FF9900"/>
                </a:solidFill>
              </a:rPr>
              <a:t>higher frequency from a sound source moving toward him </a:t>
            </a:r>
            <a:r>
              <a:rPr lang="en-US" sz="3000"/>
              <a:t>and a</a:t>
            </a:r>
            <a:r>
              <a:rPr lang="en-US" sz="3000">
                <a:solidFill>
                  <a:srgbClr val="FF9900"/>
                </a:solidFill>
              </a:rPr>
              <a:t> lower frequency when it is moving away from him</a:t>
            </a:r>
            <a:r>
              <a:rPr lang="en-US" sz="3000"/>
              <a:t>. (</a:t>
            </a:r>
            <a:r>
              <a:rPr lang="en-US" sz="3000" b="1" i="1"/>
              <a:t>b</a:t>
            </a:r>
            <a:r>
              <a:rPr lang="en-US" sz="3000"/>
              <a:t>) A </a:t>
            </a:r>
            <a:r>
              <a:rPr lang="en-US" sz="3000">
                <a:solidFill>
                  <a:srgbClr val="FF9900"/>
                </a:solidFill>
              </a:rPr>
              <a:t>listener hears</a:t>
            </a:r>
            <a:r>
              <a:rPr lang="en-US" sz="3000"/>
              <a:t> a </a:t>
            </a:r>
            <a:r>
              <a:rPr lang="en-US" sz="3000">
                <a:solidFill>
                  <a:srgbClr val="00B050"/>
                </a:solidFill>
              </a:rPr>
              <a:t>higher frequency when he is moving toward a sound source than when he is moving away from it</a:t>
            </a:r>
            <a:r>
              <a:rPr lang="en-US" sz="3000"/>
              <a:t>. Here </a:t>
            </a:r>
            <a:r>
              <a:rPr lang="en-US" sz="3000" b="1" i="1">
                <a:solidFill>
                  <a:srgbClr val="FF0000"/>
                </a:solidFill>
              </a:rPr>
              <a:t>c</a:t>
            </a:r>
            <a:r>
              <a:rPr lang="en-US" sz="3000"/>
              <a:t> is the </a:t>
            </a:r>
            <a:r>
              <a:rPr lang="en-US" sz="3000">
                <a:solidFill>
                  <a:srgbClr val="FF0000"/>
                </a:solidFill>
              </a:rPr>
              <a:t>velocity of sound in air</a:t>
            </a:r>
            <a:r>
              <a:rPr lang="en-US" sz="3000"/>
              <a:t>, </a:t>
            </a:r>
            <a:r>
              <a:rPr lang="en-US" sz="3000" b="1" i="1">
                <a:solidFill>
                  <a:srgbClr val="FF0000"/>
                </a:solidFill>
              </a:rPr>
              <a:t>v</a:t>
            </a:r>
            <a:r>
              <a:rPr lang="en-US" sz="3000"/>
              <a:t> is the </a:t>
            </a:r>
            <a:r>
              <a:rPr lang="en-US" sz="3000">
                <a:solidFill>
                  <a:srgbClr val="FF0000"/>
                </a:solidFill>
              </a:rPr>
              <a:t>velocity of the source in</a:t>
            </a:r>
            <a:r>
              <a:rPr lang="en-US" sz="3000"/>
              <a:t> (</a:t>
            </a:r>
            <a:r>
              <a:rPr lang="en-US" sz="3000" b="1" i="1">
                <a:solidFill>
                  <a:srgbClr val="FF0000"/>
                </a:solidFill>
              </a:rPr>
              <a:t>a</a:t>
            </a:r>
            <a:r>
              <a:rPr lang="en-US" sz="3000" b="1"/>
              <a:t>)</a:t>
            </a:r>
            <a:r>
              <a:rPr lang="en-US" sz="3000"/>
              <a:t> and the </a:t>
            </a:r>
            <a:r>
              <a:rPr lang="en-US" sz="3000">
                <a:solidFill>
                  <a:srgbClr val="FF0000"/>
                </a:solidFill>
              </a:rPr>
              <a:t>listener </a:t>
            </a:r>
            <a:r>
              <a:rPr lang="en-US" sz="3000"/>
              <a:t>in (</a:t>
            </a:r>
            <a:r>
              <a:rPr lang="en-US" sz="3000" b="1" i="1">
                <a:solidFill>
                  <a:srgbClr val="FF0000"/>
                </a:solidFill>
              </a:rPr>
              <a:t>b</a:t>
            </a:r>
            <a:r>
              <a:rPr lang="en-US" sz="3000" b="1"/>
              <a:t>)</a:t>
            </a:r>
            <a:r>
              <a:rPr lang="en-US" sz="3000"/>
              <a:t>, and </a:t>
            </a:r>
            <a:r>
              <a:rPr lang="en-US" sz="3000" b="1" i="1">
                <a:solidFill>
                  <a:srgbClr val="FF0000"/>
                </a:solidFill>
              </a:rPr>
              <a:t>f</a:t>
            </a:r>
            <a:r>
              <a:rPr lang="en-US" sz="3000" b="1" i="1" baseline="-25000">
                <a:solidFill>
                  <a:srgbClr val="FF0000"/>
                </a:solidFill>
              </a:rPr>
              <a:t>o</a:t>
            </a:r>
            <a:r>
              <a:rPr lang="en-US" sz="3000"/>
              <a:t> is the </a:t>
            </a:r>
            <a:r>
              <a:rPr lang="en-US" sz="3000">
                <a:solidFill>
                  <a:srgbClr val="FF0000"/>
                </a:solidFill>
              </a:rPr>
              <a:t>frequency</a:t>
            </a:r>
            <a:r>
              <a:rPr lang="en-US" sz="3000"/>
              <a:t> in the </a:t>
            </a:r>
            <a:r>
              <a:rPr lang="en-US" sz="3000">
                <a:solidFill>
                  <a:srgbClr val="FF0000"/>
                </a:solidFill>
              </a:rPr>
              <a:t>absence</a:t>
            </a:r>
            <a:r>
              <a:rPr lang="en-US" sz="3000"/>
              <a:t> of </a:t>
            </a:r>
            <a:r>
              <a:rPr lang="en-US" sz="3000">
                <a:solidFill>
                  <a:srgbClr val="FF0000"/>
                </a:solidFill>
              </a:rPr>
              <a:t>motion</a:t>
            </a:r>
            <a:r>
              <a:rPr lang="en-US" sz="3000"/>
              <a:t>.</a:t>
            </a:r>
          </a:p>
        </p:txBody>
      </p:sp>
      <p:pic>
        <p:nvPicPr>
          <p:cNvPr id="2" name="2C0E99.wav">
            <a:hlinkClick r:id="" action="ppaction://media"/>
          </p:cNvPr>
          <p:cNvPicPr>
            <a:picLocks noChangeAspect="1"/>
          </p:cNvPicPr>
          <p:nvPr>
            <a:wavAudioFile r:embed="rId1" name="2C0E86D7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42875" y="4135438"/>
            <a:ext cx="8893175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The </a:t>
            </a:r>
            <a:r>
              <a:rPr lang="en-US" sz="3000" b="1">
                <a:solidFill>
                  <a:srgbClr val="FF0000"/>
                </a:solidFill>
              </a:rPr>
              <a:t>Doppler Effect</a:t>
            </a:r>
            <a:r>
              <a:rPr lang="en-US" sz="3000"/>
              <a:t> can be </a:t>
            </a:r>
            <a:r>
              <a:rPr lang="en-US" sz="3000">
                <a:solidFill>
                  <a:srgbClr val="FF0000"/>
                </a:solidFill>
              </a:rPr>
              <a:t>observed</a:t>
            </a:r>
            <a:r>
              <a:rPr lang="en-US" sz="3000"/>
              <a:t> to </a:t>
            </a:r>
            <a:r>
              <a:rPr lang="en-US" sz="3000">
                <a:solidFill>
                  <a:srgbClr val="FF0000"/>
                </a:solidFill>
              </a:rPr>
              <a:t>occur with all types of waves-most notably </a:t>
            </a:r>
            <a:r>
              <a:rPr lang="en-US" sz="3000" b="1">
                <a:solidFill>
                  <a:srgbClr val="FF0000"/>
                </a:solidFill>
              </a:rPr>
              <a:t>water </a:t>
            </a:r>
            <a:r>
              <a:rPr lang="en-US" sz="3000">
                <a:solidFill>
                  <a:srgbClr val="FF0000"/>
                </a:solidFill>
              </a:rPr>
              <a:t>waves, </a:t>
            </a:r>
            <a:r>
              <a:rPr lang="en-US" sz="3000" b="1">
                <a:solidFill>
                  <a:srgbClr val="FF0000"/>
                </a:solidFill>
              </a:rPr>
              <a:t>sound</a:t>
            </a:r>
            <a:r>
              <a:rPr lang="en-US" sz="3000">
                <a:solidFill>
                  <a:srgbClr val="FF0000"/>
                </a:solidFill>
              </a:rPr>
              <a:t> waves, and </a:t>
            </a:r>
            <a:r>
              <a:rPr lang="en-US" sz="3000" b="1">
                <a:solidFill>
                  <a:srgbClr val="FF0000"/>
                </a:solidFill>
              </a:rPr>
              <a:t>light</a:t>
            </a:r>
            <a:r>
              <a:rPr lang="en-US" sz="3000">
                <a:solidFill>
                  <a:srgbClr val="FF0000"/>
                </a:solidFill>
              </a:rPr>
              <a:t> waves</a:t>
            </a:r>
            <a:r>
              <a:rPr lang="en-US" sz="3000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The </a:t>
            </a:r>
            <a:r>
              <a:rPr lang="en-US" sz="3000" b="1">
                <a:solidFill>
                  <a:srgbClr val="FF0000"/>
                </a:solidFill>
              </a:rPr>
              <a:t>Doppler Effect</a:t>
            </a:r>
            <a:r>
              <a:rPr lang="en-US" sz="3000"/>
              <a:t> can be </a:t>
            </a:r>
            <a:r>
              <a:rPr lang="en-US" sz="3000">
                <a:solidFill>
                  <a:srgbClr val="FF0000"/>
                </a:solidFill>
              </a:rPr>
              <a:t>used</a:t>
            </a:r>
            <a:r>
              <a:rPr lang="en-US" sz="3000"/>
              <a:t> to </a:t>
            </a:r>
            <a:r>
              <a:rPr lang="en-US" sz="3000">
                <a:solidFill>
                  <a:srgbClr val="FF0000"/>
                </a:solidFill>
              </a:rPr>
              <a:t>calculate</a:t>
            </a:r>
            <a:r>
              <a:rPr lang="en-US" sz="3000"/>
              <a:t> the </a:t>
            </a:r>
            <a:r>
              <a:rPr lang="en-US" sz="3000">
                <a:solidFill>
                  <a:srgbClr val="FF0000"/>
                </a:solidFill>
              </a:rPr>
              <a:t>velocity of moving source</a:t>
            </a:r>
            <a:r>
              <a:rPr lang="en-US" sz="3000"/>
              <a:t>.</a:t>
            </a:r>
          </a:p>
        </p:txBody>
      </p:sp>
      <p:pic>
        <p:nvPicPr>
          <p:cNvPr id="13315" name="Picture 5" descr="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r="4169"/>
          <a:stretch>
            <a:fillRect/>
          </a:stretch>
        </p:blipFill>
        <p:spPr bwMode="auto">
          <a:xfrm>
            <a:off x="2144713" y="188913"/>
            <a:ext cx="5019675" cy="3957637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12B99.wav">
            <a:hlinkClick r:id="" action="ppaction://media"/>
          </p:cNvPr>
          <p:cNvPicPr>
            <a:picLocks noChangeAspect="1"/>
          </p:cNvPicPr>
          <p:nvPr>
            <a:wavAudioFile r:embed="rId1" name="512B0E4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71438" y="131763"/>
            <a:ext cx="8964612" cy="66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/>
              <a:t>The Medical Applications of Sound</a:t>
            </a:r>
          </a:p>
          <a:p>
            <a:pPr algn="just" rtl="0" eaLnBrk="1" hangingPunct="1">
              <a:spcBef>
                <a:spcPct val="50000"/>
              </a:spcBef>
              <a:buFontTx/>
              <a:buAutoNum type="arabicPeriod"/>
            </a:pPr>
            <a:r>
              <a:rPr lang="en-US" sz="2900"/>
              <a:t>The </a:t>
            </a:r>
            <a:r>
              <a:rPr lang="en-US" sz="2900">
                <a:solidFill>
                  <a:srgbClr val="FF0000"/>
                </a:solidFill>
              </a:rPr>
              <a:t>intensity of ultrasound</a:t>
            </a:r>
            <a:r>
              <a:rPr lang="en-US" sz="2900"/>
              <a:t> used for </a:t>
            </a:r>
            <a:r>
              <a:rPr lang="en-US" sz="2900" b="1"/>
              <a:t>medical diagnostic</a:t>
            </a:r>
            <a:r>
              <a:rPr lang="en-US" sz="2900"/>
              <a:t> is </a:t>
            </a:r>
            <a:r>
              <a:rPr lang="en-US" sz="2900">
                <a:solidFill>
                  <a:srgbClr val="FF0000"/>
                </a:solidFill>
              </a:rPr>
              <a:t>kept low to avoid tissue damage</a:t>
            </a:r>
            <a:r>
              <a:rPr lang="en-US" sz="2900"/>
              <a:t>. </a:t>
            </a:r>
            <a:r>
              <a:rPr lang="en-US" sz="2900">
                <a:solidFill>
                  <a:srgbClr val="FF0000"/>
                </a:solidFill>
              </a:rPr>
              <a:t>Intensities</a:t>
            </a:r>
            <a:r>
              <a:rPr lang="en-US" sz="2900"/>
              <a:t> of </a:t>
            </a:r>
            <a:r>
              <a:rPr lang="en-US" sz="2900">
                <a:solidFill>
                  <a:srgbClr val="FF0000"/>
                </a:solidFill>
              </a:rPr>
              <a:t>about </a:t>
            </a:r>
            <a:r>
              <a:rPr lang="en-US" sz="2900" b="1">
                <a:solidFill>
                  <a:srgbClr val="FF0000"/>
                </a:solidFill>
              </a:rPr>
              <a:t>10</a:t>
            </a:r>
            <a:r>
              <a:rPr lang="en-US" sz="2900" b="1" baseline="30000">
                <a:solidFill>
                  <a:srgbClr val="FF0000"/>
                </a:solidFill>
              </a:rPr>
              <a:t>-2</a:t>
            </a:r>
            <a:r>
              <a:rPr lang="en-US" sz="2900" b="1">
                <a:solidFill>
                  <a:srgbClr val="FF0000"/>
                </a:solidFill>
              </a:rPr>
              <a:t>W/m</a:t>
            </a:r>
            <a:r>
              <a:rPr lang="en-US" sz="2900" b="1" baseline="30000">
                <a:solidFill>
                  <a:srgbClr val="FF0000"/>
                </a:solidFill>
              </a:rPr>
              <a:t>2</a:t>
            </a:r>
            <a:r>
              <a:rPr lang="en-US" sz="2900">
                <a:solidFill>
                  <a:srgbClr val="FF0000"/>
                </a:solidFill>
              </a:rPr>
              <a:t> </a:t>
            </a:r>
            <a:r>
              <a:rPr lang="en-US" sz="2900"/>
              <a:t>are used and seem to cause no ill effects.</a:t>
            </a:r>
          </a:p>
          <a:p>
            <a:pPr algn="just" rtl="0"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sz="2900">
                <a:solidFill>
                  <a:srgbClr val="FF0000"/>
                </a:solidFill>
              </a:rPr>
              <a:t>Ultrasound</a:t>
            </a:r>
            <a:r>
              <a:rPr lang="en-US" sz="2900"/>
              <a:t> of considerably </a:t>
            </a:r>
            <a:r>
              <a:rPr lang="en-US" sz="2900">
                <a:solidFill>
                  <a:srgbClr val="FF0000"/>
                </a:solidFill>
              </a:rPr>
              <a:t>higher intensity</a:t>
            </a:r>
            <a:r>
              <a:rPr lang="en-US" sz="2900"/>
              <a:t> is </a:t>
            </a:r>
            <a:r>
              <a:rPr lang="en-US" sz="2900">
                <a:solidFill>
                  <a:srgbClr val="FF0000"/>
                </a:solidFill>
              </a:rPr>
              <a:t>used</a:t>
            </a:r>
            <a:r>
              <a:rPr lang="en-US" sz="2900"/>
              <a:t> for </a:t>
            </a:r>
            <a:r>
              <a:rPr lang="en-US" sz="2900" b="1">
                <a:solidFill>
                  <a:srgbClr val="FF0000"/>
                </a:solidFill>
              </a:rPr>
              <a:t>therapeutic</a:t>
            </a:r>
            <a:r>
              <a:rPr lang="en-US" sz="2900">
                <a:solidFill>
                  <a:srgbClr val="FF0000"/>
                </a:solidFill>
              </a:rPr>
              <a:t> purposes</a:t>
            </a:r>
            <a:r>
              <a:rPr lang="en-US" sz="2900"/>
              <a:t>. </a:t>
            </a:r>
            <a:r>
              <a:rPr lang="en-US" sz="2900">
                <a:solidFill>
                  <a:srgbClr val="FF0000"/>
                </a:solidFill>
              </a:rPr>
              <a:t>Ultrasound diathermy</a:t>
            </a:r>
            <a:r>
              <a:rPr lang="en-US" sz="2900"/>
              <a:t> is </a:t>
            </a:r>
            <a:r>
              <a:rPr lang="en-US" sz="2900">
                <a:solidFill>
                  <a:srgbClr val="FF0000"/>
                </a:solidFill>
              </a:rPr>
              <a:t>deep heating using</a:t>
            </a:r>
            <a:r>
              <a:rPr lang="en-US" sz="2900"/>
              <a:t> ultrasound of </a:t>
            </a:r>
            <a:r>
              <a:rPr lang="en-US" sz="2900">
                <a:solidFill>
                  <a:srgbClr val="FF0000"/>
                </a:solidFill>
              </a:rPr>
              <a:t>intensities </a:t>
            </a:r>
            <a:r>
              <a:rPr lang="en-US" sz="2900" b="1">
                <a:solidFill>
                  <a:srgbClr val="FF0000"/>
                </a:solidFill>
              </a:rPr>
              <a:t>1-10W/m</a:t>
            </a:r>
            <a:r>
              <a:rPr lang="en-US" sz="2900" b="1" baseline="30000">
                <a:solidFill>
                  <a:srgbClr val="FF0000"/>
                </a:solidFill>
              </a:rPr>
              <a:t>2</a:t>
            </a:r>
            <a:r>
              <a:rPr lang="en-US" sz="2900"/>
              <a:t>.</a:t>
            </a:r>
          </a:p>
          <a:p>
            <a:pPr algn="just" rtl="0"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sz="2900">
                <a:solidFill>
                  <a:srgbClr val="FF0000"/>
                </a:solidFill>
              </a:rPr>
              <a:t>Ultrasonic sound</a:t>
            </a:r>
            <a:r>
              <a:rPr lang="en-US" sz="2900"/>
              <a:t> waves sent into the body </a:t>
            </a:r>
            <a:r>
              <a:rPr lang="en-US" sz="2900">
                <a:solidFill>
                  <a:srgbClr val="FF0000"/>
                </a:solidFill>
              </a:rPr>
              <a:t>are </a:t>
            </a:r>
            <a:r>
              <a:rPr lang="en-US" sz="2900" b="1">
                <a:solidFill>
                  <a:srgbClr val="FF0000"/>
                </a:solidFill>
              </a:rPr>
              <a:t>Doppler shifted</a:t>
            </a:r>
            <a:r>
              <a:rPr lang="en-US" sz="2900"/>
              <a:t> by any motion in the objects that reflect them. It is possible, </a:t>
            </a:r>
            <a:r>
              <a:rPr lang="en-US" sz="2900" b="1" i="1"/>
              <a:t>for example</a:t>
            </a:r>
            <a:r>
              <a:rPr lang="en-US" sz="2900"/>
              <a:t>, to </a:t>
            </a:r>
            <a:r>
              <a:rPr lang="en-US" sz="2900">
                <a:solidFill>
                  <a:srgbClr val="FF0000"/>
                </a:solidFill>
              </a:rPr>
              <a:t>measure blood velocity by observing</a:t>
            </a:r>
            <a:r>
              <a:rPr lang="en-US" sz="2900"/>
              <a:t> the </a:t>
            </a:r>
            <a:r>
              <a:rPr lang="en-US" sz="2900" b="1"/>
              <a:t>Doppler shift</a:t>
            </a:r>
            <a:r>
              <a:rPr lang="en-US" sz="2900"/>
              <a:t> of </a:t>
            </a:r>
            <a:r>
              <a:rPr lang="en-US" sz="2900">
                <a:solidFill>
                  <a:srgbClr val="FF0000"/>
                </a:solidFill>
              </a:rPr>
              <a:t>ultrasound reflected from the blood cells</a:t>
            </a:r>
            <a:r>
              <a:rPr lang="en-US" sz="2900"/>
              <a:t>. More commonly, the Doppler shift of ultrasound is </a:t>
            </a:r>
            <a:r>
              <a:rPr lang="en-US" sz="2900">
                <a:solidFill>
                  <a:srgbClr val="FF0000"/>
                </a:solidFill>
              </a:rPr>
              <a:t>used to monitor the fatal heart motion</a:t>
            </a:r>
            <a:r>
              <a:rPr lang="en-US" sz="2900"/>
              <a:t>.</a:t>
            </a:r>
          </a:p>
        </p:txBody>
      </p:sp>
      <p:pic>
        <p:nvPicPr>
          <p:cNvPr id="2" name="562199.wav">
            <a:hlinkClick r:id="" action="ppaction://media"/>
          </p:cNvPr>
          <p:cNvPicPr>
            <a:picLocks noChangeAspect="1"/>
          </p:cNvPicPr>
          <p:nvPr>
            <a:wavAudioFile r:embed="rId1" name="5621C073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438" y="658813"/>
            <a:ext cx="896461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US" sz="3000"/>
              <a:t>The </a:t>
            </a:r>
            <a:r>
              <a:rPr lang="en-US" sz="3000">
                <a:solidFill>
                  <a:srgbClr val="FF0000"/>
                </a:solidFill>
              </a:rPr>
              <a:t>ultrasound</a:t>
            </a:r>
            <a:r>
              <a:rPr lang="en-US" sz="3000"/>
              <a:t> used for </a:t>
            </a:r>
            <a:r>
              <a:rPr lang="en-US" sz="3000">
                <a:solidFill>
                  <a:srgbClr val="FF0000"/>
                </a:solidFill>
              </a:rPr>
              <a:t>sterilization</a:t>
            </a:r>
            <a:r>
              <a:rPr lang="en-US" sz="3000"/>
              <a:t> </a:t>
            </a:r>
            <a:r>
              <a:rPr lang="en-US" sz="3000" b="1"/>
              <a:t>because</a:t>
            </a:r>
            <a:r>
              <a:rPr lang="en-US" sz="3000"/>
              <a:t> it </a:t>
            </a:r>
            <a:r>
              <a:rPr lang="en-US" sz="3000">
                <a:solidFill>
                  <a:srgbClr val="FF0000"/>
                </a:solidFill>
              </a:rPr>
              <a:t>kills</a:t>
            </a:r>
            <a:r>
              <a:rPr lang="en-US" sz="3000"/>
              <a:t> the </a:t>
            </a:r>
            <a:r>
              <a:rPr lang="en-US" sz="3000">
                <a:solidFill>
                  <a:srgbClr val="FF0000"/>
                </a:solidFill>
              </a:rPr>
              <a:t>virus</a:t>
            </a:r>
            <a:r>
              <a:rPr lang="en-US" sz="3000"/>
              <a:t> and </a:t>
            </a:r>
            <a:r>
              <a:rPr lang="en-US" sz="3000">
                <a:solidFill>
                  <a:srgbClr val="FF0000"/>
                </a:solidFill>
              </a:rPr>
              <a:t>bacteria</a:t>
            </a:r>
            <a:r>
              <a:rPr lang="en-US" sz="3000"/>
              <a:t>.</a:t>
            </a:r>
          </a:p>
          <a:p>
            <a:pPr algn="just" rtl="0"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US" sz="3000"/>
              <a:t>It is also used as </a:t>
            </a:r>
            <a:r>
              <a:rPr lang="en-US" sz="3000">
                <a:solidFill>
                  <a:srgbClr val="FF0000"/>
                </a:solidFill>
              </a:rPr>
              <a:t>massage tool for muscles</a:t>
            </a:r>
            <a:r>
              <a:rPr lang="en-US" sz="3000"/>
              <a:t>: </a:t>
            </a:r>
            <a:r>
              <a:rPr lang="en-US" sz="3000">
                <a:solidFill>
                  <a:srgbClr val="FF0000"/>
                </a:solidFill>
              </a:rPr>
              <a:t>cure</a:t>
            </a:r>
            <a:r>
              <a:rPr lang="en-US" sz="3000"/>
              <a:t> the </a:t>
            </a:r>
            <a:r>
              <a:rPr lang="en-US" sz="3000">
                <a:solidFill>
                  <a:srgbClr val="FF0000"/>
                </a:solidFill>
              </a:rPr>
              <a:t>cancer</a:t>
            </a:r>
            <a:r>
              <a:rPr lang="en-US" sz="3000"/>
              <a:t>, </a:t>
            </a:r>
            <a:r>
              <a:rPr lang="en-US" sz="3000">
                <a:solidFill>
                  <a:srgbClr val="FF0000"/>
                </a:solidFill>
              </a:rPr>
              <a:t>destruction</a:t>
            </a:r>
            <a:r>
              <a:rPr lang="en-US" sz="3000"/>
              <a:t> the </a:t>
            </a:r>
            <a:r>
              <a:rPr lang="en-US" sz="3000">
                <a:solidFill>
                  <a:srgbClr val="FF0000"/>
                </a:solidFill>
              </a:rPr>
              <a:t>kidney stone</a:t>
            </a:r>
            <a:r>
              <a:rPr lang="en-US" sz="3000"/>
              <a:t>.</a:t>
            </a:r>
          </a:p>
          <a:p>
            <a:pPr algn="just" rtl="0"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US" sz="3000"/>
              <a:t>Many devices use </a:t>
            </a:r>
            <a:r>
              <a:rPr lang="en-US" sz="3000">
                <a:solidFill>
                  <a:srgbClr val="FF0000"/>
                </a:solidFill>
              </a:rPr>
              <a:t>ultra-sonic</a:t>
            </a:r>
            <a:r>
              <a:rPr lang="en-US" sz="3000"/>
              <a:t> sound, like </a:t>
            </a:r>
            <a:r>
              <a:rPr lang="en-US" sz="3000" b="1">
                <a:solidFill>
                  <a:srgbClr val="FF0000"/>
                </a:solidFill>
              </a:rPr>
              <a:t>toothbrushes</a:t>
            </a:r>
            <a:r>
              <a:rPr lang="en-US" sz="3000"/>
              <a:t>.</a:t>
            </a:r>
          </a:p>
          <a:p>
            <a:pPr algn="just" rtl="0"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US" sz="3000">
                <a:solidFill>
                  <a:srgbClr val="FF0000"/>
                </a:solidFill>
              </a:rPr>
              <a:t>Sonic denture cleaner</a:t>
            </a:r>
            <a:r>
              <a:rPr lang="en-US" sz="3000"/>
              <a:t> or </a:t>
            </a:r>
            <a:r>
              <a:rPr lang="en-US" sz="3000">
                <a:solidFill>
                  <a:srgbClr val="FF0000"/>
                </a:solidFill>
              </a:rPr>
              <a:t>sonic cleaning device eliminates limescale deposits</a:t>
            </a:r>
            <a:r>
              <a:rPr lang="en-US" sz="3000"/>
              <a:t>.</a:t>
            </a:r>
            <a:endParaRPr lang="en-US" sz="3000" b="1"/>
          </a:p>
          <a:p>
            <a:pPr algn="just" rtl="0" eaLnBrk="1" hangingPunct="1">
              <a:spcBef>
                <a:spcPct val="50000"/>
              </a:spcBef>
              <a:buFontTx/>
              <a:buAutoNum type="arabicPeriod" startAt="4"/>
            </a:pPr>
            <a:r>
              <a:rPr lang="en-US" sz="3000">
                <a:solidFill>
                  <a:srgbClr val="FF0000"/>
                </a:solidFill>
              </a:rPr>
              <a:t>Ultra-Max Cube</a:t>
            </a:r>
            <a:r>
              <a:rPr lang="en-US" sz="3000"/>
              <a:t>: multiple of uses such as </a:t>
            </a:r>
            <a:r>
              <a:rPr lang="en-US" sz="3000">
                <a:solidFill>
                  <a:srgbClr val="FF0000"/>
                </a:solidFill>
              </a:rPr>
              <a:t>cleaning brushes, dentures, burs, diamonds</a:t>
            </a:r>
            <a:r>
              <a:rPr lang="en-US" sz="3000"/>
              <a:t>, etc.</a:t>
            </a:r>
          </a:p>
        </p:txBody>
      </p:sp>
      <p:pic>
        <p:nvPicPr>
          <p:cNvPr id="2" name="B62399.wav">
            <a:hlinkClick r:id="" action="ppaction://media"/>
          </p:cNvPr>
          <p:cNvPicPr>
            <a:picLocks noChangeAspect="1"/>
          </p:cNvPicPr>
          <p:nvPr>
            <a:wavAudioFile r:embed="rId1" name="B623CE0E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88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3613"/>
            <a:ext cx="4216400" cy="32385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19063"/>
            <a:ext cx="3238500" cy="32385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3238500" cy="32385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5D8115.wav">
            <a:hlinkClick r:id="" action="ppaction://media"/>
          </p:cNvPr>
          <p:cNvPicPr>
            <a:picLocks noChangeAspect="1"/>
          </p:cNvPicPr>
          <p:nvPr>
            <a:wavAudioFile r:embed="rId1" name="35D8505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42875" y="908050"/>
            <a:ext cx="8893175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>
                <a:cs typeface="Times New Roman" pitchFamily="18" charset="0"/>
              </a:rPr>
              <a:t>Sound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The word "</a:t>
            </a:r>
            <a:r>
              <a:rPr lang="en-US" sz="3000" b="1">
                <a:solidFill>
                  <a:srgbClr val="7030A0"/>
                </a:solidFill>
              </a:rPr>
              <a:t>sound</a:t>
            </a:r>
            <a:r>
              <a:rPr lang="en-US" sz="3000"/>
              <a:t>" may be </a:t>
            </a:r>
            <a:r>
              <a:rPr lang="en-US" sz="3000">
                <a:solidFill>
                  <a:srgbClr val="7030A0"/>
                </a:solidFill>
              </a:rPr>
              <a:t>defined</a:t>
            </a:r>
            <a:r>
              <a:rPr lang="en-US" sz="3000"/>
              <a:t> in </a:t>
            </a:r>
            <a:r>
              <a:rPr lang="en-US" sz="3000">
                <a:solidFill>
                  <a:srgbClr val="7030A0"/>
                </a:solidFill>
              </a:rPr>
              <a:t>two ways </a:t>
            </a:r>
            <a:r>
              <a:rPr lang="en-US" sz="3000"/>
              <a:t>(</a:t>
            </a:r>
            <a:r>
              <a:rPr lang="en-US" sz="3000" b="1">
                <a:solidFill>
                  <a:srgbClr val="FF0000"/>
                </a:solidFill>
              </a:rPr>
              <a:t>objectively</a:t>
            </a:r>
            <a:r>
              <a:rPr lang="en-US" sz="3000"/>
              <a:t> and </a:t>
            </a:r>
            <a:r>
              <a:rPr lang="en-US" sz="3000" b="1">
                <a:solidFill>
                  <a:srgbClr val="FF0000"/>
                </a:solidFill>
              </a:rPr>
              <a:t>subjectively</a:t>
            </a:r>
            <a:r>
              <a:rPr lang="en-US" sz="3000"/>
              <a:t>).</a:t>
            </a:r>
            <a:endParaRPr lang="en-US" sz="3000" b="1"/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1"/>
              <a:t>   </a:t>
            </a:r>
            <a:r>
              <a:rPr lang="en-US" sz="3000" b="1">
                <a:solidFill>
                  <a:srgbClr val="C00000"/>
                </a:solidFill>
              </a:rPr>
              <a:t>Objectively</a:t>
            </a:r>
            <a:r>
              <a:rPr lang="en-US" sz="3000"/>
              <a:t>, the </a:t>
            </a:r>
            <a:r>
              <a:rPr lang="en-US" sz="3000">
                <a:solidFill>
                  <a:srgbClr val="FF0000"/>
                </a:solidFill>
              </a:rPr>
              <a:t>sound</a:t>
            </a:r>
            <a:r>
              <a:rPr lang="en-US" sz="3000"/>
              <a:t> is a </a:t>
            </a:r>
            <a:r>
              <a:rPr lang="en-US" sz="3000">
                <a:solidFill>
                  <a:srgbClr val="FF0000"/>
                </a:solidFill>
              </a:rPr>
              <a:t>type of wave-motion taking place in a material medium</a:t>
            </a:r>
            <a:r>
              <a:rPr lang="en-US" sz="3000"/>
              <a:t> (whether </a:t>
            </a:r>
            <a:r>
              <a:rPr lang="en-US" sz="3000" b="1"/>
              <a:t>gaseous</a:t>
            </a:r>
            <a:r>
              <a:rPr lang="en-US" sz="3000"/>
              <a:t>, </a:t>
            </a:r>
            <a:r>
              <a:rPr lang="en-US" sz="3000" b="1"/>
              <a:t>liquid</a:t>
            </a:r>
            <a:r>
              <a:rPr lang="en-US" sz="3000"/>
              <a:t> or </a:t>
            </a:r>
            <a:r>
              <a:rPr lang="en-US" sz="3000" b="1"/>
              <a:t>solid</a:t>
            </a:r>
            <a:r>
              <a:rPr lang="en-US" sz="3000"/>
              <a:t>) due to an original vibration or mechanical disturbance set up by a sounding body.</a:t>
            </a:r>
            <a:endParaRPr lang="en-US" sz="3000" b="1"/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1"/>
              <a:t>   </a:t>
            </a:r>
            <a:r>
              <a:rPr lang="en-US" sz="3000" b="1">
                <a:solidFill>
                  <a:srgbClr val="C00000"/>
                </a:solidFill>
              </a:rPr>
              <a:t>Subjectively</a:t>
            </a:r>
            <a:r>
              <a:rPr lang="en-US" sz="3000"/>
              <a:t>, it is a </a:t>
            </a:r>
            <a:r>
              <a:rPr lang="en-US" sz="3000">
                <a:solidFill>
                  <a:srgbClr val="FF0000"/>
                </a:solidFill>
              </a:rPr>
              <a:t>sensory experience in the brain conveyed to it by the auditory nerves of the ear</a:t>
            </a:r>
            <a:r>
              <a:rPr lang="en-US" sz="3000"/>
              <a:t>.</a:t>
            </a:r>
          </a:p>
        </p:txBody>
      </p:sp>
      <p:pic>
        <p:nvPicPr>
          <p:cNvPr id="2" name="701D68.wav">
            <a:hlinkClick r:id="" action="ppaction://media"/>
          </p:cNvPr>
          <p:cNvPicPr>
            <a:picLocks noChangeAspect="1"/>
          </p:cNvPicPr>
          <p:nvPr>
            <a:wavAudioFile r:embed="rId1" name="701D6E6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2875" y="1817688"/>
            <a:ext cx="88931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/>
            <a:r>
              <a:rPr lang="en-US" sz="3000"/>
              <a:t>   </a:t>
            </a:r>
            <a:r>
              <a:rPr lang="en-US" sz="3000" b="1"/>
              <a:t>Sound</a:t>
            </a:r>
            <a:r>
              <a:rPr lang="en-US" sz="3000"/>
              <a:t> is a type of </a:t>
            </a:r>
            <a:r>
              <a:rPr lang="en-US" sz="3000" b="1"/>
              <a:t>wave</a:t>
            </a:r>
            <a:r>
              <a:rPr lang="en-US" sz="3000"/>
              <a:t>, so are </a:t>
            </a:r>
            <a:r>
              <a:rPr lang="en-US" sz="3000" b="1"/>
              <a:t>light</a:t>
            </a:r>
            <a:r>
              <a:rPr lang="en-US" sz="3000"/>
              <a:t> and </a:t>
            </a:r>
            <a:r>
              <a:rPr lang="en-US" sz="3000" b="1"/>
              <a:t>earthquake tremors</a:t>
            </a:r>
            <a:r>
              <a:rPr lang="en-US" sz="3000"/>
              <a:t>. Wave that are periodic and go through several cycles before dying out. </a:t>
            </a:r>
            <a:r>
              <a:rPr lang="en-US" sz="3000" b="1" i="1"/>
              <a:t>For example</a:t>
            </a:r>
            <a:r>
              <a:rPr lang="en-US" sz="3000"/>
              <a:t>, the sound from           a tuning fork is a continuous wave; the sound from                an explosion is not. The cause of continuous waves is              a periodic motion.</a:t>
            </a:r>
          </a:p>
        </p:txBody>
      </p:sp>
      <p:pic>
        <p:nvPicPr>
          <p:cNvPr id="2" name="2FAA68.wav">
            <a:hlinkClick r:id="" action="ppaction://media"/>
          </p:cNvPr>
          <p:cNvPicPr>
            <a:picLocks noChangeAspect="1"/>
          </p:cNvPicPr>
          <p:nvPr>
            <a:wavAudioFile r:embed="rId1" name="2FAA4DC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2875" y="1238250"/>
            <a:ext cx="889317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/>
            <a:r>
              <a:rPr lang="en-US" sz="3000"/>
              <a:t>   </a:t>
            </a:r>
            <a:r>
              <a:rPr lang="en-US" sz="3000" b="1">
                <a:solidFill>
                  <a:srgbClr val="C00000"/>
                </a:solidFill>
              </a:rPr>
              <a:t>Sound</a:t>
            </a:r>
            <a:r>
              <a:rPr lang="en-US" sz="3000"/>
              <a:t> </a:t>
            </a:r>
            <a:r>
              <a:rPr lang="en-US" sz="3000">
                <a:solidFill>
                  <a:srgbClr val="FF0000"/>
                </a:solidFill>
              </a:rPr>
              <a:t>passes through matter by transferring energy through particles</a:t>
            </a:r>
            <a:r>
              <a:rPr lang="en-US" sz="3000"/>
              <a:t>, the </a:t>
            </a:r>
            <a:r>
              <a:rPr lang="en-US" sz="3000">
                <a:solidFill>
                  <a:srgbClr val="7030A0"/>
                </a:solidFill>
              </a:rPr>
              <a:t>particles hit </a:t>
            </a:r>
            <a:r>
              <a:rPr lang="en-US" sz="3000"/>
              <a:t>the </a:t>
            </a:r>
            <a:r>
              <a:rPr lang="en-US" sz="3000">
                <a:solidFill>
                  <a:srgbClr val="7030A0"/>
                </a:solidFill>
              </a:rPr>
              <a:t>other particles</a:t>
            </a:r>
            <a:r>
              <a:rPr lang="en-US" sz="3000"/>
              <a:t> </a:t>
            </a:r>
            <a:r>
              <a:rPr lang="en-US" sz="3000">
                <a:solidFill>
                  <a:srgbClr val="7030A0"/>
                </a:solidFill>
              </a:rPr>
              <a:t>next to them and </a:t>
            </a:r>
            <a:r>
              <a:rPr lang="en-US" sz="3000"/>
              <a:t>the </a:t>
            </a:r>
            <a:r>
              <a:rPr lang="en-US" sz="3000">
                <a:solidFill>
                  <a:srgbClr val="FF0000"/>
                </a:solidFill>
              </a:rPr>
              <a:t>wave is formed</a:t>
            </a:r>
            <a:r>
              <a:rPr lang="en-US" sz="3000"/>
              <a:t>. </a:t>
            </a:r>
            <a:r>
              <a:rPr lang="en-US" sz="3000" b="1">
                <a:solidFill>
                  <a:srgbClr val="C00000"/>
                </a:solidFill>
              </a:rPr>
              <a:t>Sound</a:t>
            </a:r>
            <a:r>
              <a:rPr lang="en-US" sz="3000"/>
              <a:t> has </a:t>
            </a:r>
            <a:r>
              <a:rPr lang="en-US" sz="3000">
                <a:solidFill>
                  <a:srgbClr val="FF0000"/>
                </a:solidFill>
              </a:rPr>
              <a:t>no absolute speed</a:t>
            </a:r>
            <a:r>
              <a:rPr lang="en-US" sz="3000"/>
              <a:t>; the </a:t>
            </a:r>
            <a:r>
              <a:rPr lang="en-US" sz="3000">
                <a:solidFill>
                  <a:srgbClr val="7030A0"/>
                </a:solidFill>
              </a:rPr>
              <a:t>speed</a:t>
            </a:r>
            <a:r>
              <a:rPr lang="en-US" sz="3000"/>
              <a:t> of </a:t>
            </a:r>
            <a:r>
              <a:rPr lang="en-US" sz="3000">
                <a:solidFill>
                  <a:srgbClr val="7030A0"/>
                </a:solidFill>
              </a:rPr>
              <a:t>sound</a:t>
            </a:r>
            <a:r>
              <a:rPr lang="en-US" sz="3000"/>
              <a:t> </a:t>
            </a:r>
            <a:r>
              <a:rPr lang="en-US" sz="3000" b="1">
                <a:solidFill>
                  <a:srgbClr val="FF0000"/>
                </a:solidFill>
              </a:rPr>
              <a:t>depends on </a:t>
            </a:r>
            <a:r>
              <a:rPr lang="en-US" sz="3000"/>
              <a:t>the </a:t>
            </a:r>
            <a:r>
              <a:rPr lang="en-US" sz="3000">
                <a:solidFill>
                  <a:srgbClr val="FF0000"/>
                </a:solidFill>
              </a:rPr>
              <a:t>material</a:t>
            </a:r>
            <a:r>
              <a:rPr lang="en-US" sz="3000"/>
              <a:t> it is </a:t>
            </a:r>
            <a:r>
              <a:rPr lang="en-US" sz="3000">
                <a:solidFill>
                  <a:srgbClr val="FF0000"/>
                </a:solidFill>
              </a:rPr>
              <a:t>passing through</a:t>
            </a:r>
            <a:r>
              <a:rPr lang="en-US" sz="3000"/>
              <a:t>. </a:t>
            </a:r>
            <a:r>
              <a:rPr lang="en-US" sz="3000" b="1" i="1"/>
              <a:t>For example</a:t>
            </a:r>
            <a:r>
              <a:rPr lang="en-US" sz="3000"/>
              <a:t>, </a:t>
            </a:r>
            <a:r>
              <a:rPr lang="en-US" sz="3000" b="1">
                <a:solidFill>
                  <a:srgbClr val="FF0000"/>
                </a:solidFill>
              </a:rPr>
              <a:t>sound</a:t>
            </a:r>
            <a:r>
              <a:rPr lang="en-US" sz="3000"/>
              <a:t> </a:t>
            </a:r>
            <a:r>
              <a:rPr lang="en-US" sz="3000">
                <a:solidFill>
                  <a:srgbClr val="FF0000"/>
                </a:solidFill>
              </a:rPr>
              <a:t>travels much faster in water than it does in air</a:t>
            </a:r>
            <a:r>
              <a:rPr lang="en-US" sz="3000"/>
              <a:t>, this is </a:t>
            </a:r>
            <a:r>
              <a:rPr lang="en-US" sz="3000" b="1">
                <a:solidFill>
                  <a:srgbClr val="FF0000"/>
                </a:solidFill>
              </a:rPr>
              <a:t>because</a:t>
            </a:r>
            <a:r>
              <a:rPr lang="en-US" sz="3000"/>
              <a:t> in the </a:t>
            </a:r>
            <a:r>
              <a:rPr lang="en-US" sz="3000">
                <a:solidFill>
                  <a:srgbClr val="0070C0"/>
                </a:solidFill>
              </a:rPr>
              <a:t>air</a:t>
            </a:r>
            <a:r>
              <a:rPr lang="en-US" sz="3000"/>
              <a:t>, there </a:t>
            </a:r>
            <a:r>
              <a:rPr lang="en-US" sz="3000">
                <a:solidFill>
                  <a:srgbClr val="D60093"/>
                </a:solidFill>
              </a:rPr>
              <a:t>aren't as many particles</a:t>
            </a:r>
            <a:r>
              <a:rPr lang="en-US" sz="3000"/>
              <a:t> for the other particles </a:t>
            </a:r>
            <a:r>
              <a:rPr lang="en-US" sz="3000">
                <a:solidFill>
                  <a:srgbClr val="D60093"/>
                </a:solidFill>
              </a:rPr>
              <a:t>to knock in </a:t>
            </a:r>
            <a:r>
              <a:rPr lang="en-US" sz="3000"/>
              <a:t>to. This </a:t>
            </a:r>
            <a:r>
              <a:rPr lang="en-US" sz="3000">
                <a:solidFill>
                  <a:srgbClr val="D60093"/>
                </a:solidFill>
              </a:rPr>
              <a:t>causes</a:t>
            </a:r>
            <a:r>
              <a:rPr lang="en-US" sz="3000"/>
              <a:t> the </a:t>
            </a:r>
            <a:r>
              <a:rPr lang="en-US" sz="3000">
                <a:solidFill>
                  <a:srgbClr val="D60093"/>
                </a:solidFill>
              </a:rPr>
              <a:t>sound</a:t>
            </a:r>
            <a:r>
              <a:rPr lang="en-US" sz="3000"/>
              <a:t> to </a:t>
            </a:r>
            <a:r>
              <a:rPr lang="en-US" sz="3000">
                <a:solidFill>
                  <a:srgbClr val="D60093"/>
                </a:solidFill>
              </a:rPr>
              <a:t>loose energy faster </a:t>
            </a:r>
            <a:r>
              <a:rPr lang="en-US" sz="3000"/>
              <a:t>and </a:t>
            </a:r>
            <a:r>
              <a:rPr lang="en-US" sz="3000">
                <a:solidFill>
                  <a:srgbClr val="D60093"/>
                </a:solidFill>
              </a:rPr>
              <a:t>disperses more quickly</a:t>
            </a:r>
            <a:r>
              <a:rPr lang="en-US" sz="3000"/>
              <a:t>.</a:t>
            </a:r>
          </a:p>
        </p:txBody>
      </p:sp>
      <p:pic>
        <p:nvPicPr>
          <p:cNvPr id="2" name="6DAE84.wav">
            <a:hlinkClick r:id="" action="ppaction://media"/>
          </p:cNvPr>
          <p:cNvPicPr>
            <a:picLocks noChangeAspect="1"/>
          </p:cNvPicPr>
          <p:nvPr>
            <a:wavAudioFile r:embed="rId1" name="6DAE857D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2875" y="1431925"/>
            <a:ext cx="88931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Low" rtl="0" eaLnBrk="1" hangingPunct="1">
              <a:spcBef>
                <a:spcPct val="100000"/>
              </a:spcBef>
              <a:buFontTx/>
              <a:buChar char="•"/>
            </a:pPr>
            <a:r>
              <a:rPr lang="en-US" sz="3000" b="1"/>
              <a:t> </a:t>
            </a:r>
            <a:r>
              <a:rPr lang="en-US" sz="3000" b="1">
                <a:solidFill>
                  <a:srgbClr val="FF0000"/>
                </a:solidFill>
              </a:rPr>
              <a:t>Sound</a:t>
            </a:r>
            <a:r>
              <a:rPr lang="en-US" sz="3000"/>
              <a:t>: it is </a:t>
            </a:r>
            <a:r>
              <a:rPr lang="en-US" sz="3000" b="1">
                <a:solidFill>
                  <a:srgbClr val="FF0000"/>
                </a:solidFill>
              </a:rPr>
              <a:t>audible waves between (20Hz-20kHz).</a:t>
            </a:r>
          </a:p>
          <a:p>
            <a:pPr algn="justLow" rtl="0" eaLnBrk="1" hangingPunct="1">
              <a:spcBef>
                <a:spcPct val="100000"/>
              </a:spcBef>
              <a:buFontTx/>
              <a:buChar char="•"/>
            </a:pPr>
            <a:r>
              <a:rPr lang="en-US" sz="3000" b="1"/>
              <a:t> </a:t>
            </a:r>
            <a:r>
              <a:rPr lang="en-US" sz="3000" b="1">
                <a:solidFill>
                  <a:srgbClr val="FF0000"/>
                </a:solidFill>
              </a:rPr>
              <a:t>Infrasound</a:t>
            </a:r>
            <a:r>
              <a:rPr lang="en-US" sz="3000"/>
              <a:t>: refers to the </a:t>
            </a:r>
            <a:r>
              <a:rPr lang="en-US" sz="3000" b="1">
                <a:solidFill>
                  <a:srgbClr val="FF0000"/>
                </a:solidFill>
              </a:rPr>
              <a:t>sound frequency below</a:t>
            </a:r>
            <a:r>
              <a:rPr lang="en-US" sz="3000"/>
              <a:t> the normal </a:t>
            </a:r>
            <a:r>
              <a:rPr lang="en-US" sz="3000">
                <a:solidFill>
                  <a:srgbClr val="FF0000"/>
                </a:solidFill>
              </a:rPr>
              <a:t>hearing range</a:t>
            </a:r>
            <a:r>
              <a:rPr lang="en-US" sz="3000"/>
              <a:t>, or </a:t>
            </a:r>
            <a:r>
              <a:rPr lang="en-US" sz="3000">
                <a:solidFill>
                  <a:srgbClr val="FF0000"/>
                </a:solidFill>
              </a:rPr>
              <a:t>less than (</a:t>
            </a:r>
            <a:r>
              <a:rPr lang="en-US" sz="3000" b="1">
                <a:solidFill>
                  <a:srgbClr val="FF0000"/>
                </a:solidFill>
              </a:rPr>
              <a:t>20Hz</a:t>
            </a:r>
            <a:r>
              <a:rPr lang="en-US" sz="3000">
                <a:solidFill>
                  <a:srgbClr val="FF0000"/>
                </a:solidFill>
              </a:rPr>
              <a:t>).</a:t>
            </a:r>
            <a:endParaRPr lang="en-US" sz="3000" b="1">
              <a:solidFill>
                <a:srgbClr val="FF0000"/>
              </a:solidFill>
            </a:endParaRPr>
          </a:p>
          <a:p>
            <a:pPr algn="justLow" rtl="0" eaLnBrk="1" hangingPunct="1">
              <a:spcBef>
                <a:spcPct val="100000"/>
              </a:spcBef>
              <a:buFontTx/>
              <a:buChar char="•"/>
            </a:pPr>
            <a:r>
              <a:rPr lang="en-US" sz="3000" b="1"/>
              <a:t> </a:t>
            </a:r>
            <a:r>
              <a:rPr lang="en-US" sz="3000" b="1">
                <a:solidFill>
                  <a:srgbClr val="FF0000"/>
                </a:solidFill>
              </a:rPr>
              <a:t>Ultrasound</a:t>
            </a:r>
            <a:r>
              <a:rPr lang="en-US" sz="3000"/>
              <a:t>: refers to the </a:t>
            </a:r>
            <a:r>
              <a:rPr lang="en-US" sz="3000" b="1">
                <a:solidFill>
                  <a:srgbClr val="FF0000"/>
                </a:solidFill>
              </a:rPr>
              <a:t>sound frequency above </a:t>
            </a:r>
            <a:r>
              <a:rPr lang="en-US" sz="3000"/>
              <a:t>the normal </a:t>
            </a:r>
            <a:r>
              <a:rPr lang="en-US" sz="3000">
                <a:solidFill>
                  <a:srgbClr val="FF0000"/>
                </a:solidFill>
              </a:rPr>
              <a:t>hearing range</a:t>
            </a:r>
            <a:r>
              <a:rPr lang="en-US" sz="3000"/>
              <a:t>, or </a:t>
            </a:r>
            <a:r>
              <a:rPr lang="en-US" sz="3000">
                <a:solidFill>
                  <a:srgbClr val="FF0000"/>
                </a:solidFill>
              </a:rPr>
              <a:t>more than (</a:t>
            </a:r>
            <a:r>
              <a:rPr lang="en-US" sz="3000" b="1">
                <a:solidFill>
                  <a:srgbClr val="FF0000"/>
                </a:solidFill>
              </a:rPr>
              <a:t>20kHz</a:t>
            </a:r>
            <a:r>
              <a:rPr lang="en-US" sz="300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2" name="720184.wav">
            <a:hlinkClick r:id="" action="ppaction://media"/>
          </p:cNvPr>
          <p:cNvPicPr>
            <a:picLocks noChangeAspect="1"/>
          </p:cNvPicPr>
          <p:nvPr>
            <a:wavAudioFile r:embed="rId1" name="72018A6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2875" y="1093788"/>
            <a:ext cx="889317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Reflection, Refraction, and Diffraction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Like any wave, a </a:t>
            </a:r>
            <a:r>
              <a:rPr lang="en-US" sz="3000" b="1"/>
              <a:t>sound</a:t>
            </a:r>
            <a:r>
              <a:rPr lang="en-US" sz="3000"/>
              <a:t> wave doesn't just stop when it reaches the end of the medium or when it encounters             an obstacle in its path. Rather, a </a:t>
            </a:r>
            <a:r>
              <a:rPr lang="en-US" sz="3000" b="1"/>
              <a:t>sound</a:t>
            </a:r>
            <a:r>
              <a:rPr lang="en-US" sz="3000"/>
              <a:t> wave will undergo certain behaviors when it encounters the end of the medium or an obstacle. Possible behaviors include </a:t>
            </a:r>
            <a:r>
              <a:rPr lang="en-US" sz="3000" b="1">
                <a:solidFill>
                  <a:srgbClr val="00B050"/>
                </a:solidFill>
              </a:rPr>
              <a:t>reflection</a:t>
            </a:r>
            <a:r>
              <a:rPr lang="en-US" sz="3000"/>
              <a:t> </a:t>
            </a:r>
            <a:r>
              <a:rPr lang="en-US" sz="3000">
                <a:solidFill>
                  <a:srgbClr val="00B050"/>
                </a:solidFill>
              </a:rPr>
              <a:t>off</a:t>
            </a:r>
            <a:r>
              <a:rPr lang="en-US" sz="3000"/>
              <a:t> the </a:t>
            </a:r>
            <a:r>
              <a:rPr lang="en-US" sz="3000">
                <a:solidFill>
                  <a:srgbClr val="00B050"/>
                </a:solidFill>
              </a:rPr>
              <a:t>obstacle</a:t>
            </a:r>
            <a:r>
              <a:rPr lang="en-US" sz="3000"/>
              <a:t>, </a:t>
            </a:r>
            <a:r>
              <a:rPr lang="en-US" sz="3000" b="1">
                <a:solidFill>
                  <a:srgbClr val="0070C0"/>
                </a:solidFill>
              </a:rPr>
              <a:t>diffraction</a:t>
            </a:r>
            <a:r>
              <a:rPr lang="en-US" sz="3000"/>
              <a:t> </a:t>
            </a:r>
            <a:r>
              <a:rPr lang="en-US" sz="3000">
                <a:solidFill>
                  <a:srgbClr val="0070C0"/>
                </a:solidFill>
              </a:rPr>
              <a:t>around</a:t>
            </a:r>
            <a:r>
              <a:rPr lang="en-US" sz="3000"/>
              <a:t> the </a:t>
            </a:r>
            <a:r>
              <a:rPr lang="en-US" sz="3000">
                <a:solidFill>
                  <a:srgbClr val="0070C0"/>
                </a:solidFill>
              </a:rPr>
              <a:t>obstacle</a:t>
            </a:r>
            <a:r>
              <a:rPr lang="en-US" sz="3000"/>
              <a:t>, and </a:t>
            </a:r>
            <a:r>
              <a:rPr lang="en-US" sz="3000" b="1">
                <a:solidFill>
                  <a:srgbClr val="D60093"/>
                </a:solidFill>
              </a:rPr>
              <a:t>transmission</a:t>
            </a:r>
            <a:r>
              <a:rPr lang="en-US" sz="3000" b="1"/>
              <a:t> </a:t>
            </a:r>
            <a:r>
              <a:rPr lang="en-US" sz="3000"/>
              <a:t>(accompanied by </a:t>
            </a:r>
            <a:r>
              <a:rPr lang="en-US" sz="3000" b="1">
                <a:solidFill>
                  <a:srgbClr val="D60093"/>
                </a:solidFill>
              </a:rPr>
              <a:t>refraction</a:t>
            </a:r>
            <a:r>
              <a:rPr lang="en-US" sz="3000"/>
              <a:t>) </a:t>
            </a:r>
            <a:r>
              <a:rPr lang="en-US" sz="3000">
                <a:solidFill>
                  <a:srgbClr val="D60093"/>
                </a:solidFill>
              </a:rPr>
              <a:t>into the obstacle or new medium</a:t>
            </a:r>
            <a:r>
              <a:rPr lang="en-US" sz="3000"/>
              <a:t>.</a:t>
            </a:r>
          </a:p>
        </p:txBody>
      </p:sp>
      <p:pic>
        <p:nvPicPr>
          <p:cNvPr id="2" name="077D84.wav">
            <a:hlinkClick r:id="" action="ppaction://media"/>
          </p:cNvPr>
          <p:cNvPicPr>
            <a:picLocks noChangeAspect="1"/>
          </p:cNvPicPr>
          <p:nvPr>
            <a:wavAudioFile r:embed="rId1" name="077D86D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2875" y="882650"/>
            <a:ext cx="8893175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Types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of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Motion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within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Waves</a:t>
            </a:r>
          </a:p>
          <a:p>
            <a:pPr algn="justLow" rtl="0">
              <a:spcBef>
                <a:spcPct val="50000"/>
              </a:spcBef>
              <a:defRPr/>
            </a:pPr>
            <a:r>
              <a:rPr lang="en-US" sz="3000" b="1" dirty="0" smtClean="0">
                <a:cs typeface="Times New Roman" pitchFamily="18" charset="0"/>
              </a:rPr>
              <a:t>1. A 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Transverse Wave</a:t>
            </a:r>
          </a:p>
          <a:p>
            <a:pPr algn="justLow" rtl="0">
              <a:spcBef>
                <a:spcPct val="50000"/>
              </a:spcBef>
              <a:defRPr/>
            </a:pPr>
            <a:r>
              <a:rPr lang="en-US" sz="3000" dirty="0" smtClean="0">
                <a:cs typeface="Times New Roman" pitchFamily="18" charset="0"/>
              </a:rPr>
              <a:t>         Is one in which 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motion</a:t>
            </a:r>
            <a:r>
              <a:rPr lang="en-US" sz="3000" dirty="0" smtClean="0">
                <a:cs typeface="Times New Roman" pitchFamily="18" charset="0"/>
              </a:rPr>
              <a:t> within the 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wave</a:t>
            </a:r>
            <a:r>
              <a:rPr lang="en-US" sz="3000" dirty="0" smtClean="0">
                <a:cs typeface="Times New Roman" pitchFamily="18" charset="0"/>
              </a:rPr>
              <a:t> is </a:t>
            </a:r>
            <a:r>
              <a:rPr lang="en-US" sz="3000" b="1" i="1" dirty="0" smtClean="0">
                <a:solidFill>
                  <a:srgbClr val="FF0000"/>
                </a:solidFill>
                <a:cs typeface="Times New Roman" pitchFamily="18" charset="0"/>
              </a:rPr>
              <a:t>perpendicular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 to </a:t>
            </a:r>
            <a:r>
              <a:rPr lang="en-US" sz="3000" dirty="0" smtClean="0">
                <a:cs typeface="Times New Roman" pitchFamily="18" charset="0"/>
              </a:rPr>
              <a:t>the 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travel</a:t>
            </a:r>
            <a:r>
              <a:rPr lang="en-US" sz="3000" dirty="0" smtClean="0">
                <a:cs typeface="Times New Roman" pitchFamily="18" charset="0"/>
              </a:rPr>
              <a:t> of the 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wave</a:t>
            </a:r>
            <a:r>
              <a:rPr lang="en-US" sz="3000" dirty="0" smtClean="0">
                <a:cs typeface="Times New Roman" pitchFamily="18" charset="0"/>
              </a:rPr>
              <a:t>.</a:t>
            </a:r>
          </a:p>
          <a:p>
            <a:pPr algn="justLow" rtl="0">
              <a:spcBef>
                <a:spcPct val="50000"/>
              </a:spcBef>
              <a:defRPr/>
            </a:pPr>
            <a:r>
              <a:rPr lang="en-US" sz="3000" b="1" dirty="0" smtClean="0">
                <a:cs typeface="Times New Roman" pitchFamily="18" charset="0"/>
              </a:rPr>
              <a:t>2. A 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Longitudinal Wave</a:t>
            </a:r>
          </a:p>
          <a:p>
            <a:pPr algn="justLow" rtl="0">
              <a:spcBef>
                <a:spcPct val="50000"/>
              </a:spcBef>
              <a:defRPr/>
            </a:pPr>
            <a:r>
              <a:rPr lang="en-US" sz="3000" dirty="0" smtClean="0">
                <a:cs typeface="Times New Roman" pitchFamily="18" charset="0"/>
              </a:rPr>
              <a:t>         Is one in which 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motion</a:t>
            </a:r>
            <a:r>
              <a:rPr lang="en-US" sz="3000" dirty="0" smtClean="0">
                <a:cs typeface="Times New Roman" pitchFamily="18" charset="0"/>
              </a:rPr>
              <a:t> within the 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wave</a:t>
            </a:r>
            <a:r>
              <a:rPr lang="en-US" sz="3000" dirty="0" smtClean="0">
                <a:cs typeface="Times New Roman" pitchFamily="18" charset="0"/>
              </a:rPr>
              <a:t> is                </a:t>
            </a:r>
            <a:r>
              <a:rPr lang="en-US" sz="3000" b="1" i="1" dirty="0" smtClean="0">
                <a:solidFill>
                  <a:srgbClr val="FF0000"/>
                </a:solidFill>
                <a:cs typeface="Times New Roman" pitchFamily="18" charset="0"/>
              </a:rPr>
              <a:t>parallel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 to</a:t>
            </a:r>
            <a:r>
              <a:rPr lang="en-US" sz="3000" dirty="0" smtClean="0">
                <a:cs typeface="Times New Roman" pitchFamily="18" charset="0"/>
              </a:rPr>
              <a:t> the 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travel</a:t>
            </a:r>
            <a:r>
              <a:rPr lang="en-US" sz="3000" dirty="0" smtClean="0">
                <a:cs typeface="Times New Roman" pitchFamily="18" charset="0"/>
              </a:rPr>
              <a:t> of the </a:t>
            </a:r>
            <a:r>
              <a:rPr lang="en-US" sz="3000" dirty="0" smtClean="0">
                <a:solidFill>
                  <a:srgbClr val="FF0000"/>
                </a:solidFill>
                <a:cs typeface="Times New Roman" pitchFamily="18" charset="0"/>
              </a:rPr>
              <a:t>wave</a:t>
            </a:r>
            <a:r>
              <a:rPr lang="en-US" sz="3000" dirty="0" smtClean="0">
                <a:cs typeface="Times New Roman" pitchFamily="18" charset="0"/>
              </a:rPr>
              <a:t>.</a:t>
            </a:r>
          </a:p>
          <a:p>
            <a:pPr algn="ctr" rtl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Sound</a:t>
            </a:r>
            <a:r>
              <a:rPr lang="en-US" sz="3000" dirty="0" smtClean="0"/>
              <a:t> is a </a:t>
            </a:r>
            <a:r>
              <a:rPr lang="en-US" sz="3000" dirty="0" smtClean="0">
                <a:solidFill>
                  <a:srgbClr val="FF0000"/>
                </a:solidFill>
              </a:rPr>
              <a:t>longitudinal wave</a:t>
            </a:r>
            <a:r>
              <a:rPr lang="en-US" sz="3000" dirty="0" smtClean="0"/>
              <a:t>.</a:t>
            </a:r>
          </a:p>
        </p:txBody>
      </p:sp>
      <p:pic>
        <p:nvPicPr>
          <p:cNvPr id="2" name="20B684.wav">
            <a:hlinkClick r:id="" action="ppaction://media"/>
          </p:cNvPr>
          <p:cNvPicPr>
            <a:picLocks noChangeAspect="1"/>
          </p:cNvPicPr>
          <p:nvPr>
            <a:wavAudioFile r:embed="rId1" name="20B6C569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42875" y="1844675"/>
            <a:ext cx="8893175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>
                <a:cs typeface="Times New Roman" pitchFamily="18" charset="0"/>
              </a:rPr>
              <a:t>Wavelength and Other Wave Characteristic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>
                <a:cs typeface="Times New Roman" pitchFamily="18" charset="0"/>
              </a:rPr>
              <a:t>   The </a:t>
            </a:r>
            <a:r>
              <a:rPr lang="en-US" sz="3000" b="1">
                <a:solidFill>
                  <a:srgbClr val="FF0000"/>
                </a:solidFill>
                <a:cs typeface="Times New Roman" pitchFamily="18" charset="0"/>
              </a:rPr>
              <a:t>wavelength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i="1">
                <a:solidFill>
                  <a:srgbClr val="FF0000"/>
                </a:solidFill>
                <a:cs typeface="Times New Roman" pitchFamily="18" charset="0"/>
              </a:rPr>
              <a:t>λ</a:t>
            </a:r>
            <a:r>
              <a:rPr lang="en-US" sz="3000">
                <a:cs typeface="Times New Roman" pitchFamily="18" charset="0"/>
              </a:rPr>
              <a:t> of the sound waves is the 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distance between consecutive </a:t>
            </a:r>
            <a:r>
              <a:rPr lang="en-US" sz="3000" b="1">
                <a:solidFill>
                  <a:srgbClr val="FF0000"/>
                </a:solidFill>
                <a:cs typeface="Times New Roman" pitchFamily="18" charset="0"/>
              </a:rPr>
              <a:t>compressions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 or </a:t>
            </a:r>
            <a:r>
              <a:rPr lang="en-US" sz="3000" b="1">
                <a:solidFill>
                  <a:srgbClr val="FF0000"/>
                </a:solidFill>
                <a:cs typeface="Times New Roman" pitchFamily="18" charset="0"/>
              </a:rPr>
              <a:t>rarefactions</a:t>
            </a:r>
            <a:r>
              <a:rPr lang="en-US" sz="3000">
                <a:cs typeface="Times New Roman" pitchFamily="18" charset="0"/>
              </a:rPr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>
                <a:cs typeface="Times New Roman" pitchFamily="18" charset="0"/>
              </a:rPr>
              <a:t>   Another </a:t>
            </a:r>
            <a:r>
              <a:rPr lang="en-US" sz="3000">
                <a:solidFill>
                  <a:srgbClr val="7030A0"/>
                </a:solidFill>
                <a:cs typeface="Times New Roman" pitchFamily="18" charset="0"/>
              </a:rPr>
              <a:t>common characteristic </a:t>
            </a:r>
            <a:r>
              <a:rPr lang="en-US" sz="3000">
                <a:cs typeface="Times New Roman" pitchFamily="18" charset="0"/>
              </a:rPr>
              <a:t>is that waves travel with some </a:t>
            </a:r>
            <a:r>
              <a:rPr lang="en-US" sz="3000" b="1">
                <a:solidFill>
                  <a:srgbClr val="FF0000"/>
                </a:solidFill>
                <a:cs typeface="Times New Roman" pitchFamily="18" charset="0"/>
              </a:rPr>
              <a:t>speed of propagation</a:t>
            </a:r>
            <a:r>
              <a:rPr lang="en-US" sz="3000">
                <a:cs typeface="Times New Roman" pitchFamily="18" charset="0"/>
              </a:rPr>
              <a:t>, labeled </a:t>
            </a:r>
            <a:r>
              <a:rPr lang="en-US" sz="3000" b="1" i="1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3000">
                <a:cs typeface="Times New Roman" pitchFamily="18" charset="0"/>
              </a:rPr>
              <a:t>.</a:t>
            </a:r>
            <a:endParaRPr lang="en-US" sz="3000"/>
          </a:p>
        </p:txBody>
      </p:sp>
      <p:pic>
        <p:nvPicPr>
          <p:cNvPr id="2" name="AAD999.wav">
            <a:hlinkClick r:id="" action="ppaction://media"/>
          </p:cNvPr>
          <p:cNvPicPr>
            <a:picLocks noChangeAspect="1"/>
          </p:cNvPicPr>
          <p:nvPr>
            <a:wavAudioFile r:embed="rId1" name="AAD9ED1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2875" y="909638"/>
            <a:ext cx="8893175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>
                <a:cs typeface="Times New Roman" pitchFamily="18" charset="0"/>
              </a:rPr>
              <a:t>   An important relationship, valid for all waves, can be obtained by further examination. The 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time required for one complete vibration is </a:t>
            </a:r>
            <a:r>
              <a:rPr lang="en-US" sz="3000" b="1" i="1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3000">
                <a:cs typeface="Times New Roman" pitchFamily="18" charset="0"/>
              </a:rPr>
              <a:t>, the period of the wave. </a:t>
            </a:r>
            <a:r>
              <a:rPr lang="en-US" sz="3000">
                <a:solidFill>
                  <a:srgbClr val="FF9900"/>
                </a:solidFill>
                <a:cs typeface="Times New Roman" pitchFamily="18" charset="0"/>
              </a:rPr>
              <a:t>One full wavelength passes</a:t>
            </a:r>
            <a:r>
              <a:rPr lang="en-US" sz="3000">
                <a:cs typeface="Times New Roman" pitchFamily="18" charset="0"/>
              </a:rPr>
              <a:t> to the right </a:t>
            </a:r>
            <a:r>
              <a:rPr lang="en-US" sz="3000">
                <a:solidFill>
                  <a:srgbClr val="FF9900"/>
                </a:solidFill>
                <a:cs typeface="Times New Roman" pitchFamily="18" charset="0"/>
              </a:rPr>
              <a:t>in this time</a:t>
            </a:r>
            <a:r>
              <a:rPr lang="en-US" sz="3000">
                <a:cs typeface="Times New Roman" pitchFamily="18" charset="0"/>
              </a:rPr>
              <a:t>. This means that the 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wave</a:t>
            </a:r>
            <a:r>
              <a:rPr lang="en-US" sz="3000">
                <a:cs typeface="Times New Roman" pitchFamily="18" charset="0"/>
              </a:rPr>
              <a:t> has 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moved</a:t>
            </a:r>
            <a:r>
              <a:rPr lang="en-US" sz="3000">
                <a:cs typeface="Times New Roman" pitchFamily="18" charset="0"/>
              </a:rPr>
              <a:t> a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 distance </a:t>
            </a:r>
            <a:r>
              <a:rPr lang="en-US" sz="3000" b="1" i="1">
                <a:solidFill>
                  <a:srgbClr val="FF0000"/>
                </a:solidFill>
                <a:cs typeface="Times New Roman" pitchFamily="18" charset="0"/>
              </a:rPr>
              <a:t>λ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 in</a:t>
            </a:r>
            <a:r>
              <a:rPr lang="en-US" sz="3000">
                <a:cs typeface="Times New Roman" pitchFamily="18" charset="0"/>
              </a:rPr>
              <a:t> a 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time </a:t>
            </a:r>
            <a:r>
              <a:rPr lang="en-US" sz="3000" b="1" i="1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3000">
                <a:cs typeface="Times New Roman" pitchFamily="18" charset="0"/>
              </a:rPr>
              <a:t>, so that the 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speed of propagation </a:t>
            </a:r>
            <a:r>
              <a:rPr lang="en-US" sz="3000" b="1" i="1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30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>
                <a:cs typeface="Times New Roman" pitchFamily="18" charset="0"/>
              </a:rPr>
              <a:t>is given by:-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3000" b="1" i="1">
                <a:solidFill>
                  <a:srgbClr val="FF0000"/>
                </a:solidFill>
              </a:rPr>
              <a:t>v</a:t>
            </a:r>
            <a:r>
              <a:rPr lang="en-US" sz="3000" b="1">
                <a:solidFill>
                  <a:srgbClr val="FF0000"/>
                </a:solidFill>
              </a:rPr>
              <a:t>=</a:t>
            </a:r>
            <a:r>
              <a:rPr lang="el-GR" sz="3000" b="1" i="1">
                <a:solidFill>
                  <a:srgbClr val="FF0000"/>
                </a:solidFill>
                <a:cs typeface="Times New Roman" pitchFamily="18" charset="0"/>
              </a:rPr>
              <a:t>λ</a:t>
            </a:r>
            <a:r>
              <a:rPr lang="en-US" sz="3000" b="1">
                <a:solidFill>
                  <a:srgbClr val="FF0000"/>
                </a:solidFill>
              </a:rPr>
              <a:t>/</a:t>
            </a:r>
            <a:r>
              <a:rPr lang="en-US" sz="3000" b="1" i="1">
                <a:solidFill>
                  <a:srgbClr val="FF0000"/>
                </a:solidFill>
              </a:rPr>
              <a:t>T</a:t>
            </a:r>
            <a:endParaRPr lang="en-US" sz="3000" i="1">
              <a:solidFill>
                <a:srgbClr val="FF0000"/>
              </a:solidFill>
              <a:cs typeface="Times New Roman" pitchFamily="18" charset="0"/>
            </a:endParaRP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Given the relationship </a:t>
            </a:r>
            <a:r>
              <a:rPr lang="en-US" sz="3000" b="1" i="1">
                <a:solidFill>
                  <a:srgbClr val="FF0000"/>
                </a:solidFill>
              </a:rPr>
              <a:t>f</a:t>
            </a:r>
            <a:r>
              <a:rPr lang="en-US" sz="3000" b="1">
                <a:solidFill>
                  <a:srgbClr val="FF0000"/>
                </a:solidFill>
              </a:rPr>
              <a:t> =1/</a:t>
            </a:r>
            <a:r>
              <a:rPr lang="en-US" sz="3000" b="1" i="1">
                <a:solidFill>
                  <a:srgbClr val="FF0000"/>
                </a:solidFill>
              </a:rPr>
              <a:t>T</a:t>
            </a:r>
            <a:r>
              <a:rPr lang="en-US" sz="3000"/>
              <a:t>, this can also be written:-</a:t>
            </a:r>
          </a:p>
          <a:p>
            <a:pPr algn="ctr" rtl="0" eaLnBrk="1" hangingPunct="1">
              <a:spcBef>
                <a:spcPct val="50000"/>
              </a:spcBef>
            </a:pPr>
            <a:r>
              <a:rPr lang="en-US" sz="3000" b="1" i="1">
                <a:solidFill>
                  <a:srgbClr val="FF0000"/>
                </a:solidFill>
              </a:rPr>
              <a:t>v</a:t>
            </a:r>
            <a:r>
              <a:rPr lang="en-US" sz="3000" b="1">
                <a:solidFill>
                  <a:srgbClr val="FF0000"/>
                </a:solidFill>
              </a:rPr>
              <a:t>=</a:t>
            </a:r>
            <a:r>
              <a:rPr lang="el-GR" sz="3000" b="1" i="1">
                <a:solidFill>
                  <a:srgbClr val="FF0000"/>
                </a:solidFill>
                <a:cs typeface="Times New Roman" pitchFamily="18" charset="0"/>
              </a:rPr>
              <a:t>λ</a:t>
            </a:r>
            <a:r>
              <a:rPr lang="en-US" sz="3000" b="1" i="1">
                <a:solidFill>
                  <a:srgbClr val="FF0000"/>
                </a:solidFill>
              </a:rPr>
              <a:t> f</a:t>
            </a:r>
          </a:p>
        </p:txBody>
      </p:sp>
      <p:pic>
        <p:nvPicPr>
          <p:cNvPr id="2" name="DE0999.wav">
            <a:hlinkClick r:id="" action="ppaction://media"/>
          </p:cNvPr>
          <p:cNvPicPr>
            <a:picLocks noChangeAspect="1"/>
          </p:cNvPicPr>
          <p:nvPr>
            <a:wavAudioFile r:embed="rId1" name="DE09798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1009</Words>
  <Application>Microsoft Office PowerPoint</Application>
  <PresentationFormat>On-screen Show (4:3)</PresentationFormat>
  <Paragraphs>47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</dc:creator>
  <cp:lastModifiedBy>khalid</cp:lastModifiedBy>
  <cp:revision>114</cp:revision>
  <dcterms:created xsi:type="dcterms:W3CDTF">1601-01-01T00:00:00Z</dcterms:created>
  <dcterms:modified xsi:type="dcterms:W3CDTF">2020-04-13T06:02:10Z</dcterms:modified>
</cp:coreProperties>
</file>