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fld id="{5278CCD2-1439-4F87-8292-F50373F971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1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917F-5E89-4EB7-9A3D-139B86F914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2583"/>
      </p:ext>
    </p:extLst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7DEA7-FB48-4480-BDF6-66892088D4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7671"/>
      </p:ext>
    </p:extLst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01B0A-32C1-4258-948C-0E3337DC26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55246"/>
      </p:ext>
    </p:extLst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CB25F-BED0-4344-9D9E-8A8C3BCA4F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98315"/>
      </p:ext>
    </p:extLst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C8E82-CE72-4A5B-881E-F1892B2939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02970"/>
      </p:ext>
    </p:extLst>
  </p:cSld>
  <p:clrMapOvr>
    <a:masterClrMapping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788B-5821-44A7-B688-9ADFFC8418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3961"/>
      </p:ext>
    </p:extLst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345AC-CFF6-4FAC-953D-8D83753C74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3720"/>
      </p:ext>
    </p:extLst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B381-6592-45B8-B66A-A1FD873F7C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79850"/>
      </p:ext>
    </p:extLst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0DE3-E5DE-4135-9E1E-8FED1A2F03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5707"/>
      </p:ext>
    </p:extLst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A0889-1CED-4916-93B9-CDFA387F43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38301"/>
      </p:ext>
    </p:extLst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8323A-A4BE-4C3D-8971-022BE3479E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80471"/>
      </p:ext>
    </p:extLst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b="0"/>
            </a:lvl1pPr>
          </a:lstStyle>
          <a:p>
            <a:pPr>
              <a:defRPr/>
            </a:pPr>
            <a:fld id="{DC181104-03E2-49C3-BA05-3127EBCBB3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 dir="vert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.png"/><Relationship Id="rId4" Type="http://schemas.openxmlformats.org/officeDocument/2006/relationships/image" Target="../../&#1575;&#1606;&#1578;&#1585;&#1606;&#1610;&#1578;/S/Simple%20parallel%20(tank%20circuit)%20resonance%20-%20Chapter%206%20RESONANCE%20-%20Volume%20II%20-%20AC_files/02096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.png"/><Relationship Id="rId4" Type="http://schemas.openxmlformats.org/officeDocument/2006/relationships/image" Target="file:///F:\&#1587;&#1607;&#1575;\&#1601;&#1610;&#1586;&#1610;&#1575;&#1569;%20&#1591;&#1576;&#1610;&#1577;\&#1605;&#1578;&#1593;&#1604;&#1602;&#1575;&#1578;\S\Simple%20series%20resonance%20-%20Chapter%206%20RESONANCE%20-%20Volume%20II%20-%20AC_files\02098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wmf"/><Relationship Id="rId2" Type="http://schemas.openxmlformats.org/officeDocument/2006/relationships/audio" Target="../media/audio8.wa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79388" y="2060575"/>
            <a:ext cx="875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sz="5000"/>
              <a:t>To investigate                              the properties of a parallel resonance circuit</a:t>
            </a:r>
          </a:p>
        </p:txBody>
      </p:sp>
      <p:pic>
        <p:nvPicPr>
          <p:cNvPr id="2" name="209E623.wav">
            <a:hlinkClick r:id="" action="ppaction://media"/>
          </p:cNvPr>
          <p:cNvPicPr>
            <a:picLocks noChangeAspect="1"/>
          </p:cNvPicPr>
          <p:nvPr>
            <a:wavAudioFile r:embed="rId1" name="209E86C4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271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763713" y="4868863"/>
            <a:ext cx="496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/>
              <a:t>Assist Lecture: Firas Harith</a:t>
            </a:r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7950" y="549275"/>
            <a:ext cx="8893175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/>
              <a:t>The Medical Applications of Resonance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200"/>
              <a:t>Nuclear Magnetic Resonance</a:t>
            </a:r>
            <a:endParaRPr lang="en-US" sz="3000" b="0"/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Nuclear magnetic resonance (</a:t>
            </a:r>
            <a:r>
              <a:rPr lang="en-US" sz="3000">
                <a:solidFill>
                  <a:srgbClr val="FF0000"/>
                </a:solidFill>
              </a:rPr>
              <a:t>NMR</a:t>
            </a:r>
            <a:r>
              <a:rPr lang="en-US" sz="3000" b="0"/>
              <a:t>) is a </a:t>
            </a:r>
            <a:r>
              <a:rPr lang="en-US" sz="3000" b="0">
                <a:solidFill>
                  <a:srgbClr val="FF0000"/>
                </a:solidFill>
              </a:rPr>
              <a:t>non-invasive </a:t>
            </a:r>
            <a:r>
              <a:rPr lang="en-US" sz="3000" b="0">
                <a:solidFill>
                  <a:srgbClr val="FFC000"/>
                </a:solidFill>
              </a:rPr>
              <a:t>means</a:t>
            </a:r>
            <a:r>
              <a:rPr lang="en-US" sz="3000" b="0"/>
              <a:t> of </a:t>
            </a:r>
            <a:r>
              <a:rPr lang="en-US" sz="3000" b="0">
                <a:solidFill>
                  <a:srgbClr val="FFC000"/>
                </a:solidFill>
              </a:rPr>
              <a:t>obtaining clinical images</a:t>
            </a:r>
            <a:r>
              <a:rPr lang="en-US" sz="3000" b="0"/>
              <a:t> and of </a:t>
            </a:r>
            <a:r>
              <a:rPr lang="en-US" sz="3000" b="0">
                <a:solidFill>
                  <a:srgbClr val="FFC000"/>
                </a:solidFill>
              </a:rPr>
              <a:t>studying tissue metabolism</a:t>
            </a:r>
            <a:r>
              <a:rPr lang="en-US" sz="3000" b="0"/>
              <a:t> </a:t>
            </a:r>
            <a:r>
              <a:rPr lang="en-US" sz="3000" b="0">
                <a:solidFill>
                  <a:srgbClr val="FF0000"/>
                </a:solidFill>
              </a:rPr>
              <a:t>in vivo</a:t>
            </a:r>
            <a:r>
              <a:rPr lang="en-US" sz="3000" b="0"/>
              <a:t>. </a:t>
            </a:r>
            <a:r>
              <a:rPr lang="en-US" sz="3000"/>
              <a:t>Bloch</a:t>
            </a:r>
            <a:r>
              <a:rPr lang="en-US" sz="3000" b="0"/>
              <a:t> and </a:t>
            </a:r>
            <a:r>
              <a:rPr lang="en-US" sz="3000"/>
              <a:t>Purcell</a:t>
            </a:r>
            <a:r>
              <a:rPr lang="en-US" sz="3000" b="0"/>
              <a:t> independently discovered </a:t>
            </a:r>
            <a:r>
              <a:rPr lang="en-US" sz="3000"/>
              <a:t>NMR</a:t>
            </a:r>
            <a:r>
              <a:rPr lang="en-US" sz="3000" b="0"/>
              <a:t> in </a:t>
            </a:r>
            <a:r>
              <a:rPr lang="en-US" sz="3000"/>
              <a:t>1946</a:t>
            </a:r>
            <a:r>
              <a:rPr lang="en-US" sz="3000" b="0"/>
              <a:t>. Six years later, they were awarded the </a:t>
            </a:r>
            <a:r>
              <a:rPr lang="en-US" sz="3000"/>
              <a:t>Nobel Prize</a:t>
            </a:r>
            <a:r>
              <a:rPr lang="en-US" sz="3000" b="0"/>
              <a:t> for their achievements. Since then, the development of </a:t>
            </a:r>
            <a:r>
              <a:rPr lang="en-US" sz="3000">
                <a:solidFill>
                  <a:srgbClr val="0070C0"/>
                </a:solidFill>
              </a:rPr>
              <a:t>NMR</a:t>
            </a:r>
            <a:r>
              <a:rPr lang="en-US" sz="3000" b="0">
                <a:solidFill>
                  <a:srgbClr val="0070C0"/>
                </a:solidFill>
              </a:rPr>
              <a:t> spectrometers</a:t>
            </a:r>
            <a:r>
              <a:rPr lang="en-US" sz="3000" b="0"/>
              <a:t> and </a:t>
            </a:r>
            <a:r>
              <a:rPr lang="en-US" sz="3000">
                <a:solidFill>
                  <a:srgbClr val="0070C0"/>
                </a:solidFill>
              </a:rPr>
              <a:t>NMR</a:t>
            </a:r>
            <a:r>
              <a:rPr lang="en-US" sz="3000" b="0">
                <a:solidFill>
                  <a:srgbClr val="0070C0"/>
                </a:solidFill>
              </a:rPr>
              <a:t> scanners</a:t>
            </a:r>
            <a:r>
              <a:rPr lang="en-US" sz="3000" b="0"/>
              <a:t> has </a:t>
            </a:r>
            <a:r>
              <a:rPr lang="en-US" sz="3000" b="0">
                <a:solidFill>
                  <a:srgbClr val="FF0000"/>
                </a:solidFill>
              </a:rPr>
              <a:t>led to </a:t>
            </a:r>
            <a:r>
              <a:rPr lang="en-US" sz="3000" b="0"/>
              <a:t>the opening up of whole </a:t>
            </a:r>
            <a:r>
              <a:rPr lang="en-US" sz="3000" b="0">
                <a:solidFill>
                  <a:srgbClr val="0070C0"/>
                </a:solidFill>
              </a:rPr>
              <a:t>new branches</a:t>
            </a:r>
            <a:r>
              <a:rPr lang="en-US" sz="3000" b="0"/>
              <a:t> of </a:t>
            </a:r>
            <a:r>
              <a:rPr lang="en-US" sz="3000">
                <a:solidFill>
                  <a:srgbClr val="92D050"/>
                </a:solidFill>
              </a:rPr>
              <a:t>physics</a:t>
            </a:r>
            <a:r>
              <a:rPr lang="en-US" sz="3000" b="0">
                <a:solidFill>
                  <a:srgbClr val="0070C0"/>
                </a:solidFill>
              </a:rPr>
              <a:t>, </a:t>
            </a:r>
            <a:r>
              <a:rPr lang="en-US" sz="3000">
                <a:solidFill>
                  <a:srgbClr val="0070C0"/>
                </a:solidFill>
              </a:rPr>
              <a:t>chemistry</a:t>
            </a:r>
            <a:r>
              <a:rPr lang="en-US" sz="3000" b="0"/>
              <a:t>, </a:t>
            </a:r>
            <a:r>
              <a:rPr lang="en-US" sz="3000">
                <a:solidFill>
                  <a:srgbClr val="FFC000"/>
                </a:solidFill>
              </a:rPr>
              <a:t>biology</a:t>
            </a:r>
            <a:r>
              <a:rPr lang="en-US" sz="3000" b="0"/>
              <a:t> and </a:t>
            </a:r>
            <a:r>
              <a:rPr lang="en-US" sz="3000">
                <a:solidFill>
                  <a:srgbClr val="FF0000"/>
                </a:solidFill>
              </a:rPr>
              <a:t>medicine</a:t>
            </a:r>
            <a:r>
              <a:rPr lang="en-US" sz="3000" b="0"/>
              <a:t>.</a:t>
            </a:r>
          </a:p>
        </p:txBody>
      </p:sp>
      <p:pic>
        <p:nvPicPr>
          <p:cNvPr id="2" name="F8B1654.wav">
            <a:hlinkClick r:id="" action="ppaction://media"/>
          </p:cNvPr>
          <p:cNvPicPr>
            <a:picLocks noChangeAspect="1"/>
          </p:cNvPicPr>
          <p:nvPr>
            <a:wavAudioFile r:embed="rId1" name="F8B149A4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7950" y="1093788"/>
            <a:ext cx="889317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A new diagnostic technique utilizing magnetic fields shows great promise. It uses an effect </a:t>
            </a:r>
            <a:r>
              <a:rPr lang="en-US" sz="3000" b="0">
                <a:solidFill>
                  <a:srgbClr val="FF0000"/>
                </a:solidFill>
              </a:rPr>
              <a:t>called</a:t>
            </a:r>
            <a:r>
              <a:rPr lang="en-US" sz="3000" b="0"/>
              <a:t> "</a:t>
            </a:r>
            <a:r>
              <a:rPr lang="en-US" sz="3000">
                <a:solidFill>
                  <a:srgbClr val="FF0000"/>
                </a:solidFill>
              </a:rPr>
              <a:t>Nuclear Magnetic Resonance (NMR) </a:t>
            </a:r>
            <a:r>
              <a:rPr lang="en-US" sz="3000" b="0"/>
              <a:t>" and is called "</a:t>
            </a:r>
            <a:r>
              <a:rPr lang="en-US" sz="3000">
                <a:solidFill>
                  <a:srgbClr val="FF0000"/>
                </a:solidFill>
              </a:rPr>
              <a:t>NMR imaging</a:t>
            </a:r>
            <a:r>
              <a:rPr lang="en-US" sz="3000" b="0"/>
              <a:t>". The </a:t>
            </a:r>
            <a:r>
              <a:rPr lang="en-US" sz="3000" b="0">
                <a:solidFill>
                  <a:srgbClr val="FFC000"/>
                </a:solidFill>
              </a:rPr>
              <a:t>nuclei</a:t>
            </a:r>
            <a:r>
              <a:rPr lang="en-US" sz="3000" b="0"/>
              <a:t> </a:t>
            </a:r>
            <a:r>
              <a:rPr lang="en-US" sz="3000" b="0">
                <a:solidFill>
                  <a:srgbClr val="FFC000"/>
                </a:solidFill>
              </a:rPr>
              <a:t>of</a:t>
            </a:r>
            <a:r>
              <a:rPr lang="en-US" sz="3000" b="0"/>
              <a:t> some </a:t>
            </a:r>
            <a:r>
              <a:rPr lang="en-US" sz="3000" b="0">
                <a:solidFill>
                  <a:srgbClr val="FFC000"/>
                </a:solidFill>
              </a:rPr>
              <a:t>atoms</a:t>
            </a:r>
            <a:r>
              <a:rPr lang="en-US" sz="3000" b="0"/>
              <a:t> </a:t>
            </a:r>
            <a:r>
              <a:rPr lang="en-US" sz="3000" b="0">
                <a:solidFill>
                  <a:srgbClr val="FFC000"/>
                </a:solidFill>
              </a:rPr>
              <a:t>have small magnetic fields</a:t>
            </a:r>
            <a:r>
              <a:rPr lang="en-US" sz="3000" b="0"/>
              <a:t> </a:t>
            </a:r>
            <a:r>
              <a:rPr lang="en-US" sz="3000" b="0">
                <a:solidFill>
                  <a:srgbClr val="FF0000"/>
                </a:solidFill>
              </a:rPr>
              <a:t>because of </a:t>
            </a:r>
            <a:r>
              <a:rPr lang="en-US" sz="3000" b="0">
                <a:solidFill>
                  <a:srgbClr val="FFC000"/>
                </a:solidFill>
              </a:rPr>
              <a:t>their</a:t>
            </a:r>
            <a:r>
              <a:rPr lang="en-US" sz="3000" b="0"/>
              <a:t> </a:t>
            </a:r>
            <a:r>
              <a:rPr lang="en-US" sz="3000" b="0">
                <a:solidFill>
                  <a:srgbClr val="FF0000"/>
                </a:solidFill>
              </a:rPr>
              <a:t>spins</a:t>
            </a:r>
            <a:r>
              <a:rPr lang="en-US" sz="3000" b="0"/>
              <a:t>, just as electrons do. Usually</a:t>
            </a:r>
            <a:r>
              <a:rPr lang="en-US" sz="3000" b="0">
                <a:solidFill>
                  <a:srgbClr val="0070C0"/>
                </a:solidFill>
              </a:rPr>
              <a:t> these spins motion of atoms </a:t>
            </a:r>
            <a:r>
              <a:rPr lang="en-US" sz="3000" b="0"/>
              <a:t>are </a:t>
            </a:r>
            <a:r>
              <a:rPr lang="en-US" sz="3000" b="0">
                <a:solidFill>
                  <a:srgbClr val="0070C0"/>
                </a:solidFill>
              </a:rPr>
              <a:t>randomly oriented</a:t>
            </a:r>
            <a:r>
              <a:rPr lang="en-US" sz="3000" b="0"/>
              <a:t>, </a:t>
            </a:r>
            <a:r>
              <a:rPr lang="en-US" sz="3000" b="0">
                <a:solidFill>
                  <a:srgbClr val="FF0000"/>
                </a:solidFill>
              </a:rPr>
              <a:t>but</a:t>
            </a:r>
            <a:r>
              <a:rPr lang="en-US" sz="3000" b="0"/>
              <a:t> </a:t>
            </a:r>
            <a:r>
              <a:rPr lang="en-US" sz="3000" b="0">
                <a:solidFill>
                  <a:srgbClr val="0070C0"/>
                </a:solidFill>
              </a:rPr>
              <a:t>when </a:t>
            </a:r>
            <a:r>
              <a:rPr lang="en-US" sz="3000" b="0">
                <a:solidFill>
                  <a:srgbClr val="FF0000"/>
                </a:solidFill>
              </a:rPr>
              <a:t>placed</a:t>
            </a:r>
            <a:r>
              <a:rPr lang="en-US" sz="3000" b="0">
                <a:solidFill>
                  <a:srgbClr val="0070C0"/>
                </a:solidFill>
              </a:rPr>
              <a:t> in a </a:t>
            </a:r>
            <a:r>
              <a:rPr lang="en-US" sz="3000">
                <a:solidFill>
                  <a:srgbClr val="FF0000"/>
                </a:solidFill>
              </a:rPr>
              <a:t>strong</a:t>
            </a:r>
            <a:r>
              <a:rPr lang="en-US" sz="3000" b="0">
                <a:solidFill>
                  <a:srgbClr val="FF0000"/>
                </a:solidFill>
              </a:rPr>
              <a:t> magnetic field</a:t>
            </a:r>
            <a:r>
              <a:rPr lang="en-US" sz="3000" b="0"/>
              <a:t> they </a:t>
            </a:r>
            <a:r>
              <a:rPr lang="en-US" sz="3000">
                <a:solidFill>
                  <a:srgbClr val="FF0000"/>
                </a:solidFill>
              </a:rPr>
              <a:t>align</a:t>
            </a:r>
            <a:r>
              <a:rPr lang="en-US" sz="3000" b="0">
                <a:solidFill>
                  <a:srgbClr val="FF0000"/>
                </a:solidFill>
              </a:rPr>
              <a:t> themselves</a:t>
            </a:r>
            <a:r>
              <a:rPr lang="en-US" sz="3000" b="0"/>
              <a:t> </a:t>
            </a:r>
            <a:r>
              <a:rPr lang="en-US" sz="3000" b="0">
                <a:solidFill>
                  <a:srgbClr val="FF0000"/>
                </a:solidFill>
              </a:rPr>
              <a:t>with</a:t>
            </a:r>
            <a:r>
              <a:rPr lang="en-US" sz="3000" b="0"/>
              <a:t> that </a:t>
            </a:r>
            <a:r>
              <a:rPr lang="en-US" sz="3000">
                <a:solidFill>
                  <a:srgbClr val="FF0000"/>
                </a:solidFill>
              </a:rPr>
              <a:t>field</a:t>
            </a:r>
            <a:r>
              <a:rPr lang="en-US" sz="3000" b="0"/>
              <a:t>. The </a:t>
            </a:r>
            <a:r>
              <a:rPr lang="en-US" sz="3000" b="0">
                <a:solidFill>
                  <a:srgbClr val="FFC000"/>
                </a:solidFill>
              </a:rPr>
              <a:t>directions</a:t>
            </a:r>
            <a:r>
              <a:rPr lang="en-US" sz="3000" b="0"/>
              <a:t> of these tiny magnets point can be </a:t>
            </a:r>
            <a:r>
              <a:rPr lang="en-US" sz="3000" b="0">
                <a:solidFill>
                  <a:srgbClr val="FFC000"/>
                </a:solidFill>
              </a:rPr>
              <a:t>altered</a:t>
            </a:r>
            <a:r>
              <a:rPr lang="en-US" sz="3000" b="0"/>
              <a:t> by </a:t>
            </a:r>
            <a:r>
              <a:rPr lang="en-US" sz="3000" b="0">
                <a:solidFill>
                  <a:srgbClr val="FF0000"/>
                </a:solidFill>
              </a:rPr>
              <a:t>sending</a:t>
            </a:r>
            <a:r>
              <a:rPr lang="en-US" sz="3000" b="0"/>
              <a:t> in a </a:t>
            </a:r>
            <a:r>
              <a:rPr lang="en-US" sz="3000">
                <a:solidFill>
                  <a:srgbClr val="FF0000"/>
                </a:solidFill>
              </a:rPr>
              <a:t>radio signal</a:t>
            </a:r>
            <a:r>
              <a:rPr lang="en-US" sz="3000" b="0"/>
              <a:t>.</a:t>
            </a:r>
          </a:p>
        </p:txBody>
      </p:sp>
      <p:pic>
        <p:nvPicPr>
          <p:cNvPr id="2" name="7B06654.wav">
            <a:hlinkClick r:id="" action="ppaction://media"/>
          </p:cNvPr>
          <p:cNvPicPr>
            <a:picLocks noChangeAspect="1"/>
          </p:cNvPicPr>
          <p:nvPr>
            <a:wavAudioFile r:embed="rId1" name="7B06469A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1125538"/>
            <a:ext cx="88931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By </a:t>
            </a:r>
            <a:r>
              <a:rPr lang="en-US" sz="3000">
                <a:solidFill>
                  <a:srgbClr val="FF0000"/>
                </a:solidFill>
              </a:rPr>
              <a:t>measuring</a:t>
            </a:r>
            <a:r>
              <a:rPr lang="en-US" sz="3000" b="0"/>
              <a:t> the </a:t>
            </a:r>
            <a:r>
              <a:rPr lang="en-US" sz="3000" b="0">
                <a:solidFill>
                  <a:srgbClr val="FF0000"/>
                </a:solidFill>
              </a:rPr>
              <a:t>amount</a:t>
            </a:r>
            <a:r>
              <a:rPr lang="en-US" sz="3000" b="0"/>
              <a:t> of </a:t>
            </a:r>
            <a:r>
              <a:rPr lang="en-US" sz="3000" b="0">
                <a:solidFill>
                  <a:srgbClr val="FF0000"/>
                </a:solidFill>
              </a:rPr>
              <a:t>radio waves </a:t>
            </a:r>
            <a:r>
              <a:rPr lang="en-US" sz="3000">
                <a:solidFill>
                  <a:srgbClr val="FF0000"/>
                </a:solidFill>
              </a:rPr>
              <a:t>absorbed </a:t>
            </a:r>
            <a:r>
              <a:rPr lang="en-US" sz="3000" b="0"/>
              <a:t>and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>
                <a:solidFill>
                  <a:srgbClr val="FF0000"/>
                </a:solidFill>
              </a:rPr>
              <a:t>reemitted</a:t>
            </a:r>
            <a:r>
              <a:rPr lang="en-US" sz="3000" b="0"/>
              <a:t>, it is </a:t>
            </a:r>
            <a:r>
              <a:rPr lang="en-US" sz="3000" b="0">
                <a:solidFill>
                  <a:srgbClr val="FFC000"/>
                </a:solidFill>
              </a:rPr>
              <a:t>possible</a:t>
            </a:r>
            <a:r>
              <a:rPr lang="en-US" sz="3000" b="0"/>
              <a:t> </a:t>
            </a:r>
            <a:r>
              <a:rPr lang="en-US" sz="3000" b="0">
                <a:solidFill>
                  <a:srgbClr val="0070C0"/>
                </a:solidFill>
              </a:rPr>
              <a:t>to measure </a:t>
            </a:r>
            <a:r>
              <a:rPr lang="en-US" sz="3000" b="0"/>
              <a:t>the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>
                <a:solidFill>
                  <a:srgbClr val="FF0000"/>
                </a:solidFill>
              </a:rPr>
              <a:t>location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 b="0"/>
              <a:t>and </a:t>
            </a:r>
            <a:r>
              <a:rPr lang="en-US" sz="3000">
                <a:solidFill>
                  <a:srgbClr val="FF0000"/>
                </a:solidFill>
              </a:rPr>
              <a:t>abundance</a:t>
            </a:r>
            <a:r>
              <a:rPr lang="en-US" sz="3000" b="0"/>
              <a:t> of </a:t>
            </a:r>
            <a:r>
              <a:rPr lang="en-US" sz="3000" b="0">
                <a:solidFill>
                  <a:srgbClr val="FF0000"/>
                </a:solidFill>
              </a:rPr>
              <a:t>certain elements</a:t>
            </a:r>
            <a:r>
              <a:rPr lang="en-US" sz="3000" b="0"/>
              <a:t>. It is a </a:t>
            </a:r>
            <a:r>
              <a:rPr lang="en-US" sz="3000" b="0">
                <a:solidFill>
                  <a:srgbClr val="FFC000"/>
                </a:solidFill>
              </a:rPr>
              <a:t>type of resonance</a:t>
            </a:r>
            <a:r>
              <a:rPr lang="en-US" sz="3000" b="0"/>
              <a:t> since only certain frequencies of radio waves will work, </a:t>
            </a:r>
            <a:r>
              <a:rPr lang="en-US" sz="3000">
                <a:solidFill>
                  <a:srgbClr val="FFC000"/>
                </a:solidFill>
              </a:rPr>
              <a:t>depending</a:t>
            </a:r>
            <a:r>
              <a:rPr lang="en-US" sz="3000" b="0"/>
              <a:t> on the </a:t>
            </a:r>
            <a:r>
              <a:rPr lang="en-US" sz="3000">
                <a:solidFill>
                  <a:srgbClr val="FF0000"/>
                </a:solidFill>
              </a:rPr>
              <a:t>type of nucleus</a:t>
            </a:r>
            <a:r>
              <a:rPr lang="en-US" sz="3000" b="0"/>
              <a:t> and the </a:t>
            </a:r>
            <a:r>
              <a:rPr lang="en-US" sz="3000">
                <a:solidFill>
                  <a:srgbClr val="FF0000"/>
                </a:solidFill>
              </a:rPr>
              <a:t>strength of the magnetic field</a:t>
            </a:r>
            <a:r>
              <a:rPr lang="en-US" sz="3000" b="0"/>
              <a:t>-hence the name </a:t>
            </a:r>
            <a:r>
              <a:rPr lang="en-US" sz="3000"/>
              <a:t>NMR</a:t>
            </a:r>
            <a:r>
              <a:rPr lang="en-US" sz="3000" b="0"/>
              <a:t>. One </a:t>
            </a:r>
            <a:r>
              <a:rPr lang="en-US" sz="3000" b="0">
                <a:solidFill>
                  <a:srgbClr val="FFC000"/>
                </a:solidFill>
              </a:rPr>
              <a:t>element</a:t>
            </a:r>
            <a:r>
              <a:rPr lang="en-US" sz="3000" b="0"/>
              <a:t> that can </a:t>
            </a:r>
            <a:r>
              <a:rPr lang="en-US" sz="3000">
                <a:solidFill>
                  <a:srgbClr val="FF0000"/>
                </a:solidFill>
              </a:rPr>
              <a:t>easily be detected</a:t>
            </a:r>
            <a:r>
              <a:rPr lang="en-US" sz="3000" b="0"/>
              <a:t> using </a:t>
            </a:r>
            <a:r>
              <a:rPr lang="en-US" sz="3000"/>
              <a:t>NMR </a:t>
            </a:r>
            <a:r>
              <a:rPr lang="en-US" sz="3000" b="0"/>
              <a:t>is </a:t>
            </a:r>
            <a:r>
              <a:rPr lang="en-US" sz="3000">
                <a:solidFill>
                  <a:srgbClr val="FF0000"/>
                </a:solidFill>
              </a:rPr>
              <a:t>hydrogen</a:t>
            </a:r>
            <a:r>
              <a:rPr lang="en-US" sz="3000" b="0"/>
              <a:t>, which is </a:t>
            </a:r>
            <a:r>
              <a:rPr lang="en-US" sz="3000" b="0">
                <a:solidFill>
                  <a:srgbClr val="FF0000"/>
                </a:solidFill>
              </a:rPr>
              <a:t>found</a:t>
            </a:r>
            <a:r>
              <a:rPr lang="en-US" sz="3000" b="0"/>
              <a:t> in </a:t>
            </a:r>
            <a:r>
              <a:rPr lang="en-US" sz="3000">
                <a:solidFill>
                  <a:srgbClr val="FF0000"/>
                </a:solidFill>
              </a:rPr>
              <a:t>great abundance throughout the body</a:t>
            </a:r>
            <a:r>
              <a:rPr lang="en-US" sz="3000" b="0"/>
              <a:t>. To make an </a:t>
            </a:r>
            <a:r>
              <a:rPr lang="en-US" sz="3000"/>
              <a:t>NMR</a:t>
            </a:r>
            <a:r>
              <a:rPr lang="en-US" sz="3000" b="0"/>
              <a:t> image, one </a:t>
            </a:r>
            <a:r>
              <a:rPr lang="en-US" sz="3000" b="0">
                <a:solidFill>
                  <a:srgbClr val="FF0000"/>
                </a:solidFill>
              </a:rPr>
              <a:t>places</a:t>
            </a:r>
            <a:r>
              <a:rPr lang="en-US" sz="3000" b="0"/>
              <a:t> the </a:t>
            </a:r>
            <a:r>
              <a:rPr lang="en-US" sz="3000" b="0">
                <a:solidFill>
                  <a:srgbClr val="FF0000"/>
                </a:solidFill>
              </a:rPr>
              <a:t>patient</a:t>
            </a:r>
            <a:r>
              <a:rPr lang="en-US" sz="3000" b="0"/>
              <a:t> in                 a </a:t>
            </a:r>
            <a:r>
              <a:rPr lang="en-US" sz="3000">
                <a:solidFill>
                  <a:srgbClr val="FF0000"/>
                </a:solidFill>
              </a:rPr>
              <a:t>strong</a:t>
            </a:r>
            <a:r>
              <a:rPr lang="en-US" sz="3000" b="0">
                <a:solidFill>
                  <a:srgbClr val="FF0000"/>
                </a:solidFill>
              </a:rPr>
              <a:t> magnetic field</a:t>
            </a:r>
            <a:r>
              <a:rPr lang="en-US" sz="3000" b="0"/>
              <a:t>.</a:t>
            </a:r>
          </a:p>
        </p:txBody>
      </p:sp>
      <p:pic>
        <p:nvPicPr>
          <p:cNvPr id="2" name="C18C654.wav">
            <a:hlinkClick r:id="" action="ppaction://media"/>
          </p:cNvPr>
          <p:cNvPicPr>
            <a:picLocks noChangeAspect="1"/>
          </p:cNvPicPr>
          <p:nvPr>
            <a:wavAudioFile r:embed="rId1" name="C18C8694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7950" y="4676775"/>
            <a:ext cx="8893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</a:t>
            </a:r>
            <a:r>
              <a:rPr lang="en-US" sz="3000">
                <a:solidFill>
                  <a:srgbClr val="FF0000"/>
                </a:solidFill>
              </a:rPr>
              <a:t>Radio signals</a:t>
            </a:r>
            <a:r>
              <a:rPr lang="en-US" sz="3000" b="0"/>
              <a:t> are </a:t>
            </a:r>
            <a:r>
              <a:rPr lang="en-US" sz="3000" b="0">
                <a:solidFill>
                  <a:srgbClr val="FF0000"/>
                </a:solidFill>
              </a:rPr>
              <a:t>sent into</a:t>
            </a:r>
            <a:r>
              <a:rPr lang="en-US" sz="3000" b="0"/>
              <a:t> the </a:t>
            </a:r>
            <a:r>
              <a:rPr lang="en-US" sz="3000" b="0">
                <a:solidFill>
                  <a:srgbClr val="FF0000"/>
                </a:solidFill>
              </a:rPr>
              <a:t>patient</a:t>
            </a:r>
            <a:r>
              <a:rPr lang="en-US" sz="3000" b="0"/>
              <a:t>, and </a:t>
            </a:r>
            <a:r>
              <a:rPr lang="en-US" sz="3000" b="0">
                <a:solidFill>
                  <a:srgbClr val="FF0000"/>
                </a:solidFill>
              </a:rPr>
              <a:t>their </a:t>
            </a:r>
            <a:r>
              <a:rPr lang="en-US" sz="3000">
                <a:solidFill>
                  <a:srgbClr val="FF0000"/>
                </a:solidFill>
              </a:rPr>
              <a:t>absorption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 b="0"/>
              <a:t>and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>
                <a:solidFill>
                  <a:srgbClr val="FF0000"/>
                </a:solidFill>
              </a:rPr>
              <a:t>reemission</a:t>
            </a:r>
            <a:r>
              <a:rPr lang="en-US" sz="3000" b="0"/>
              <a:t> are </a:t>
            </a:r>
            <a:r>
              <a:rPr lang="en-US" sz="3000">
                <a:solidFill>
                  <a:srgbClr val="FF0000"/>
                </a:solidFill>
              </a:rPr>
              <a:t>measured</a:t>
            </a:r>
            <a:r>
              <a:rPr lang="en-US" sz="3000" b="0"/>
              <a:t> and then </a:t>
            </a:r>
            <a:r>
              <a:rPr lang="en-US" sz="3000">
                <a:solidFill>
                  <a:srgbClr val="FF0000"/>
                </a:solidFill>
              </a:rPr>
              <a:t>analyzed</a:t>
            </a:r>
            <a:r>
              <a:rPr lang="en-US" sz="3000" b="0"/>
              <a:t> by a </a:t>
            </a:r>
            <a:r>
              <a:rPr lang="en-US" sz="3000" b="0">
                <a:solidFill>
                  <a:srgbClr val="FFC000"/>
                </a:solidFill>
              </a:rPr>
              <a:t>computer</a:t>
            </a:r>
            <a:r>
              <a:rPr lang="en-US" sz="3000" b="0"/>
              <a:t>. An </a:t>
            </a:r>
            <a:r>
              <a:rPr lang="en-US" sz="3000" b="0">
                <a:solidFill>
                  <a:srgbClr val="FFC000"/>
                </a:solidFill>
              </a:rPr>
              <a:t>image</a:t>
            </a:r>
            <a:r>
              <a:rPr lang="en-US" sz="3000" b="0"/>
              <a:t> is </a:t>
            </a:r>
            <a:r>
              <a:rPr lang="en-US" sz="3000" b="0">
                <a:solidFill>
                  <a:srgbClr val="FFC000"/>
                </a:solidFill>
              </a:rPr>
              <a:t>constructed</a:t>
            </a:r>
            <a:r>
              <a:rPr lang="en-US" sz="3000" b="0"/>
              <a:t> by the </a:t>
            </a:r>
            <a:r>
              <a:rPr lang="en-US" sz="3000" b="0">
                <a:solidFill>
                  <a:srgbClr val="FFC000"/>
                </a:solidFill>
              </a:rPr>
              <a:t>computer</a:t>
            </a:r>
            <a:r>
              <a:rPr lang="en-US" sz="3000" b="0"/>
              <a:t>.</a:t>
            </a:r>
          </a:p>
        </p:txBody>
      </p:sp>
      <p:pic>
        <p:nvPicPr>
          <p:cNvPr id="14339" name="Picture 4" descr="77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88975"/>
            <a:ext cx="5046663" cy="36036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B77654.wav">
            <a:hlinkClick r:id="" action="ppaction://media"/>
          </p:cNvPr>
          <p:cNvPicPr>
            <a:picLocks noChangeAspect="1"/>
          </p:cNvPicPr>
          <p:nvPr>
            <a:wavAudioFile r:embed="rId1" name="FB77A6C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4371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7950" y="836613"/>
            <a:ext cx="8893175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The </a:t>
            </a:r>
            <a:r>
              <a:rPr lang="en-US" sz="3000" b="0">
                <a:solidFill>
                  <a:srgbClr val="0070C0"/>
                </a:solidFill>
              </a:rPr>
              <a:t>resolution of the image</a:t>
            </a:r>
            <a:r>
              <a:rPr lang="en-US" sz="3000" b="0"/>
              <a:t> is </a:t>
            </a:r>
            <a:r>
              <a:rPr lang="en-US" sz="3000">
                <a:solidFill>
                  <a:srgbClr val="FF0000"/>
                </a:solidFill>
              </a:rPr>
              <a:t>not</a:t>
            </a:r>
            <a:r>
              <a:rPr lang="en-US" sz="3000" b="0"/>
              <a:t> as </a:t>
            </a:r>
            <a:r>
              <a:rPr lang="en-US" sz="3000" b="0">
                <a:solidFill>
                  <a:srgbClr val="FF0000"/>
                </a:solidFill>
              </a:rPr>
              <a:t>good</a:t>
            </a:r>
            <a:r>
              <a:rPr lang="en-US" sz="3000" b="0"/>
              <a:t> as that of some </a:t>
            </a:r>
            <a:r>
              <a:rPr lang="en-US" sz="3000">
                <a:solidFill>
                  <a:srgbClr val="0070C0"/>
                </a:solidFill>
              </a:rPr>
              <a:t>X-rays</a:t>
            </a:r>
            <a:r>
              <a:rPr lang="en-US" sz="3000" b="0"/>
              <a:t>, </a:t>
            </a:r>
            <a:r>
              <a:rPr lang="en-US" sz="3000" b="0">
                <a:solidFill>
                  <a:srgbClr val="FF0000"/>
                </a:solidFill>
              </a:rPr>
              <a:t>but</a:t>
            </a:r>
            <a:r>
              <a:rPr lang="en-US" sz="3000" b="0"/>
              <a:t> </a:t>
            </a:r>
            <a:r>
              <a:rPr lang="en-US" sz="3000">
                <a:solidFill>
                  <a:srgbClr val="0070C0"/>
                </a:solidFill>
              </a:rPr>
              <a:t>NMR</a:t>
            </a:r>
            <a:r>
              <a:rPr lang="en-US" sz="3000" b="0"/>
              <a:t> is </a:t>
            </a:r>
            <a:r>
              <a:rPr lang="en-US" sz="3000" b="0">
                <a:solidFill>
                  <a:srgbClr val="0070C0"/>
                </a:solidFill>
              </a:rPr>
              <a:t>still in </a:t>
            </a:r>
            <a:r>
              <a:rPr lang="en-US" sz="3000" b="0"/>
              <a:t>an </a:t>
            </a:r>
            <a:r>
              <a:rPr lang="en-US" sz="3000" b="0">
                <a:solidFill>
                  <a:srgbClr val="0070C0"/>
                </a:solidFill>
              </a:rPr>
              <a:t>early stage of development</a:t>
            </a:r>
            <a:r>
              <a:rPr lang="en-US" sz="3000" b="0"/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 u="sng"/>
              <a:t>It has </a:t>
            </a:r>
            <a:r>
              <a:rPr lang="en-US" sz="3000" u="sng">
                <a:solidFill>
                  <a:srgbClr val="FF0000"/>
                </a:solidFill>
              </a:rPr>
              <a:t>two advantages over X-rays</a:t>
            </a:r>
            <a:r>
              <a:rPr lang="en-US" sz="3000" u="sng"/>
              <a:t>: -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sz="3000"/>
              <a:t>1</a:t>
            </a:r>
            <a:r>
              <a:rPr lang="en-US" sz="3000" b="0"/>
              <a:t>- It has </a:t>
            </a:r>
            <a:r>
              <a:rPr lang="en-US" sz="3000">
                <a:solidFill>
                  <a:srgbClr val="FF0000"/>
                </a:solidFill>
              </a:rPr>
              <a:t>none hazards </a:t>
            </a:r>
            <a:r>
              <a:rPr lang="en-US" sz="3000" b="0"/>
              <a:t>when  compared with </a:t>
            </a:r>
            <a:r>
              <a:rPr lang="en-US" sz="3000">
                <a:solidFill>
                  <a:srgbClr val="FF0000"/>
                </a:solidFill>
              </a:rPr>
              <a:t>X-rays</a:t>
            </a:r>
            <a:r>
              <a:rPr lang="en-US" sz="3000" b="0"/>
              <a:t>.</a:t>
            </a:r>
          </a:p>
          <a:p>
            <a:pPr lvl="1" algn="just" rtl="0" eaLnBrk="1" hangingPunct="1">
              <a:spcBef>
                <a:spcPct val="50000"/>
              </a:spcBef>
            </a:pPr>
            <a:r>
              <a:rPr lang="en-US" sz="3000"/>
              <a:t> 2- </a:t>
            </a:r>
            <a:r>
              <a:rPr lang="en-US" sz="3000">
                <a:solidFill>
                  <a:srgbClr val="FF0000"/>
                </a:solidFill>
              </a:rPr>
              <a:t>NMR</a:t>
            </a:r>
            <a:r>
              <a:rPr lang="en-US" sz="3000" b="0"/>
              <a:t> </a:t>
            </a:r>
            <a:r>
              <a:rPr lang="en-US" sz="3000" b="0">
                <a:solidFill>
                  <a:srgbClr val="FF0000"/>
                </a:solidFill>
              </a:rPr>
              <a:t>gives information related</a:t>
            </a:r>
            <a:r>
              <a:rPr lang="en-US" sz="3000" b="0"/>
              <a:t> </a:t>
            </a:r>
            <a:r>
              <a:rPr lang="en-US" sz="3000" b="0">
                <a:solidFill>
                  <a:srgbClr val="FF0000"/>
                </a:solidFill>
              </a:rPr>
              <a:t>to</a:t>
            </a:r>
            <a:r>
              <a:rPr lang="en-US" sz="3000" b="0"/>
              <a:t> the </a:t>
            </a:r>
            <a:r>
              <a:rPr lang="en-US" sz="3000">
                <a:solidFill>
                  <a:srgbClr val="FF0000"/>
                </a:solidFill>
              </a:rPr>
              <a:t>functioning of organs</a:t>
            </a:r>
            <a:r>
              <a:rPr lang="en-US" sz="3000" b="0"/>
              <a:t>, whereas </a:t>
            </a:r>
            <a:r>
              <a:rPr lang="en-US" sz="3000">
                <a:solidFill>
                  <a:srgbClr val="FF0000"/>
                </a:solidFill>
              </a:rPr>
              <a:t>X-rays</a:t>
            </a:r>
            <a:r>
              <a:rPr lang="en-US" sz="3000" b="0"/>
              <a:t> are </a:t>
            </a:r>
            <a:r>
              <a:rPr lang="en-US" sz="3000">
                <a:solidFill>
                  <a:srgbClr val="FF0000"/>
                </a:solidFill>
              </a:rPr>
              <a:t>sensitive</a:t>
            </a:r>
            <a:r>
              <a:rPr lang="en-US" sz="3000" b="0">
                <a:solidFill>
                  <a:srgbClr val="FF0000"/>
                </a:solidFill>
              </a:rPr>
              <a:t> to</a:t>
            </a:r>
            <a:r>
              <a:rPr lang="en-US" sz="3000" b="0"/>
              <a:t> their </a:t>
            </a:r>
            <a:r>
              <a:rPr lang="en-US" sz="3000">
                <a:solidFill>
                  <a:srgbClr val="FF0000"/>
                </a:solidFill>
              </a:rPr>
              <a:t>densities</a:t>
            </a:r>
            <a:r>
              <a:rPr lang="en-US" sz="3000" b="0"/>
              <a:t>, which is </a:t>
            </a:r>
            <a:r>
              <a:rPr lang="en-US" sz="3000" b="0">
                <a:solidFill>
                  <a:srgbClr val="FFC000"/>
                </a:solidFill>
              </a:rPr>
              <a:t>not always</a:t>
            </a:r>
            <a:r>
              <a:rPr lang="en-US" sz="3000" b="0"/>
              <a:t> a </a:t>
            </a:r>
            <a:r>
              <a:rPr lang="en-US" sz="3000" b="0">
                <a:solidFill>
                  <a:srgbClr val="FFC000"/>
                </a:solidFill>
              </a:rPr>
              <a:t>good indication</a:t>
            </a:r>
            <a:r>
              <a:rPr lang="en-US" sz="3000" b="0"/>
              <a:t> </a:t>
            </a:r>
            <a:r>
              <a:rPr lang="en-US" sz="3000">
                <a:solidFill>
                  <a:srgbClr val="FFC000"/>
                </a:solidFill>
              </a:rPr>
              <a:t>of organ function</a:t>
            </a:r>
            <a:r>
              <a:rPr lang="en-US" sz="3000" b="0"/>
              <a:t>.</a:t>
            </a:r>
          </a:p>
        </p:txBody>
      </p:sp>
      <p:pic>
        <p:nvPicPr>
          <p:cNvPr id="2" name="B2E4654.wav">
            <a:hlinkClick r:id="" action="ppaction://media"/>
          </p:cNvPr>
          <p:cNvPicPr>
            <a:picLocks noChangeAspect="1"/>
          </p:cNvPicPr>
          <p:nvPr>
            <a:wavAudioFile r:embed="rId1" name="B2E4918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350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7950" y="404813"/>
            <a:ext cx="8893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NMR</a:t>
            </a:r>
            <a:r>
              <a:rPr lang="en-US" sz="3000" b="0"/>
              <a:t> imaging promises to be very useful in detecting cancer and other degenerative diseases and seems certain to become an increasingly important diagnostic tool.</a:t>
            </a:r>
          </a:p>
        </p:txBody>
      </p:sp>
      <p:pic>
        <p:nvPicPr>
          <p:cNvPr id="16387" name="Picture 3" descr="mri_intr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711450"/>
            <a:ext cx="4911725" cy="35972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962654.wav">
            <a:hlinkClick r:id="" action="ppaction://media"/>
          </p:cNvPr>
          <p:cNvPicPr>
            <a:picLocks noChangeAspect="1"/>
          </p:cNvPicPr>
          <p:nvPr>
            <a:wavAudioFile r:embed="rId1" name="B962541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20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07950" y="44450"/>
            <a:ext cx="899953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/>
              <a:t>Resonant Circuit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An </a:t>
            </a:r>
            <a:r>
              <a:rPr lang="en-US" sz="3000" b="0">
                <a:solidFill>
                  <a:srgbClr val="FF0000"/>
                </a:solidFill>
              </a:rPr>
              <a:t>electrical circuit</a:t>
            </a:r>
            <a:r>
              <a:rPr lang="en-US" sz="3000" b="0"/>
              <a:t> that </a:t>
            </a:r>
            <a:r>
              <a:rPr lang="en-US" sz="3000" b="0">
                <a:solidFill>
                  <a:srgbClr val="FF0000"/>
                </a:solidFill>
              </a:rPr>
              <a:t>combines </a:t>
            </a:r>
            <a:r>
              <a:rPr lang="en-US" sz="3000">
                <a:solidFill>
                  <a:srgbClr val="FF0000"/>
                </a:solidFill>
              </a:rPr>
              <a:t>capacitance</a:t>
            </a:r>
            <a:r>
              <a:rPr lang="en-US" sz="3000" b="0">
                <a:solidFill>
                  <a:srgbClr val="FF0000"/>
                </a:solidFill>
              </a:rPr>
              <a:t> and </a:t>
            </a:r>
            <a:r>
              <a:rPr lang="en-US" sz="3000">
                <a:solidFill>
                  <a:srgbClr val="FF0000"/>
                </a:solidFill>
              </a:rPr>
              <a:t>inductance</a:t>
            </a:r>
            <a:r>
              <a:rPr lang="en-US" sz="3000" b="0"/>
              <a:t> </a:t>
            </a:r>
            <a:r>
              <a:rPr lang="en-US" sz="3000" b="0">
                <a:solidFill>
                  <a:srgbClr val="FFC000"/>
                </a:solidFill>
              </a:rPr>
              <a:t>in</a:t>
            </a:r>
            <a:r>
              <a:rPr lang="en-US" sz="3000" b="0"/>
              <a:t> such a way that a </a:t>
            </a:r>
            <a:r>
              <a:rPr lang="en-US" sz="3000" b="0">
                <a:solidFill>
                  <a:srgbClr val="FFC000"/>
                </a:solidFill>
              </a:rPr>
              <a:t>periodic electric oscillation </a:t>
            </a:r>
            <a:r>
              <a:rPr lang="en-US" sz="3000" b="0"/>
              <a:t>will </a:t>
            </a:r>
            <a:r>
              <a:rPr lang="en-US" sz="3000" b="0">
                <a:solidFill>
                  <a:srgbClr val="FF0000"/>
                </a:solidFill>
              </a:rPr>
              <a:t>reach maximum amplitude</a:t>
            </a:r>
            <a:r>
              <a:rPr lang="en-US" sz="3000" b="0"/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Or: -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An </a:t>
            </a:r>
            <a:r>
              <a:rPr lang="en-US" sz="3000" b="0">
                <a:solidFill>
                  <a:srgbClr val="FF0000"/>
                </a:solidFill>
              </a:rPr>
              <a:t>electrical circuit with </a:t>
            </a:r>
            <a:r>
              <a:rPr lang="en-US" sz="3000">
                <a:solidFill>
                  <a:srgbClr val="FF0000"/>
                </a:solidFill>
              </a:rPr>
              <a:t>inductance</a:t>
            </a:r>
            <a:r>
              <a:rPr lang="en-US" sz="3000" b="0">
                <a:solidFill>
                  <a:srgbClr val="FF0000"/>
                </a:solidFill>
              </a:rPr>
              <a:t> and </a:t>
            </a:r>
            <a:r>
              <a:rPr lang="en-US" sz="3000">
                <a:solidFill>
                  <a:srgbClr val="FF0000"/>
                </a:solidFill>
              </a:rPr>
              <a:t>capacitance</a:t>
            </a:r>
            <a:r>
              <a:rPr lang="en-US" sz="3000" b="0">
                <a:solidFill>
                  <a:srgbClr val="FF0000"/>
                </a:solidFill>
              </a:rPr>
              <a:t> chosen to allow the greatest flow of current at a certain frequency</a:t>
            </a:r>
            <a:r>
              <a:rPr lang="en-US" sz="3000" b="0"/>
              <a:t>.</a:t>
            </a:r>
          </a:p>
          <a:p>
            <a:pPr algn="just" rtl="0" eaLnBrk="1" hangingPunct="1">
              <a:spcBef>
                <a:spcPct val="50000"/>
              </a:spcBef>
            </a:pPr>
            <a:endParaRPr lang="en-US" sz="1000" b="0"/>
          </a:p>
          <a:p>
            <a:pPr algn="just" rtl="0" eaLnBrk="1" hangingPunct="1">
              <a:spcBef>
                <a:spcPct val="50000"/>
              </a:spcBef>
            </a:pPr>
            <a:endParaRPr lang="en-US" sz="1000" b="0"/>
          </a:p>
          <a:p>
            <a:pPr algn="just" rtl="0" eaLnBrk="1" hangingPunct="1">
              <a:spcBef>
                <a:spcPct val="50000"/>
              </a:spcBef>
            </a:pPr>
            <a:endParaRPr lang="en-US" sz="1000" b="0"/>
          </a:p>
          <a:p>
            <a:pPr algn="just" rtl="0" eaLnBrk="1" hangingPunct="1">
              <a:spcBef>
                <a:spcPct val="50000"/>
              </a:spcBef>
            </a:pPr>
            <a:endParaRPr lang="en-US" sz="1000" b="0"/>
          </a:p>
          <a:p>
            <a:pPr algn="just" rtl="0" eaLnBrk="1" hangingPunct="1">
              <a:spcBef>
                <a:spcPct val="50000"/>
              </a:spcBef>
            </a:pPr>
            <a:endParaRPr lang="en-US" sz="1000" b="0"/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In a tuned circuit such as a </a:t>
            </a:r>
            <a:r>
              <a:rPr lang="en-US" sz="3000" b="0">
                <a:solidFill>
                  <a:srgbClr val="FFC000"/>
                </a:solidFill>
              </a:rPr>
              <a:t> example  </a:t>
            </a:r>
            <a:r>
              <a:rPr lang="en-US" sz="3000" b="0"/>
              <a:t>is </a:t>
            </a:r>
            <a:r>
              <a:rPr lang="en-US" sz="3000" b="0">
                <a:solidFill>
                  <a:srgbClr val="FFC000"/>
                </a:solidFill>
              </a:rPr>
              <a:t>radio receiver</a:t>
            </a:r>
            <a:r>
              <a:rPr lang="en-US" sz="3000" b="0"/>
              <a:t>, the </a:t>
            </a:r>
            <a:r>
              <a:rPr lang="en-US" sz="3000" b="0">
                <a:solidFill>
                  <a:srgbClr val="FF0000"/>
                </a:solidFill>
              </a:rPr>
              <a:t>frequency selected</a:t>
            </a:r>
            <a:r>
              <a:rPr lang="en-US" sz="3000" b="0"/>
              <a:t> is a </a:t>
            </a:r>
            <a:r>
              <a:rPr lang="en-US" sz="3000" b="0">
                <a:solidFill>
                  <a:srgbClr val="FF0000"/>
                </a:solidFill>
              </a:rPr>
              <a:t>function of </a:t>
            </a:r>
            <a:r>
              <a:rPr lang="en-US" sz="3000" b="0"/>
              <a:t>the </a:t>
            </a:r>
            <a:r>
              <a:rPr lang="en-US" sz="3000">
                <a:solidFill>
                  <a:srgbClr val="FF0000"/>
                </a:solidFill>
              </a:rPr>
              <a:t>inductance</a:t>
            </a:r>
            <a:r>
              <a:rPr lang="en-US" sz="3000" b="0"/>
              <a:t> </a:t>
            </a:r>
            <a:r>
              <a:rPr lang="en-US" sz="3000" b="0">
                <a:solidFill>
                  <a:srgbClr val="FF0000"/>
                </a:solidFill>
              </a:rPr>
              <a:t>(</a:t>
            </a:r>
            <a:r>
              <a:rPr lang="en-US" sz="3000" i="1">
                <a:solidFill>
                  <a:srgbClr val="FF0000"/>
                </a:solidFill>
              </a:rPr>
              <a:t>L</a:t>
            </a:r>
            <a:r>
              <a:rPr lang="en-US" sz="3000" b="0">
                <a:solidFill>
                  <a:srgbClr val="FF0000"/>
                </a:solidFill>
              </a:rPr>
              <a:t>) </a:t>
            </a:r>
            <a:r>
              <a:rPr lang="en-US" sz="3000" b="0"/>
              <a:t>and the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>
                <a:solidFill>
                  <a:srgbClr val="FF0000"/>
                </a:solidFill>
              </a:rPr>
              <a:t>capacitance</a:t>
            </a:r>
            <a:r>
              <a:rPr lang="en-US" sz="3000" b="0">
                <a:solidFill>
                  <a:srgbClr val="FF0000"/>
                </a:solidFill>
              </a:rPr>
              <a:t> (</a:t>
            </a:r>
            <a:r>
              <a:rPr lang="en-US" sz="3000" i="1">
                <a:solidFill>
                  <a:srgbClr val="FF0000"/>
                </a:solidFill>
              </a:rPr>
              <a:t>C</a:t>
            </a:r>
            <a:r>
              <a:rPr lang="en-US" sz="3000" b="0">
                <a:solidFill>
                  <a:srgbClr val="FF0000"/>
                </a:solidFill>
              </a:rPr>
              <a:t>)</a:t>
            </a:r>
            <a:r>
              <a:rPr lang="en-US" sz="3000" b="0"/>
              <a:t> in series.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370263" y="4149725"/>
          <a:ext cx="22098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901309" imgH="444307" progId="Equation.3">
                  <p:embed/>
                </p:oleObj>
              </mc:Choice>
              <mc:Fallback>
                <p:oleObj name="Equation" r:id="rId4" imgW="901309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4149725"/>
                        <a:ext cx="2209800" cy="1079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1F13638.wav">
            <a:hlinkClick r:id="" action="ppaction://media"/>
          </p:cNvPr>
          <p:cNvPicPr>
            <a:picLocks noChangeAspect="1"/>
          </p:cNvPicPr>
          <p:nvPr>
            <a:wavAudioFile r:embed="rId2" name="1F13B53E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3379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999538" cy="67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/>
              <a:t>Resonator</a:t>
            </a:r>
            <a:endParaRPr lang="en-US" sz="3000"/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A </a:t>
            </a:r>
            <a:r>
              <a:rPr lang="en-US" sz="3000">
                <a:solidFill>
                  <a:srgbClr val="FF0000"/>
                </a:solidFill>
              </a:rPr>
              <a:t>resonator</a:t>
            </a:r>
            <a:r>
              <a:rPr lang="en-US" sz="3000" b="0"/>
              <a:t> is </a:t>
            </a:r>
            <a:r>
              <a:rPr lang="en-US" sz="3000" b="0">
                <a:solidFill>
                  <a:srgbClr val="FF0000"/>
                </a:solidFill>
              </a:rPr>
              <a:t>device or part</a:t>
            </a:r>
            <a:r>
              <a:rPr lang="en-US" sz="3000" b="0"/>
              <a:t> that </a:t>
            </a:r>
            <a:r>
              <a:rPr lang="en-US" sz="3000" b="0">
                <a:solidFill>
                  <a:srgbClr val="FF0000"/>
                </a:solidFill>
              </a:rPr>
              <a:t>vibrates</a:t>
            </a:r>
            <a:r>
              <a:rPr lang="en-US" sz="3000" b="0"/>
              <a:t> with and </a:t>
            </a:r>
            <a:r>
              <a:rPr lang="en-US" sz="3000" b="0">
                <a:solidFill>
                  <a:srgbClr val="FF0000"/>
                </a:solidFill>
              </a:rPr>
              <a:t>amplifies waves</a:t>
            </a:r>
            <a:r>
              <a:rPr lang="en-US" sz="3000" b="0"/>
              <a:t>. It </a:t>
            </a:r>
            <a:r>
              <a:rPr lang="en-US" sz="3000" b="0">
                <a:solidFill>
                  <a:srgbClr val="FFC000"/>
                </a:solidFill>
              </a:rPr>
              <a:t>naturally oscillates</a:t>
            </a:r>
            <a:r>
              <a:rPr lang="en-US" sz="3000" b="0"/>
              <a:t> </a:t>
            </a:r>
            <a:r>
              <a:rPr lang="en-US" sz="3000" b="0">
                <a:solidFill>
                  <a:srgbClr val="FFC000"/>
                </a:solidFill>
              </a:rPr>
              <a:t>at</a:t>
            </a:r>
            <a:r>
              <a:rPr lang="en-US" sz="3000" b="0"/>
              <a:t> some </a:t>
            </a:r>
            <a:r>
              <a:rPr lang="en-US" sz="3000" b="0">
                <a:solidFill>
                  <a:srgbClr val="FFC000"/>
                </a:solidFill>
              </a:rPr>
              <a:t>frequencies with greater amplitude</a:t>
            </a:r>
            <a:r>
              <a:rPr lang="en-US" sz="3000" b="0"/>
              <a:t> than at others.</a:t>
            </a:r>
            <a:endParaRPr lang="en-US" sz="3000" b="0" i="1" u="sng"/>
          </a:p>
          <a:p>
            <a:pPr algn="just" rtl="0" eaLnBrk="1" hangingPunct="1">
              <a:spcBef>
                <a:spcPct val="50000"/>
              </a:spcBef>
            </a:pPr>
            <a:r>
              <a:rPr lang="en-US" sz="3000" u="sng"/>
              <a:t>The noun resonator has </a:t>
            </a:r>
            <a:r>
              <a:rPr lang="en-US" sz="3000" u="sng">
                <a:solidFill>
                  <a:srgbClr val="FF0000"/>
                </a:solidFill>
              </a:rPr>
              <a:t>three meanings</a:t>
            </a:r>
            <a:r>
              <a:rPr lang="en-US" sz="3000" u="sng"/>
              <a:t>: -</a:t>
            </a:r>
            <a:endParaRPr lang="en-US" sz="3000"/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1. </a:t>
            </a:r>
            <a:r>
              <a:rPr lang="en-US" sz="3000" b="0"/>
              <a:t>A </a:t>
            </a:r>
            <a:r>
              <a:rPr lang="en-US" sz="3000" b="0">
                <a:solidFill>
                  <a:srgbClr val="FF0000"/>
                </a:solidFill>
              </a:rPr>
              <a:t>hollow chamber</a:t>
            </a:r>
            <a:r>
              <a:rPr lang="en-US" sz="3000" b="0"/>
              <a:t> whose </a:t>
            </a:r>
            <a:r>
              <a:rPr lang="en-US" sz="3000" b="0">
                <a:solidFill>
                  <a:srgbClr val="FF0000"/>
                </a:solidFill>
              </a:rPr>
              <a:t>dimensions allow the resonant oscillation</a:t>
            </a:r>
            <a:r>
              <a:rPr lang="en-US" sz="3000" b="0"/>
              <a:t> of </a:t>
            </a:r>
            <a:r>
              <a:rPr lang="en-US" sz="3000" b="0">
                <a:solidFill>
                  <a:srgbClr val="FFC000"/>
                </a:solidFill>
              </a:rPr>
              <a:t>electromagnetic</a:t>
            </a:r>
            <a:r>
              <a:rPr lang="en-US" sz="3000" b="0"/>
              <a:t> or </a:t>
            </a:r>
            <a:r>
              <a:rPr lang="en-US" sz="3000" b="0">
                <a:solidFill>
                  <a:srgbClr val="FFC000"/>
                </a:solidFill>
              </a:rPr>
              <a:t>acoustic waves.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2. </a:t>
            </a:r>
            <a:r>
              <a:rPr lang="en-US" sz="3000" b="0"/>
              <a:t>An </a:t>
            </a:r>
            <a:r>
              <a:rPr lang="en-US" sz="3000" b="0">
                <a:solidFill>
                  <a:srgbClr val="FF0000"/>
                </a:solidFill>
              </a:rPr>
              <a:t>electrical circuit </a:t>
            </a:r>
            <a:r>
              <a:rPr lang="en-US" sz="3000" b="0"/>
              <a:t>that </a:t>
            </a:r>
            <a:r>
              <a:rPr lang="en-US" sz="3000" b="0">
                <a:solidFill>
                  <a:srgbClr val="FF0000"/>
                </a:solidFill>
              </a:rPr>
              <a:t>combines </a:t>
            </a:r>
            <a:r>
              <a:rPr lang="en-US" sz="3000">
                <a:solidFill>
                  <a:srgbClr val="FF0000"/>
                </a:solidFill>
              </a:rPr>
              <a:t>capacitance</a:t>
            </a:r>
            <a:r>
              <a:rPr lang="en-US" sz="3000" b="0">
                <a:solidFill>
                  <a:srgbClr val="FF0000"/>
                </a:solidFill>
              </a:rPr>
              <a:t> and </a:t>
            </a:r>
            <a:r>
              <a:rPr lang="en-US" sz="3000">
                <a:solidFill>
                  <a:srgbClr val="FF0000"/>
                </a:solidFill>
              </a:rPr>
              <a:t>inductance</a:t>
            </a:r>
            <a:r>
              <a:rPr lang="en-US" sz="3000" b="0"/>
              <a:t> in such a way that a periodic electric oscillation will </a:t>
            </a:r>
            <a:r>
              <a:rPr lang="en-US" sz="3000" b="0">
                <a:solidFill>
                  <a:srgbClr val="FF0000"/>
                </a:solidFill>
              </a:rPr>
              <a:t>reach maximum amplitude</a:t>
            </a:r>
            <a:r>
              <a:rPr lang="en-US" sz="3000" b="0"/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3. </a:t>
            </a:r>
            <a:r>
              <a:rPr lang="en-US" sz="3000" b="0">
                <a:solidFill>
                  <a:srgbClr val="FF0000"/>
                </a:solidFill>
              </a:rPr>
              <a:t>Any system that resonates</a:t>
            </a:r>
            <a:r>
              <a:rPr lang="en-US" sz="3000" b="0"/>
              <a:t>.</a:t>
            </a:r>
          </a:p>
        </p:txBody>
      </p:sp>
      <p:pic>
        <p:nvPicPr>
          <p:cNvPr id="2" name="2797638.wav">
            <a:hlinkClick r:id="" action="ppaction://media"/>
          </p:cNvPr>
          <p:cNvPicPr>
            <a:picLocks noChangeAspect="1"/>
          </p:cNvPicPr>
          <p:nvPr>
            <a:wavAudioFile r:embed="rId1" name="279754D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513" y="912813"/>
            <a:ext cx="8999537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</a:t>
            </a:r>
            <a:r>
              <a:rPr lang="en-US" sz="3000" b="0">
                <a:solidFill>
                  <a:srgbClr val="FFC000"/>
                </a:solidFill>
              </a:rPr>
              <a:t>Each</a:t>
            </a:r>
            <a:r>
              <a:rPr lang="en-US" sz="3000" b="0"/>
              <a:t> of our major </a:t>
            </a:r>
            <a:r>
              <a:rPr lang="en-US" sz="3000" b="0">
                <a:solidFill>
                  <a:srgbClr val="FFC000"/>
                </a:solidFill>
              </a:rPr>
              <a:t>organs</a:t>
            </a:r>
            <a:r>
              <a:rPr lang="en-US" sz="3000" b="0"/>
              <a:t> </a:t>
            </a:r>
            <a:r>
              <a:rPr lang="en-US" sz="3000" b="0">
                <a:solidFill>
                  <a:srgbClr val="FFC000"/>
                </a:solidFill>
              </a:rPr>
              <a:t>has</a:t>
            </a:r>
            <a:r>
              <a:rPr lang="en-US" sz="3000" b="0"/>
              <a:t> its on </a:t>
            </a:r>
            <a:r>
              <a:rPr lang="en-US" sz="3000" b="0">
                <a:solidFill>
                  <a:srgbClr val="FFC000"/>
                </a:solidFill>
              </a:rPr>
              <a:t>resonant frequency</a:t>
            </a:r>
            <a:r>
              <a:rPr lang="en-US" sz="3000" b="0"/>
              <a:t> </a:t>
            </a:r>
            <a:r>
              <a:rPr lang="en-US" sz="3000" b="0">
                <a:solidFill>
                  <a:srgbClr val="FF0000"/>
                </a:solidFill>
              </a:rPr>
              <a:t>depending</a:t>
            </a:r>
            <a:r>
              <a:rPr lang="en-US" sz="3000" b="0"/>
              <a:t> </a:t>
            </a:r>
            <a:r>
              <a:rPr lang="en-US" sz="3000" b="0">
                <a:solidFill>
                  <a:srgbClr val="FF0000"/>
                </a:solidFill>
              </a:rPr>
              <a:t>on</a:t>
            </a:r>
            <a:r>
              <a:rPr lang="en-US" sz="3000" b="0"/>
              <a:t> its </a:t>
            </a:r>
            <a:r>
              <a:rPr lang="en-US" sz="3000">
                <a:solidFill>
                  <a:srgbClr val="FF0000"/>
                </a:solidFill>
              </a:rPr>
              <a:t>mass</a:t>
            </a:r>
            <a:r>
              <a:rPr lang="en-US" sz="3000" b="0"/>
              <a:t> and the </a:t>
            </a:r>
            <a:r>
              <a:rPr lang="en-US" sz="3000">
                <a:solidFill>
                  <a:srgbClr val="FF0000"/>
                </a:solidFill>
              </a:rPr>
              <a:t>elastic forces</a:t>
            </a:r>
            <a:r>
              <a:rPr lang="en-US" sz="3000" b="0"/>
              <a:t> that act on it. </a:t>
            </a:r>
            <a:r>
              <a:rPr lang="en-US" sz="3000">
                <a:solidFill>
                  <a:srgbClr val="FFC000"/>
                </a:solidFill>
              </a:rPr>
              <a:t>Pain</a:t>
            </a:r>
            <a:r>
              <a:rPr lang="en-US" sz="3000" b="0"/>
              <a:t> or </a:t>
            </a:r>
            <a:r>
              <a:rPr lang="en-US" sz="3000">
                <a:solidFill>
                  <a:srgbClr val="FFC000"/>
                </a:solidFill>
              </a:rPr>
              <a:t>discomfort</a:t>
            </a:r>
            <a:r>
              <a:rPr lang="en-US" sz="3000" b="0">
                <a:solidFill>
                  <a:srgbClr val="FFC000"/>
                </a:solidFill>
              </a:rPr>
              <a:t> occurs in</a:t>
            </a:r>
            <a:r>
              <a:rPr lang="en-US" sz="3000" b="0"/>
              <a:t> a particular </a:t>
            </a:r>
            <a:r>
              <a:rPr lang="en-US" sz="3000" b="0">
                <a:solidFill>
                  <a:srgbClr val="FFC000"/>
                </a:solidFill>
              </a:rPr>
              <a:t>organ if it is vibrated at its </a:t>
            </a:r>
            <a:r>
              <a:rPr lang="en-US" sz="3000">
                <a:solidFill>
                  <a:srgbClr val="FFC000"/>
                </a:solidFill>
              </a:rPr>
              <a:t>resonant frequency</a:t>
            </a:r>
            <a:r>
              <a:rPr lang="en-US" sz="3000" b="0"/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We find that excessive vibration often occurs in motor trucks. It results in </a:t>
            </a:r>
            <a:r>
              <a:rPr lang="en-US" sz="3000"/>
              <a:t>fatigue</a:t>
            </a:r>
            <a:r>
              <a:rPr lang="en-US" sz="3000" b="0"/>
              <a:t> and </a:t>
            </a:r>
            <a:r>
              <a:rPr lang="en-US" sz="3000"/>
              <a:t>discomfort</a:t>
            </a:r>
            <a:r>
              <a:rPr lang="en-US" sz="3000" b="0"/>
              <a:t> and may cause </a:t>
            </a:r>
            <a:r>
              <a:rPr lang="en-US" sz="3000"/>
              <a:t>visual disturbances</a:t>
            </a:r>
            <a:r>
              <a:rPr lang="en-US" sz="3000" b="0"/>
              <a:t>. The vibratory frequency of motorized vehicles is usually </a:t>
            </a:r>
            <a:r>
              <a:rPr lang="en-US" sz="3000"/>
              <a:t>8Hz</a:t>
            </a:r>
            <a:r>
              <a:rPr lang="en-US" sz="3000" b="0"/>
              <a:t> or </a:t>
            </a:r>
            <a:r>
              <a:rPr lang="en-US" sz="3000"/>
              <a:t>less</a:t>
            </a:r>
            <a:r>
              <a:rPr lang="en-US" sz="3000" b="0"/>
              <a:t>. As might be expected, aircraft and space vehicles have higher vibratory frequencies.</a:t>
            </a:r>
          </a:p>
        </p:txBody>
      </p:sp>
      <p:pic>
        <p:nvPicPr>
          <p:cNvPr id="2" name="CB34638.wav">
            <a:hlinkClick r:id="" action="ppaction://media"/>
          </p:cNvPr>
          <p:cNvPicPr>
            <a:picLocks noChangeAspect="1"/>
          </p:cNvPicPr>
          <p:nvPr>
            <a:wavAudioFile r:embed="rId1" name="CB348000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3716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513" y="115888"/>
            <a:ext cx="8999537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/>
              <a:t>Simple Parallel (Tank Circuit) Resonance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A </a:t>
            </a:r>
            <a:r>
              <a:rPr lang="en-US" sz="3000" b="0">
                <a:solidFill>
                  <a:srgbClr val="FF0000"/>
                </a:solidFill>
              </a:rPr>
              <a:t>condition of </a:t>
            </a:r>
            <a:r>
              <a:rPr lang="en-US" sz="3000">
                <a:solidFill>
                  <a:srgbClr val="FF0000"/>
                </a:solidFill>
              </a:rPr>
              <a:t>resonance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 b="0"/>
              <a:t>will be experienced in                a tank circuit </a:t>
            </a:r>
            <a:r>
              <a:rPr lang="en-US" sz="3000" b="0">
                <a:solidFill>
                  <a:srgbClr val="FF0000"/>
                </a:solidFill>
              </a:rPr>
              <a:t>when</a:t>
            </a:r>
            <a:r>
              <a:rPr lang="en-US" sz="3000" b="0"/>
              <a:t> the </a:t>
            </a:r>
            <a:r>
              <a:rPr lang="en-US" sz="3000">
                <a:solidFill>
                  <a:srgbClr val="FF0000"/>
                </a:solidFill>
              </a:rPr>
              <a:t>Electric impedances of </a:t>
            </a:r>
            <a:r>
              <a:rPr lang="en-US" sz="3000" b="0"/>
              <a:t>the </a:t>
            </a:r>
            <a:r>
              <a:rPr lang="en-US" sz="3000">
                <a:solidFill>
                  <a:srgbClr val="FF0000"/>
                </a:solidFill>
              </a:rPr>
              <a:t>capacitor</a:t>
            </a:r>
            <a:r>
              <a:rPr lang="en-US" sz="3000" b="0">
                <a:solidFill>
                  <a:srgbClr val="FF0000"/>
                </a:solidFill>
              </a:rPr>
              <a:t> and of </a:t>
            </a:r>
            <a:r>
              <a:rPr lang="en-US" sz="3000">
                <a:solidFill>
                  <a:srgbClr val="FF0000"/>
                </a:solidFill>
              </a:rPr>
              <a:t>inductance(coil)</a:t>
            </a:r>
            <a:r>
              <a:rPr lang="en-US" sz="3000" b="0"/>
              <a:t> are </a:t>
            </a:r>
            <a:r>
              <a:rPr lang="en-US" sz="3000" b="0">
                <a:solidFill>
                  <a:srgbClr val="FF0000"/>
                </a:solidFill>
              </a:rPr>
              <a:t>equal</a:t>
            </a:r>
            <a:r>
              <a:rPr lang="en-US" sz="3000" b="0"/>
              <a:t> to </a:t>
            </a:r>
            <a:r>
              <a:rPr lang="en-US" sz="3000" b="0">
                <a:solidFill>
                  <a:srgbClr val="FF0000"/>
                </a:solidFill>
              </a:rPr>
              <a:t>each other</a:t>
            </a:r>
            <a:r>
              <a:rPr lang="en-US" sz="3000" b="0"/>
              <a:t>. Because </a:t>
            </a:r>
            <a:r>
              <a:rPr lang="en-US" sz="3000">
                <a:solidFill>
                  <a:srgbClr val="FFC000"/>
                </a:solidFill>
              </a:rPr>
              <a:t>impedance of inductance (coil) </a:t>
            </a:r>
            <a:r>
              <a:rPr lang="en-US" sz="3000" b="0">
                <a:solidFill>
                  <a:srgbClr val="FFC000"/>
                </a:solidFill>
              </a:rPr>
              <a:t> increases</a:t>
            </a:r>
            <a:r>
              <a:rPr lang="en-US" sz="3000" b="0"/>
              <a:t> with </a:t>
            </a:r>
            <a:r>
              <a:rPr lang="en-US" sz="3000" b="0">
                <a:solidFill>
                  <a:srgbClr val="FFC000"/>
                </a:solidFill>
              </a:rPr>
              <a:t>increasing frequency</a:t>
            </a:r>
            <a:r>
              <a:rPr lang="en-US" sz="3000" b="0"/>
              <a:t> and </a:t>
            </a:r>
            <a:r>
              <a:rPr lang="en-US" sz="3000">
                <a:solidFill>
                  <a:srgbClr val="FF0000"/>
                </a:solidFill>
              </a:rPr>
              <a:t>impedance of capacetance</a:t>
            </a:r>
            <a:r>
              <a:rPr lang="en-US" sz="3000" b="0">
                <a:solidFill>
                  <a:srgbClr val="FF0000"/>
                </a:solidFill>
              </a:rPr>
              <a:t> decreases</a:t>
            </a:r>
            <a:r>
              <a:rPr lang="en-US" sz="3000" b="0"/>
              <a:t> with </a:t>
            </a:r>
            <a:r>
              <a:rPr lang="en-US" sz="3000" b="0">
                <a:solidFill>
                  <a:srgbClr val="FF0000"/>
                </a:solidFill>
              </a:rPr>
              <a:t>increasing frequency</a:t>
            </a:r>
            <a:r>
              <a:rPr lang="en-US" sz="3000" b="0"/>
              <a:t>, there will only be one frequency where these two </a:t>
            </a:r>
            <a:r>
              <a:rPr lang="en-US" sz="3000">
                <a:solidFill>
                  <a:srgbClr val="FFC000"/>
                </a:solidFill>
              </a:rPr>
              <a:t>Electric impedances</a:t>
            </a:r>
            <a:r>
              <a:rPr lang="en-US" sz="3000"/>
              <a:t> </a:t>
            </a:r>
            <a:r>
              <a:rPr lang="en-US" sz="3000" b="0"/>
              <a:t>will be </a:t>
            </a:r>
            <a:r>
              <a:rPr lang="en-US" sz="3000" b="0">
                <a:solidFill>
                  <a:srgbClr val="FFC000"/>
                </a:solidFill>
              </a:rPr>
              <a:t>equal</a:t>
            </a:r>
            <a:r>
              <a:rPr lang="en-US" sz="3000" b="0"/>
              <a:t>.</a:t>
            </a:r>
          </a:p>
        </p:txBody>
      </p:sp>
      <p:pic>
        <p:nvPicPr>
          <p:cNvPr id="6147" name="Picture 3" descr="../../انترنيت/S/Simple%20parallel%20(tank%20circuit)%20resonance%20-%20Chapter%206%20RESONANCE%20-%20Volume%20II%20-%20AC_files/02096.png"/>
          <p:cNvPicPr>
            <a:picLocks noChangeAspect="1" noChangeArrowheads="1"/>
          </p:cNvPicPr>
          <p:nvPr/>
        </p:nvPicPr>
        <p:blipFill>
          <a:blip r:embed="rId3" r:link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365625"/>
            <a:ext cx="4589462" cy="231457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69B638.wav">
            <a:hlinkClick r:id="" action="ppaction://media"/>
          </p:cNvPr>
          <p:cNvPicPr>
            <a:picLocks noChangeAspect="1"/>
          </p:cNvPicPr>
          <p:nvPr>
            <a:wavAudioFile r:embed="rId1" name="B69BF915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4925" y="115888"/>
            <a:ext cx="8999538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ar-IQ" sz="3200"/>
              <a:t>Simple Series Resonance</a:t>
            </a:r>
            <a:endParaRPr lang="en-US" sz="3200"/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A </a:t>
            </a:r>
            <a:r>
              <a:rPr lang="en-US" sz="3000" b="0">
                <a:solidFill>
                  <a:srgbClr val="FF0000"/>
                </a:solidFill>
              </a:rPr>
              <a:t>similar effect happens in series </a:t>
            </a:r>
            <a:r>
              <a:rPr lang="en-US" sz="3000">
                <a:solidFill>
                  <a:srgbClr val="FF0000"/>
                </a:solidFill>
              </a:rPr>
              <a:t>inductive/capacitive</a:t>
            </a:r>
            <a:r>
              <a:rPr lang="en-US" sz="3000" b="0"/>
              <a:t> </a:t>
            </a:r>
            <a:r>
              <a:rPr lang="en-US" sz="3000" b="0">
                <a:solidFill>
                  <a:srgbClr val="FF0000"/>
                </a:solidFill>
              </a:rPr>
              <a:t>circuits</a:t>
            </a:r>
            <a:r>
              <a:rPr lang="en-US" sz="3000" b="0"/>
              <a:t>. When a state of </a:t>
            </a:r>
            <a:r>
              <a:rPr lang="en-US" sz="3000">
                <a:solidFill>
                  <a:srgbClr val="FFC000"/>
                </a:solidFill>
              </a:rPr>
              <a:t>resonance</a:t>
            </a:r>
            <a:r>
              <a:rPr lang="en-US" sz="3000" b="0">
                <a:solidFill>
                  <a:srgbClr val="FFC000"/>
                </a:solidFill>
              </a:rPr>
              <a:t> is reached (</a:t>
            </a:r>
            <a:r>
              <a:rPr lang="en-US" sz="3000">
                <a:solidFill>
                  <a:srgbClr val="FFC000"/>
                </a:solidFill>
              </a:rPr>
              <a:t>capacitive and inductive Electric impedances equal</a:t>
            </a:r>
            <a:r>
              <a:rPr lang="en-US" sz="3000" b="0"/>
              <a:t>), the </a:t>
            </a:r>
            <a:r>
              <a:rPr lang="en-US" sz="3000" b="0">
                <a:solidFill>
                  <a:srgbClr val="FF0000"/>
                </a:solidFill>
              </a:rPr>
              <a:t>two impedances cancel each other</a:t>
            </a:r>
            <a:r>
              <a:rPr lang="en-US" sz="3000" b="0"/>
              <a:t> out and the </a:t>
            </a:r>
            <a:r>
              <a:rPr lang="en-US" sz="3000" b="0">
                <a:solidFill>
                  <a:srgbClr val="FFC000"/>
                </a:solidFill>
              </a:rPr>
              <a:t>total impedance</a:t>
            </a:r>
            <a:r>
              <a:rPr lang="en-US" sz="3000" b="0"/>
              <a:t> drops to </a:t>
            </a:r>
            <a:r>
              <a:rPr lang="en-US" sz="3000" b="0">
                <a:solidFill>
                  <a:srgbClr val="FFC000"/>
                </a:solidFill>
              </a:rPr>
              <a:t>zero</a:t>
            </a:r>
            <a:r>
              <a:rPr lang="en-US" sz="3000" b="0"/>
              <a:t>.</a:t>
            </a:r>
          </a:p>
        </p:txBody>
      </p:sp>
      <p:pic>
        <p:nvPicPr>
          <p:cNvPr id="7171" name="Picture 3" descr="F:\سها\فيزياء طبية\متعلقات\S\Simple series resonance - Chapter 6 RESONANCE - Volume II - AC_files\02098.png"/>
          <p:cNvPicPr>
            <a:picLocks noChangeAspect="1" noChangeArrowheads="1"/>
          </p:cNvPicPr>
          <p:nvPr/>
        </p:nvPicPr>
        <p:blipFill>
          <a:blip r:embed="rId3" r:link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90925"/>
            <a:ext cx="4364037" cy="30067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1B3638.wav">
            <a:hlinkClick r:id="" action="ppaction://media"/>
          </p:cNvPr>
          <p:cNvPicPr>
            <a:picLocks noChangeAspect="1"/>
          </p:cNvPicPr>
          <p:nvPr>
            <a:wavAudioFile r:embed="rId1" name="11B303A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7950" y="1012825"/>
            <a:ext cx="89995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ar-IQ" sz="3000" b="0"/>
              <a:t>   Since we know the equations for determining the </a:t>
            </a:r>
            <a:r>
              <a:rPr lang="ar-IQ" sz="3000"/>
              <a:t>reactance</a:t>
            </a:r>
            <a:r>
              <a:rPr lang="ar-IQ" sz="3000" b="0"/>
              <a:t> of each at a given frequency, and we're looking for that point where the two </a:t>
            </a:r>
            <a:r>
              <a:rPr lang="ar-IQ" sz="3000"/>
              <a:t>reactances</a:t>
            </a:r>
            <a:r>
              <a:rPr lang="ar-IQ" sz="3000" b="0"/>
              <a:t> are equal to each other, w</a:t>
            </a:r>
            <a:r>
              <a:rPr lang="en-US" sz="3000" b="0"/>
              <a:t>e can set the two </a:t>
            </a:r>
            <a:r>
              <a:rPr lang="en-US" sz="3000"/>
              <a:t>reactance</a:t>
            </a:r>
            <a:r>
              <a:rPr lang="en-US" sz="3000" b="0"/>
              <a:t> formulae equal to each other and solve for frequency algebraically.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884238" y="4581525"/>
          <a:ext cx="74136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2603500" imgH="431800" progId="Equation.3">
                  <p:embed/>
                </p:oleObj>
              </mc:Choice>
              <mc:Fallback>
                <p:oleObj name="Equation" r:id="rId4" imgW="2603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4581525"/>
                        <a:ext cx="7413625" cy="1198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Down Arrow 1"/>
          <p:cNvSpPr>
            <a:spLocks noChangeArrowheads="1"/>
          </p:cNvSpPr>
          <p:nvPr/>
        </p:nvSpPr>
        <p:spPr bwMode="auto">
          <a:xfrm>
            <a:off x="4608513" y="3860800"/>
            <a:ext cx="684212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IQ"/>
              <a:t>1</a:t>
            </a:r>
          </a:p>
        </p:txBody>
      </p:sp>
      <p:pic>
        <p:nvPicPr>
          <p:cNvPr id="2" name="A32A638.wav">
            <a:hlinkClick r:id="" action="ppaction://media"/>
          </p:cNvPr>
          <p:cNvPicPr>
            <a:picLocks noChangeAspect="1"/>
          </p:cNvPicPr>
          <p:nvPr>
            <a:wavAudioFile r:embed="rId2" name="A32A49E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6513" y="404813"/>
            <a:ext cx="8999537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ar-IQ" sz="3000" b="0"/>
              <a:t>   Setting the two equal to each other represented </a:t>
            </a:r>
            <a:r>
              <a:rPr lang="en-US" sz="3000" b="0"/>
              <a:t>                </a:t>
            </a:r>
            <a:r>
              <a:rPr lang="ar-IQ" sz="3000" b="0"/>
              <a:t>a condition of equal reactance (</a:t>
            </a:r>
            <a:r>
              <a:rPr lang="ar-IQ" sz="3000"/>
              <a:t>resonance</a:t>
            </a:r>
            <a:r>
              <a:rPr lang="ar-IQ" sz="3000" b="0"/>
              <a:t>(</a:t>
            </a:r>
            <a:endParaRPr lang="en-US" sz="3000" b="0"/>
          </a:p>
          <a:p>
            <a:pPr algn="just" rtl="0" eaLnBrk="1" hangingPunct="1">
              <a:spcBef>
                <a:spcPct val="50000"/>
              </a:spcBef>
            </a:pPr>
            <a:endParaRPr lang="en-US" sz="2000" b="0"/>
          </a:p>
          <a:p>
            <a:pPr algn="just" rtl="0" eaLnBrk="1" hangingPunct="1">
              <a:spcBef>
                <a:spcPct val="50000"/>
              </a:spcBef>
            </a:pPr>
            <a:endParaRPr lang="en-US" sz="2000" b="0"/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Multiplying both sides by </a:t>
            </a:r>
            <a:r>
              <a:rPr lang="en-US" sz="3000" i="1">
                <a:solidFill>
                  <a:srgbClr val="FF0000"/>
                </a:solidFill>
              </a:rPr>
              <a:t>f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 b="0"/>
              <a:t>eliminates the </a:t>
            </a:r>
            <a:r>
              <a:rPr lang="en-US" sz="3000" i="1">
                <a:solidFill>
                  <a:srgbClr val="FF0000"/>
                </a:solidFill>
              </a:rPr>
              <a:t>f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 b="0"/>
              <a:t>term in the denominator of the fraction.</a:t>
            </a:r>
          </a:p>
          <a:p>
            <a:pPr algn="just" rtl="0" eaLnBrk="1" hangingPunct="1">
              <a:spcBef>
                <a:spcPct val="50000"/>
              </a:spcBef>
            </a:pPr>
            <a:endParaRPr lang="en-US" sz="2000" b="0"/>
          </a:p>
          <a:p>
            <a:pPr algn="just" rtl="0" eaLnBrk="1" hangingPunct="1">
              <a:spcBef>
                <a:spcPct val="50000"/>
              </a:spcBef>
            </a:pPr>
            <a:endParaRPr lang="en-US" sz="2000" b="0"/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0"/>
              <a:t>   Dividing both sides by </a:t>
            </a:r>
            <a:r>
              <a:rPr lang="en-US" sz="3000" i="1">
                <a:solidFill>
                  <a:srgbClr val="FF0000"/>
                </a:solidFill>
              </a:rPr>
              <a:t>2</a:t>
            </a:r>
            <a:r>
              <a:rPr lang="el-GR" sz="3000" i="1">
                <a:solidFill>
                  <a:srgbClr val="FF0000"/>
                </a:solidFill>
                <a:cs typeface="Times New Roman" pitchFamily="18" charset="0"/>
              </a:rPr>
              <a:t>π</a:t>
            </a:r>
            <a:r>
              <a:rPr lang="en-US" sz="3000" i="1">
                <a:solidFill>
                  <a:srgbClr val="FF0000"/>
                </a:solidFill>
              </a:rPr>
              <a:t>L</a:t>
            </a:r>
            <a:r>
              <a:rPr lang="en-US" sz="3000" b="0"/>
              <a:t> leaves </a:t>
            </a:r>
            <a:r>
              <a:rPr lang="en-US" sz="3000" i="1">
                <a:solidFill>
                  <a:srgbClr val="FF0000"/>
                </a:solidFill>
              </a:rPr>
              <a:t>f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 b="0"/>
              <a:t>by itself on the left-hand side of the equation.</a:t>
            </a:r>
          </a:p>
          <a:p>
            <a:pPr algn="just" rtl="0" eaLnBrk="1" hangingPunct="1">
              <a:spcBef>
                <a:spcPct val="50000"/>
              </a:spcBef>
            </a:pPr>
            <a:endParaRPr lang="en-US" sz="2000" b="0"/>
          </a:p>
          <a:p>
            <a:pPr algn="just" rtl="0" eaLnBrk="1" hangingPunct="1">
              <a:spcBef>
                <a:spcPct val="50000"/>
              </a:spcBef>
            </a:pPr>
            <a:endParaRPr lang="en-US" sz="2000" b="0"/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3629025" y="1484313"/>
          <a:ext cx="22383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4" imgW="1091726" imgH="431613" progId="Equation.3">
                  <p:embed/>
                </p:oleObj>
              </mc:Choice>
              <mc:Fallback>
                <p:oleObj name="Equation" r:id="rId4" imgW="1091726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1484313"/>
                        <a:ext cx="2238375" cy="900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3633788" y="3608388"/>
          <a:ext cx="21621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6" imgW="1040948" imgH="431613" progId="Equation.3">
                  <p:embed/>
                </p:oleObj>
              </mc:Choice>
              <mc:Fallback>
                <p:oleObj name="Equation" r:id="rId6" imgW="1040948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3608388"/>
                        <a:ext cx="2162175" cy="900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3778250" y="5697538"/>
          <a:ext cx="21621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8" imgW="1040948" imgH="431613" progId="Equation.3">
                  <p:embed/>
                </p:oleObj>
              </mc:Choice>
              <mc:Fallback>
                <p:oleObj name="Equation" r:id="rId8" imgW="1040948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5697538"/>
                        <a:ext cx="2162175" cy="900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ight Arrow 1"/>
          <p:cNvSpPr>
            <a:spLocks noChangeArrowheads="1"/>
          </p:cNvSpPr>
          <p:nvPr/>
        </p:nvSpPr>
        <p:spPr bwMode="auto">
          <a:xfrm>
            <a:off x="2268538" y="1628775"/>
            <a:ext cx="935037" cy="720725"/>
          </a:xfrm>
          <a:prstGeom prst="rightArrow">
            <a:avLst>
              <a:gd name="adj1" fmla="val 50000"/>
              <a:gd name="adj2" fmla="val 499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IQ"/>
              <a:t>2</a:t>
            </a:r>
          </a:p>
        </p:txBody>
      </p:sp>
      <p:sp>
        <p:nvSpPr>
          <p:cNvPr id="9223" name="Right Arrow 3"/>
          <p:cNvSpPr>
            <a:spLocks noChangeArrowheads="1"/>
          </p:cNvSpPr>
          <p:nvPr/>
        </p:nvSpPr>
        <p:spPr bwMode="auto">
          <a:xfrm>
            <a:off x="2555875" y="3573463"/>
            <a:ext cx="863600" cy="9350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IQ"/>
              <a:t>3</a:t>
            </a:r>
          </a:p>
        </p:txBody>
      </p:sp>
      <p:sp>
        <p:nvSpPr>
          <p:cNvPr id="9224" name="Right Arrow 4"/>
          <p:cNvSpPr>
            <a:spLocks noChangeArrowheads="1"/>
          </p:cNvSpPr>
          <p:nvPr/>
        </p:nvSpPr>
        <p:spPr bwMode="auto">
          <a:xfrm>
            <a:off x="2555875" y="5732463"/>
            <a:ext cx="863600" cy="708025"/>
          </a:xfrm>
          <a:prstGeom prst="rightArrow">
            <a:avLst>
              <a:gd name="adj1" fmla="val 50000"/>
              <a:gd name="adj2" fmla="val 4991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IQ"/>
              <a:t>4</a:t>
            </a:r>
          </a:p>
        </p:txBody>
      </p:sp>
      <p:pic>
        <p:nvPicPr>
          <p:cNvPr id="2" name="E057654.wav">
            <a:hlinkClick r:id="" action="ppaction://media"/>
          </p:cNvPr>
          <p:cNvPicPr>
            <a:picLocks noChangeAspect="1"/>
          </p:cNvPicPr>
          <p:nvPr>
            <a:wavAudioFile r:embed="rId2" name="E057BD51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07950" y="1166813"/>
            <a:ext cx="889317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/>
            <a:r>
              <a:rPr lang="en-US" sz="3000" b="0">
                <a:cs typeface="Times New Roman" pitchFamily="18" charset="0"/>
              </a:rPr>
              <a:t>   </a:t>
            </a:r>
            <a:r>
              <a:rPr lang="en-US" sz="3000" b="0"/>
              <a:t>Taking the square root of both sides of the equation leaves </a:t>
            </a:r>
            <a:r>
              <a:rPr lang="en-US" sz="3000" i="1">
                <a:solidFill>
                  <a:srgbClr val="FF0000"/>
                </a:solidFill>
              </a:rPr>
              <a:t>f</a:t>
            </a:r>
            <a:r>
              <a:rPr lang="en-US" sz="3000" b="0">
                <a:solidFill>
                  <a:srgbClr val="FF0000"/>
                </a:solidFill>
              </a:rPr>
              <a:t> </a:t>
            </a:r>
            <a:r>
              <a:rPr lang="en-US" sz="3000" b="0"/>
              <a:t> by itself on the left side.</a:t>
            </a:r>
          </a:p>
          <a:p>
            <a:pPr algn="just" rtl="0" eaLnBrk="1" hangingPunct="1"/>
            <a:endParaRPr lang="en-US" sz="3000" b="0"/>
          </a:p>
          <a:p>
            <a:pPr algn="just" rtl="0" eaLnBrk="1" hangingPunct="1"/>
            <a:endParaRPr lang="en-US" sz="3000" b="0" i="1" u="sng"/>
          </a:p>
          <a:p>
            <a:pPr algn="just" rtl="0" eaLnBrk="1" hangingPunct="1"/>
            <a:endParaRPr lang="en-US" sz="3000" b="0" i="1" u="sng"/>
          </a:p>
          <a:p>
            <a:pPr algn="just" rtl="0" eaLnBrk="1" hangingPunct="1"/>
            <a:r>
              <a:rPr lang="en-US" sz="3000" i="1" u="sng"/>
              <a:t>Simplifying: -</a:t>
            </a:r>
          </a:p>
          <a:p>
            <a:pPr algn="just" rtl="0" eaLnBrk="1" hangingPunct="1"/>
            <a:endParaRPr lang="en-US" sz="3000" b="0" i="1" u="sng"/>
          </a:p>
          <a:p>
            <a:pPr algn="just" rtl="0" eaLnBrk="1" hangingPunct="1"/>
            <a:endParaRPr lang="en-US" sz="3000" b="0" i="1" u="sng"/>
          </a:p>
          <a:p>
            <a:pPr algn="just" rtl="0" eaLnBrk="1" hangingPunct="1"/>
            <a:endParaRPr lang="en-US" sz="3000" b="0" i="1" u="sng"/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3397250" y="2420938"/>
          <a:ext cx="23606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1066800" imgH="482600" progId="Equation.3">
                  <p:embed/>
                </p:oleObj>
              </mc:Choice>
              <mc:Fallback>
                <p:oleObj name="Equation" r:id="rId3" imgW="10668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420938"/>
                        <a:ext cx="2360613" cy="1079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3606800" y="4365625"/>
          <a:ext cx="2044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863225" imgH="444307" progId="Equation.3">
                  <p:embed/>
                </p:oleObj>
              </mc:Choice>
              <mc:Fallback>
                <p:oleObj name="Equation" r:id="rId5" imgW="863225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365625"/>
                        <a:ext cx="2044700" cy="1079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 cmpd="thickThin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ight Arrow 1"/>
          <p:cNvSpPr>
            <a:spLocks noChangeArrowheads="1"/>
          </p:cNvSpPr>
          <p:nvPr/>
        </p:nvSpPr>
        <p:spPr bwMode="auto">
          <a:xfrm>
            <a:off x="2124075" y="2492375"/>
            <a:ext cx="863600" cy="777875"/>
          </a:xfrm>
          <a:prstGeom prst="rightArrow">
            <a:avLst>
              <a:gd name="adj1" fmla="val 50000"/>
              <a:gd name="adj2" fmla="val 499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</a:t>
            </a:r>
            <a:endParaRPr lang="ar-IQ"/>
          </a:p>
        </p:txBody>
      </p:sp>
      <p:sp>
        <p:nvSpPr>
          <p:cNvPr id="10246" name="Right Arrow 2"/>
          <p:cNvSpPr>
            <a:spLocks noChangeArrowheads="1"/>
          </p:cNvSpPr>
          <p:nvPr/>
        </p:nvSpPr>
        <p:spPr bwMode="auto">
          <a:xfrm>
            <a:off x="2124075" y="4437063"/>
            <a:ext cx="863600" cy="720725"/>
          </a:xfrm>
          <a:prstGeom prst="right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6</a:t>
            </a:r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926</Words>
  <Application>Microsoft Office PowerPoint</Application>
  <PresentationFormat>On-screen Show (4:3)</PresentationFormat>
  <Paragraphs>55</Paragraphs>
  <Slides>15</Slides>
  <Notes>0</Notes>
  <HiddenSlides>0</HiddenSlides>
  <MMClips>14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</dc:creator>
  <cp:lastModifiedBy>khalid</cp:lastModifiedBy>
  <cp:revision>144</cp:revision>
  <dcterms:created xsi:type="dcterms:W3CDTF">1601-01-01T00:00:00Z</dcterms:created>
  <dcterms:modified xsi:type="dcterms:W3CDTF">2020-04-06T05:00:14Z</dcterms:modified>
</cp:coreProperties>
</file>