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37" d="100"/>
          <a:sy n="37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25422A-B9BB-418F-914F-F0CDC516ACF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07FEFC-2A11-4269-A717-1BBABE887A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9272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Medical </a:t>
            </a:r>
            <a:r>
              <a:rPr lang="en-US" b="1" dirty="0"/>
              <a:t>Physics in Dentistry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3886200"/>
            <a:ext cx="2514600" cy="990600"/>
          </a:xfrm>
        </p:spPr>
        <p:txBody>
          <a:bodyPr/>
          <a:lstStyle/>
          <a:p>
            <a:pPr lvl="0"/>
            <a:r>
              <a:rPr lang="en-US" sz="4000" b="1" dirty="0">
                <a:solidFill>
                  <a:schemeClr val="tx1"/>
                </a:solidFill>
              </a:rPr>
              <a:t>Material 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905000" y="1752600"/>
            <a:ext cx="2667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 rot="16200000" flipH="1">
            <a:off x="3582194" y="2743994"/>
            <a:ext cx="20566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1752600"/>
            <a:ext cx="28194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304800" y="3886200"/>
            <a:ext cx="2514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n-US" sz="4700" b="1" dirty="0"/>
              <a:t>Machines </a:t>
            </a:r>
            <a:endParaRPr lang="en-US" sz="47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48000" y="38100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700" b="1" dirty="0"/>
              <a:t>Instrument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4800" y="30487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application of physics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application of physics in dentistry is of great important for the dentist</a:t>
            </a:r>
            <a:r>
              <a:rPr lang="en-US" dirty="0" smtClean="0">
                <a:solidFill>
                  <a:schemeClr val="bg1"/>
                </a:solidFill>
              </a:rPr>
              <a:t> and may be </a:t>
            </a:r>
            <a:r>
              <a:rPr lang="en-US" dirty="0" smtClean="0">
                <a:solidFill>
                  <a:srgbClr val="FFC000"/>
                </a:solidFill>
              </a:rPr>
              <a:t>essential factors for reaching an optimum treatment and treatment plan </a:t>
            </a:r>
            <a:r>
              <a:rPr lang="en-US" dirty="0" smtClean="0">
                <a:solidFill>
                  <a:schemeClr val="bg1"/>
                </a:solidFill>
              </a:rPr>
              <a:t>this may include the </a:t>
            </a:r>
            <a:r>
              <a:rPr lang="en-US" dirty="0" smtClean="0">
                <a:solidFill>
                  <a:srgbClr val="FF0000"/>
                </a:solidFill>
              </a:rPr>
              <a:t>machines</a:t>
            </a:r>
            <a:r>
              <a:rPr lang="en-US" dirty="0" smtClean="0">
                <a:solidFill>
                  <a:schemeClr val="bg1"/>
                </a:solidFill>
              </a:rPr>
              <a:t> used in dentistry the </a:t>
            </a:r>
            <a:r>
              <a:rPr lang="en-US" dirty="0" smtClean="0">
                <a:solidFill>
                  <a:srgbClr val="FF0000"/>
                </a:solidFill>
              </a:rPr>
              <a:t>instruments </a:t>
            </a:r>
            <a:r>
              <a:rPr lang="en-US" dirty="0" smtClean="0">
                <a:solidFill>
                  <a:schemeClr val="bg1"/>
                </a:solidFill>
              </a:rPr>
              <a:t>and the </a:t>
            </a:r>
            <a:r>
              <a:rPr lang="en-US" dirty="0" smtClean="0">
                <a:solidFill>
                  <a:srgbClr val="FF0000"/>
                </a:solidFill>
              </a:rPr>
              <a:t>materials </a:t>
            </a:r>
            <a:r>
              <a:rPr lang="en-US" dirty="0" smtClean="0">
                <a:solidFill>
                  <a:schemeClr val="bg1"/>
                </a:solidFill>
              </a:rPr>
              <a:t>of dentistry itself.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90800" y="5334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 machines: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98" y="1127125"/>
            <a:ext cx="8468302" cy="53949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operation </a:t>
            </a:r>
            <a:r>
              <a:rPr lang="en-US" dirty="0" smtClean="0">
                <a:solidFill>
                  <a:schemeClr val="bg1"/>
                </a:solidFill>
              </a:rPr>
              <a:t>of machines in dentistry depends on the </a:t>
            </a:r>
            <a:r>
              <a:rPr lang="en-US" dirty="0">
                <a:solidFill>
                  <a:schemeClr val="bg1"/>
                </a:solidFill>
              </a:rPr>
              <a:t>application </a:t>
            </a:r>
            <a:r>
              <a:rPr lang="en-US" dirty="0" smtClean="0">
                <a:solidFill>
                  <a:schemeClr val="bg1"/>
                </a:solidFill>
              </a:rPr>
              <a:t>of physics </a:t>
            </a:r>
            <a:r>
              <a:rPr lang="en-US" dirty="0">
                <a:solidFill>
                  <a:schemeClr val="bg1"/>
                </a:solidFill>
              </a:rPr>
              <a:t>principles 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</a:rPr>
              <a:t>A-amalgamator: </a:t>
            </a:r>
            <a:r>
              <a:rPr lang="en-US" dirty="0" smtClean="0">
                <a:solidFill>
                  <a:schemeClr val="bg1"/>
                </a:solidFill>
              </a:rPr>
              <a:t>Which is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>
                <a:solidFill>
                  <a:schemeClr val="bg1"/>
                </a:solidFill>
              </a:rPr>
              <a:t> for </a:t>
            </a:r>
            <a:r>
              <a:rPr lang="en-US" dirty="0" smtClean="0">
                <a:solidFill>
                  <a:srgbClr val="FF0000"/>
                </a:solidFill>
              </a:rPr>
              <a:t>mixing amalgam</a:t>
            </a:r>
            <a:r>
              <a:rPr lang="en-US" dirty="0" smtClean="0">
                <a:solidFill>
                  <a:schemeClr val="bg1"/>
                </a:solidFill>
              </a:rPr>
              <a:t>, the </a:t>
            </a:r>
            <a:r>
              <a:rPr lang="en-US" dirty="0" smtClean="0">
                <a:solidFill>
                  <a:srgbClr val="FFC000"/>
                </a:solidFill>
              </a:rPr>
              <a:t>role of the action </a:t>
            </a:r>
            <a:r>
              <a:rPr lang="en-US" dirty="0" smtClean="0">
                <a:solidFill>
                  <a:schemeClr val="bg1"/>
                </a:solidFill>
              </a:rPr>
              <a:t>of amalgamator depend greatly on the </a:t>
            </a:r>
            <a:r>
              <a:rPr lang="en-US" dirty="0" smtClean="0">
                <a:solidFill>
                  <a:srgbClr val="FFC000"/>
                </a:solidFill>
              </a:rPr>
              <a:t>vibration </a:t>
            </a:r>
            <a:r>
              <a:rPr lang="en-US" dirty="0">
                <a:solidFill>
                  <a:srgbClr val="FFC000"/>
                </a:solidFill>
              </a:rPr>
              <a:t>in </a:t>
            </a:r>
            <a:r>
              <a:rPr lang="en-US" dirty="0" smtClean="0">
                <a:solidFill>
                  <a:srgbClr val="FFC000"/>
                </a:solidFill>
              </a:rPr>
              <a:t>shape 8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during </a:t>
            </a:r>
            <a:r>
              <a:rPr lang="en-US" dirty="0" smtClean="0">
                <a:solidFill>
                  <a:schemeClr val="bg1"/>
                </a:solidFill>
              </a:rPr>
              <a:t>movement of the rotating holder of the device.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Dental Amalgamator Digital High Speed Amalgamator Capsule Mix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4163114" cy="22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33600" y="58834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B-light cure device: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light cure  device </a:t>
            </a:r>
            <a:r>
              <a:rPr lang="en-US" dirty="0" smtClean="0">
                <a:solidFill>
                  <a:srgbClr val="FF0000"/>
                </a:solidFill>
              </a:rPr>
              <a:t>function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harden light cure material filling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</a:t>
            </a:r>
            <a:r>
              <a:rPr lang="en-US" dirty="0" smtClean="0">
                <a:solidFill>
                  <a:schemeClr val="bg1"/>
                </a:solidFill>
              </a:rPr>
              <a:t>is</a:t>
            </a:r>
            <a:r>
              <a:rPr lang="en-US" dirty="0" smtClean="0">
                <a:solidFill>
                  <a:srgbClr val="FFC000"/>
                </a:solidFill>
              </a:rPr>
              <a:t> principle </a:t>
            </a:r>
            <a:r>
              <a:rPr lang="en-US" dirty="0" smtClean="0">
                <a:solidFill>
                  <a:schemeClr val="bg1"/>
                </a:solidFill>
              </a:rPr>
              <a:t>depend on the </a:t>
            </a:r>
            <a:r>
              <a:rPr lang="en-US" dirty="0" smtClean="0">
                <a:solidFill>
                  <a:srgbClr val="FFC000"/>
                </a:solidFill>
              </a:rPr>
              <a:t>focusing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C000"/>
                </a:solidFill>
              </a:rPr>
              <a:t>light intensity </a:t>
            </a:r>
            <a:r>
              <a:rPr lang="en-US" dirty="0" smtClean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rgbClr val="FFC000"/>
                </a:solidFill>
              </a:rPr>
              <a:t>create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photo reaction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light cure material to be </a:t>
            </a:r>
            <a:r>
              <a:rPr lang="en-US" dirty="0" smtClean="0">
                <a:solidFill>
                  <a:srgbClr val="FFC000"/>
                </a:solidFill>
              </a:rPr>
              <a:t>harden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hina Woodpecker Dental Wireless LED Curing Light LED. B - China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667000" cy="227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98914" y="5685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C- sterilizer: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which is for </a:t>
            </a:r>
            <a:r>
              <a:rPr lang="en-US" sz="2400" dirty="0" smtClean="0">
                <a:solidFill>
                  <a:srgbClr val="FFC000"/>
                </a:solidFill>
              </a:rPr>
              <a:t>sterilizing instruments</a:t>
            </a:r>
            <a:r>
              <a:rPr lang="en-US" sz="2400" dirty="0" smtClean="0">
                <a:solidFill>
                  <a:schemeClr val="bg1"/>
                </a:solidFill>
              </a:rPr>
              <a:t>, the role of action of this devise is </a:t>
            </a:r>
            <a:r>
              <a:rPr lang="en-US" sz="2400" dirty="0" smtClean="0">
                <a:solidFill>
                  <a:srgbClr val="FF0000"/>
                </a:solidFill>
              </a:rPr>
              <a:t>depend</a:t>
            </a:r>
            <a:r>
              <a:rPr lang="en-US" sz="2400" dirty="0" smtClean="0">
                <a:solidFill>
                  <a:schemeClr val="bg1"/>
                </a:solidFill>
              </a:rPr>
              <a:t> the </a:t>
            </a:r>
            <a:r>
              <a:rPr lang="en-US" sz="2400" dirty="0" smtClean="0">
                <a:solidFill>
                  <a:srgbClr val="FFC000"/>
                </a:solidFill>
              </a:rPr>
              <a:t>high temperature generation </a:t>
            </a:r>
            <a:r>
              <a:rPr lang="en-US" sz="2400" dirty="0" smtClean="0">
                <a:solidFill>
                  <a:schemeClr val="bg1"/>
                </a:solidFill>
              </a:rPr>
              <a:t>which is used to </a:t>
            </a:r>
            <a:r>
              <a:rPr lang="en-US" sz="2400" dirty="0" smtClean="0">
                <a:solidFill>
                  <a:srgbClr val="FFC000"/>
                </a:solidFill>
              </a:rPr>
              <a:t>kill mint microorganisms</a:t>
            </a:r>
            <a:r>
              <a:rPr lang="en-US" sz="2400" dirty="0" smtClean="0">
                <a:solidFill>
                  <a:schemeClr val="bg1"/>
                </a:solidFill>
              </a:rPr>
              <a:t>, another method of sterilizing is by </a:t>
            </a:r>
            <a:r>
              <a:rPr lang="en-US" sz="2400" dirty="0" smtClean="0">
                <a:solidFill>
                  <a:srgbClr val="FF0000"/>
                </a:solidFill>
              </a:rPr>
              <a:t>autoclave</a:t>
            </a:r>
            <a:r>
              <a:rPr lang="en-US" sz="2400" dirty="0" smtClean="0">
                <a:solidFill>
                  <a:schemeClr val="bg1"/>
                </a:solidFill>
              </a:rPr>
              <a:t> which is </a:t>
            </a:r>
            <a:r>
              <a:rPr lang="en-US" sz="2400" dirty="0" smtClean="0">
                <a:solidFill>
                  <a:srgbClr val="FF0000"/>
                </a:solidFill>
              </a:rPr>
              <a:t>depend</a:t>
            </a:r>
            <a:r>
              <a:rPr lang="en-US" sz="2400" dirty="0" smtClean="0">
                <a:solidFill>
                  <a:schemeClr val="bg1"/>
                </a:solidFill>
              </a:rPr>
              <a:t> on </a:t>
            </a:r>
            <a:r>
              <a:rPr lang="en-US" sz="2400" dirty="0" smtClean="0">
                <a:solidFill>
                  <a:srgbClr val="FFC000"/>
                </a:solidFill>
              </a:rPr>
              <a:t>heat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rgbClr val="FFC000"/>
                </a:solidFill>
              </a:rPr>
              <a:t>pressure generation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D- ultra wave scalar: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Which is </a:t>
            </a:r>
            <a:r>
              <a:rPr lang="en-US" sz="2400" dirty="0" smtClean="0">
                <a:solidFill>
                  <a:srgbClr val="FF0000"/>
                </a:solidFill>
              </a:rPr>
              <a:t>used</a:t>
            </a:r>
            <a:r>
              <a:rPr lang="en-US" sz="2400" dirty="0" smtClean="0">
                <a:solidFill>
                  <a:schemeClr val="bg1"/>
                </a:solidFill>
              </a:rPr>
              <a:t> for </a:t>
            </a:r>
            <a:r>
              <a:rPr lang="en-US" sz="2400" dirty="0" smtClean="0">
                <a:solidFill>
                  <a:srgbClr val="FFC000"/>
                </a:solidFill>
              </a:rPr>
              <a:t>removing calculus from the tooth</a:t>
            </a:r>
            <a:r>
              <a:rPr lang="en-US" sz="2400" dirty="0" smtClean="0">
                <a:solidFill>
                  <a:schemeClr val="bg1"/>
                </a:solidFill>
              </a:rPr>
              <a:t> and the </a:t>
            </a:r>
            <a:r>
              <a:rPr lang="en-US" sz="2400" dirty="0" smtClean="0">
                <a:solidFill>
                  <a:srgbClr val="FF0000"/>
                </a:solidFill>
              </a:rPr>
              <a:t>role of action</a:t>
            </a:r>
            <a:r>
              <a:rPr lang="en-US" sz="2400" dirty="0" smtClean="0">
                <a:solidFill>
                  <a:schemeClr val="bg1"/>
                </a:solidFill>
              </a:rPr>
              <a:t> of this device is by the </a:t>
            </a:r>
            <a:r>
              <a:rPr lang="en-US" sz="2400" dirty="0" smtClean="0">
                <a:solidFill>
                  <a:srgbClr val="FFC000"/>
                </a:solidFill>
              </a:rPr>
              <a:t>ultrasound wave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E-  chair of dentist: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role of its action is </a:t>
            </a:r>
            <a:r>
              <a:rPr lang="en-US" sz="2400" dirty="0" smtClean="0">
                <a:solidFill>
                  <a:srgbClr val="FF0000"/>
                </a:solidFill>
              </a:rPr>
              <a:t>depending</a:t>
            </a:r>
            <a:r>
              <a:rPr lang="en-US" sz="2400" dirty="0" smtClean="0">
                <a:solidFill>
                  <a:schemeClr val="bg1"/>
                </a:solidFill>
              </a:rPr>
              <a:t> on </a:t>
            </a:r>
            <a:r>
              <a:rPr lang="en-US" sz="2400" dirty="0" smtClean="0">
                <a:solidFill>
                  <a:srgbClr val="FFC000"/>
                </a:solidFill>
              </a:rPr>
              <a:t>pressure, electric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rgbClr val="FFC000"/>
                </a:solidFill>
              </a:rPr>
              <a:t>force balance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F-  Sucker: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Which is </a:t>
            </a:r>
            <a:r>
              <a:rPr lang="en-US" sz="2400" dirty="0" smtClean="0">
                <a:solidFill>
                  <a:srgbClr val="FF0000"/>
                </a:solidFill>
              </a:rPr>
              <a:t>used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during the surgical operation</a:t>
            </a:r>
            <a:r>
              <a:rPr lang="en-US" sz="2400" dirty="0" smtClean="0">
                <a:solidFill>
                  <a:schemeClr val="bg1"/>
                </a:solidFill>
              </a:rPr>
              <a:t>, and the basic of its </a:t>
            </a:r>
            <a:r>
              <a:rPr lang="en-US" sz="2400" dirty="0" smtClean="0">
                <a:solidFill>
                  <a:srgbClr val="FF0000"/>
                </a:solidFill>
              </a:rPr>
              <a:t>action depend </a:t>
            </a:r>
            <a:r>
              <a:rPr lang="en-US" sz="2400" dirty="0" smtClean="0">
                <a:solidFill>
                  <a:schemeClr val="bg1"/>
                </a:solidFill>
              </a:rPr>
              <a:t>on the </a:t>
            </a:r>
            <a:r>
              <a:rPr lang="en-US" sz="2400" dirty="0" smtClean="0">
                <a:solidFill>
                  <a:srgbClr val="FFC000"/>
                </a:solidFill>
              </a:rPr>
              <a:t>negative pressure generated </a:t>
            </a:r>
            <a:r>
              <a:rPr lang="en-US" sz="2400" dirty="0" smtClean="0">
                <a:solidFill>
                  <a:schemeClr val="bg1"/>
                </a:solidFill>
              </a:rPr>
              <a:t>by </a:t>
            </a:r>
            <a:r>
              <a:rPr lang="en-US" sz="2400" dirty="0" smtClean="0">
                <a:solidFill>
                  <a:srgbClr val="FFC000"/>
                </a:solidFill>
              </a:rPr>
              <a:t>special compressor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81200" y="50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2- INSTRUMENTS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Many instruments used in dentistry may depend on the physical roles.</a:t>
            </a:r>
          </a:p>
          <a:p>
            <a:pPr lvl="0"/>
            <a:r>
              <a:rPr lang="en-US" b="1" dirty="0" err="1" smtClean="0">
                <a:solidFill>
                  <a:schemeClr val="bg1"/>
                </a:solidFill>
              </a:rPr>
              <a:t>vernea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which it is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>
                <a:solidFill>
                  <a:schemeClr val="bg1"/>
                </a:solidFill>
              </a:rPr>
              <a:t> for </a:t>
            </a:r>
            <a:r>
              <a:rPr lang="en-US" dirty="0" smtClean="0">
                <a:solidFill>
                  <a:srgbClr val="FFC000"/>
                </a:solidFill>
              </a:rPr>
              <a:t>measuring very thin objects.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metal gauge: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smtClean="0">
                <a:solidFill>
                  <a:srgbClr val="FFC000"/>
                </a:solidFill>
              </a:rPr>
              <a:t>measuring the thickness of crown metal.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elevator:</a:t>
            </a:r>
            <a:r>
              <a:rPr lang="en-US" dirty="0" smtClean="0">
                <a:solidFill>
                  <a:schemeClr val="bg1"/>
                </a:solidFill>
              </a:rPr>
              <a:t> which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smtClean="0">
                <a:solidFill>
                  <a:srgbClr val="FFC000"/>
                </a:solidFill>
              </a:rPr>
              <a:t>tooth extraction</a:t>
            </a:r>
            <a:r>
              <a:rPr lang="en-US" dirty="0" smtClean="0">
                <a:solidFill>
                  <a:schemeClr val="bg1"/>
                </a:solidFill>
              </a:rPr>
              <a:t>, in which the role of these instruments </a:t>
            </a:r>
            <a:r>
              <a:rPr lang="en-US" dirty="0" smtClean="0">
                <a:solidFill>
                  <a:srgbClr val="FF0000"/>
                </a:solidFill>
              </a:rPr>
              <a:t>depends</a:t>
            </a:r>
            <a:r>
              <a:rPr lang="en-US" dirty="0" smtClean="0">
                <a:solidFill>
                  <a:schemeClr val="bg1"/>
                </a:solidFill>
              </a:rPr>
              <a:t> on the </a:t>
            </a:r>
            <a:r>
              <a:rPr lang="en-US" dirty="0" smtClean="0">
                <a:solidFill>
                  <a:srgbClr val="FFC000"/>
                </a:solidFill>
              </a:rPr>
              <a:t>lever action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574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3- Materials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materials that used in dentistry have many characters which is affected by the physical and the chemical factors: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Heat</a:t>
            </a:r>
            <a:r>
              <a:rPr lang="en-US" dirty="0" smtClean="0">
                <a:solidFill>
                  <a:schemeClr val="bg1"/>
                </a:solidFill>
              </a:rPr>
              <a:t>: where heat may increase the </a:t>
            </a:r>
            <a:r>
              <a:rPr lang="en-US" dirty="0" smtClean="0">
                <a:solidFill>
                  <a:srgbClr val="FFC000"/>
                </a:solidFill>
              </a:rPr>
              <a:t>setting reaction</a:t>
            </a:r>
            <a:r>
              <a:rPr lang="en-US" dirty="0" smtClean="0">
                <a:solidFill>
                  <a:schemeClr val="bg1"/>
                </a:solidFill>
              </a:rPr>
              <a:t> of many materials e.g.: alginate impression material, amalgam filling, and cement isolating material.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ability</a:t>
            </a:r>
            <a:r>
              <a:rPr lang="en-US" dirty="0" smtClean="0">
                <a:solidFill>
                  <a:schemeClr val="bg1"/>
                </a:solidFill>
              </a:rPr>
              <a:t> of </a:t>
            </a:r>
            <a:r>
              <a:rPr lang="en-US" dirty="0" smtClean="0">
                <a:solidFill>
                  <a:srgbClr val="FF0000"/>
                </a:solidFill>
              </a:rPr>
              <a:t>dissolving in water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hydrophilic</a:t>
            </a:r>
            <a:r>
              <a:rPr lang="en-US" dirty="0" smtClean="0">
                <a:solidFill>
                  <a:schemeClr val="bg1"/>
                </a:solidFill>
              </a:rPr>
              <a:t>) e.g. :</a:t>
            </a:r>
            <a:r>
              <a:rPr lang="en-US" dirty="0" smtClean="0">
                <a:solidFill>
                  <a:srgbClr val="FFC000"/>
                </a:solidFill>
              </a:rPr>
              <a:t>local anesthesia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Photo reaction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light cure materials</a:t>
            </a:r>
            <a:r>
              <a:rPr lang="en-US" dirty="0" smtClean="0">
                <a:solidFill>
                  <a:schemeClr val="bg1"/>
                </a:solidFill>
              </a:rPr>
              <a:t>.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14600" y="431292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1336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388</Words>
  <Application>Microsoft Office PowerPoint</Application>
  <PresentationFormat>On-screen Show (4:3)</PresentationFormat>
  <Paragraphs>34</Paragraphs>
  <Slides>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   Medical Physics in Dentistry </vt:lpstr>
      <vt:lpstr>The application of physics </vt:lpstr>
      <vt:lpstr>1- machines:  </vt:lpstr>
      <vt:lpstr>B-light cure device: </vt:lpstr>
      <vt:lpstr>PowerPoint Presentation</vt:lpstr>
      <vt:lpstr>2- INSTRUMENTS </vt:lpstr>
      <vt:lpstr>3- Materials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Physics in Dentistry</dc:title>
  <dc:creator>hp</dc:creator>
  <cp:lastModifiedBy>khalid</cp:lastModifiedBy>
  <cp:revision>27</cp:revision>
  <dcterms:created xsi:type="dcterms:W3CDTF">2009-11-21T18:48:15Z</dcterms:created>
  <dcterms:modified xsi:type="dcterms:W3CDTF">2020-03-30T13:15:51Z</dcterms:modified>
</cp:coreProperties>
</file>