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53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074" y="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153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870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125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313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560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451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1251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688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55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369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9807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793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576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792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561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1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086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26E7-1FAD-47C8-951B-3EBC477A7150}" type="datetimeFigureOut">
              <a:rPr lang="ar-IQ" smtClean="0"/>
              <a:t>15/12/1437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6671-3FB5-4263-8A41-3CCF05F4FDC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7707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the </a:t>
            </a:r>
            <a:r>
              <a:rPr lang="en-US" dirty="0" err="1" smtClean="0"/>
              <a:t>Oncotype</a:t>
            </a:r>
            <a:r>
              <a:rPr lang="en-US" dirty="0" smtClean="0"/>
              <a:t> DX</a:t>
            </a:r>
            <a:br>
              <a:rPr lang="en-US" dirty="0" smtClean="0"/>
            </a:br>
            <a:r>
              <a:rPr lang="en-US" dirty="0" smtClean="0"/>
              <a:t>assay in breast cancer</a:t>
            </a:r>
            <a:br>
              <a:rPr lang="en-US" dirty="0" smtClean="0"/>
            </a:br>
            <a:r>
              <a:rPr lang="en-US" dirty="0" smtClean="0"/>
              <a:t>management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777" y="4411689"/>
            <a:ext cx="9448800" cy="99976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Osama Mohammed </a:t>
            </a:r>
            <a:r>
              <a:rPr lang="en-US" sz="4400" b="1" dirty="0" err="1" smtClean="0"/>
              <a:t>Hasan</a:t>
            </a:r>
            <a:endParaRPr lang="ar-IQ" sz="4400" b="1" dirty="0"/>
          </a:p>
        </p:txBody>
      </p:sp>
    </p:spTree>
    <p:extLst>
      <p:ext uri="{BB962C8B-B14F-4D97-AF65-F5344CB8AC3E}">
        <p14:creationId xmlns:p14="http://schemas.microsoft.com/office/powerpoint/2010/main" val="7147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32" y="1"/>
            <a:ext cx="11977140" cy="6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41400" y="3054350"/>
            <a:ext cx="72659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19557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823" y="1099132"/>
            <a:ext cx="1073295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60000"/>
              </a:spcBef>
              <a:spcAft>
                <a:spcPct val="0"/>
              </a:spcAft>
              <a:buClr>
                <a:srgbClr val="0099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Arial"/>
              </a:rPr>
              <a:t>The </a:t>
            </a:r>
            <a:r>
              <a:rPr lang="en-US" sz="2800" dirty="0" err="1">
                <a:solidFill>
                  <a:srgbClr val="FFFFFF"/>
                </a:solidFill>
                <a:latin typeface="Arial"/>
              </a:rPr>
              <a:t>Onco</a:t>
            </a:r>
            <a:r>
              <a:rPr lang="en-US" sz="2800" i="1" dirty="0" err="1">
                <a:solidFill>
                  <a:srgbClr val="FFFFFF"/>
                </a:solidFill>
                <a:latin typeface="Arial"/>
              </a:rPr>
              <a:t>type</a:t>
            </a:r>
            <a:r>
              <a:rPr lang="en-US" sz="2800" dirty="0">
                <a:solidFill>
                  <a:srgbClr val="FFFFFF"/>
                </a:solidFill>
                <a:latin typeface="Arial"/>
              </a:rPr>
              <a:t> DX Recurrence Score</a:t>
            </a:r>
            <a:r>
              <a:rPr lang="en-US" sz="2800" b="1" baseline="30000" dirty="0">
                <a:solidFill>
                  <a:srgbClr val="FFFFFF"/>
                </a:solidFill>
                <a:latin typeface="Arial"/>
              </a:rPr>
              <a:t>®</a:t>
            </a:r>
            <a:r>
              <a:rPr lang="en-US" sz="2800" dirty="0">
                <a:solidFill>
                  <a:srgbClr val="FFFFFF"/>
                </a:solidFill>
                <a:latin typeface="Arial"/>
              </a:rPr>
              <a:t> assay predicts </a:t>
            </a:r>
            <a:r>
              <a:rPr lang="en-US" sz="2800" dirty="0">
                <a:solidFill>
                  <a:srgbClr val="FF9900"/>
                </a:solidFill>
                <a:latin typeface="Arial"/>
              </a:rPr>
              <a:t>likelihood of recurrence</a:t>
            </a:r>
            <a:r>
              <a:rPr lang="en-US" sz="2800" dirty="0">
                <a:solidFill>
                  <a:srgbClr val="FFFFFF"/>
                </a:solidFill>
                <a:latin typeface="Arial"/>
              </a:rPr>
              <a:t> (prognostic) and </a:t>
            </a:r>
            <a:r>
              <a:rPr lang="en-US" sz="2800" dirty="0">
                <a:solidFill>
                  <a:srgbClr val="FF9900"/>
                </a:solidFill>
                <a:latin typeface="Arial"/>
              </a:rPr>
              <a:t>magnitude of adjuvant treatment benefit</a:t>
            </a:r>
            <a:r>
              <a:rPr lang="en-US" sz="2800" dirty="0">
                <a:solidFill>
                  <a:srgbClr val="FFFFFF"/>
                </a:solidFill>
                <a:latin typeface="Arial"/>
              </a:rPr>
              <a:t> for chemotherapy (predictive</a:t>
            </a:r>
            <a:r>
              <a:rPr lang="en-US" sz="2800" dirty="0" smtClean="0">
                <a:solidFill>
                  <a:srgbClr val="FFFFFF"/>
                </a:solidFill>
                <a:latin typeface="Arial"/>
              </a:rPr>
              <a:t>)</a:t>
            </a:r>
          </a:p>
          <a:p>
            <a:pPr lvl="0" algn="l" rtl="0" fontAlgn="base">
              <a:spcBef>
                <a:spcPct val="60000"/>
              </a:spcBef>
              <a:spcAft>
                <a:spcPct val="0"/>
              </a:spcAft>
              <a:buClr>
                <a:srgbClr val="009999"/>
              </a:buClr>
              <a:buSzPct val="85000"/>
            </a:pPr>
            <a:endParaRPr lang="en-US" sz="2800" dirty="0">
              <a:solidFill>
                <a:srgbClr val="FFFFFF"/>
              </a:solidFill>
              <a:latin typeface="Arial"/>
            </a:endParaRPr>
          </a:p>
          <a:p>
            <a:pPr marL="342900" lvl="0" indent="-342900" algn="l" rtl="0" fontAlgn="base">
              <a:spcBef>
                <a:spcPct val="60000"/>
              </a:spcBef>
              <a:spcAft>
                <a:spcPct val="0"/>
              </a:spcAft>
              <a:buClr>
                <a:srgbClr val="009999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Arial"/>
              </a:rPr>
              <a:t>The </a:t>
            </a:r>
            <a:r>
              <a:rPr lang="en-US" sz="2800" dirty="0" err="1">
                <a:solidFill>
                  <a:srgbClr val="FFFFFF"/>
                </a:solidFill>
                <a:latin typeface="Arial"/>
              </a:rPr>
              <a:t>Onco</a:t>
            </a:r>
            <a:r>
              <a:rPr lang="en-US" sz="2800" i="1" dirty="0" err="1">
                <a:solidFill>
                  <a:srgbClr val="FFFFFF"/>
                </a:solidFill>
                <a:latin typeface="Arial"/>
              </a:rPr>
              <a:t>type</a:t>
            </a:r>
            <a:r>
              <a:rPr lang="en-US" sz="2800" dirty="0">
                <a:solidFill>
                  <a:srgbClr val="FFFFFF"/>
                </a:solidFill>
                <a:latin typeface="Arial"/>
              </a:rPr>
              <a:t> DX Recurrence Score assay shows </a:t>
            </a:r>
            <a:r>
              <a:rPr lang="en-US" sz="2800" dirty="0">
                <a:solidFill>
                  <a:srgbClr val="FF9900"/>
                </a:solidFill>
                <a:latin typeface="Arial"/>
              </a:rPr>
              <a:t>consistent results</a:t>
            </a:r>
            <a:r>
              <a:rPr lang="en-US" sz="2800" dirty="0">
                <a:solidFill>
                  <a:srgbClr val="FFFFFF"/>
                </a:solidFill>
                <a:latin typeface="Arial"/>
              </a:rPr>
              <a:t> across multiple independent studies</a:t>
            </a:r>
            <a:endParaRPr lang="en-US" sz="2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5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57" y="388332"/>
            <a:ext cx="8784235" cy="5845509"/>
          </a:xfrm>
        </p:spPr>
      </p:pic>
    </p:spTree>
    <p:extLst>
      <p:ext uri="{BB962C8B-B14F-4D97-AF65-F5344CB8AC3E}">
        <p14:creationId xmlns:p14="http://schemas.microsoft.com/office/powerpoint/2010/main" val="25297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82"/>
            <a:ext cx="12191999" cy="68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24"/>
            <a:ext cx="12192000" cy="68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4931"/>
            <a:ext cx="12192000" cy="67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887"/>
            <a:ext cx="12082072" cy="67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91</TotalTime>
  <Words>48</Words>
  <Application>Microsoft Office PowerPoint</Application>
  <PresentationFormat>Widescreen</PresentationFormat>
  <Paragraphs>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Vapor Trail</vt:lpstr>
      <vt:lpstr>The role of the Oncotype DX assay in breast cancer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Oncotype DX assay in breast cancer management</dc:title>
  <dc:creator>Osama</dc:creator>
  <cp:lastModifiedBy>Osama</cp:lastModifiedBy>
  <cp:revision>8</cp:revision>
  <dcterms:created xsi:type="dcterms:W3CDTF">2016-09-16T16:59:09Z</dcterms:created>
  <dcterms:modified xsi:type="dcterms:W3CDTF">2016-09-17T08:37:20Z</dcterms:modified>
</cp:coreProperties>
</file>