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76" r:id="rId5"/>
    <p:sldId id="259" r:id="rId6"/>
    <p:sldId id="260" r:id="rId7"/>
    <p:sldId id="262" r:id="rId8"/>
    <p:sldId id="261" r:id="rId9"/>
    <p:sldId id="263" r:id="rId10"/>
    <p:sldId id="264" r:id="rId11"/>
    <p:sldId id="265" r:id="rId12"/>
    <p:sldId id="268" r:id="rId13"/>
    <p:sldId id="266" r:id="rId14"/>
    <p:sldId id="267" r:id="rId15"/>
    <p:sldId id="275" r:id="rId16"/>
    <p:sldId id="269" r:id="rId17"/>
    <p:sldId id="277" r:id="rId18"/>
    <p:sldId id="271" r:id="rId19"/>
    <p:sldId id="270" r:id="rId20"/>
    <p:sldId id="272" r:id="rId21"/>
    <p:sldId id="273" r:id="rId22"/>
    <p:sldId id="27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24"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9/20/2014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9/20/2014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9/20/2014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9/20/2014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9/20/2014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9/20/2014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9/20/2014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9/20/2014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Molecular diagnosis of human </a:t>
            </a:r>
            <a:r>
              <a:rPr lang="en-US" dirty="0" err="1" smtClean="0"/>
              <a:t>papillomavirus</a:t>
            </a:r>
            <a:r>
              <a:rPr lang="en-US" dirty="0" smtClean="0"/>
              <a:t> (HPV)oral infections</a:t>
            </a:r>
            <a:endParaRPr lang="ar-IQ" dirty="0"/>
          </a:p>
        </p:txBody>
      </p:sp>
      <p:sp>
        <p:nvSpPr>
          <p:cNvPr id="3" name="Subtitle 2"/>
          <p:cNvSpPr>
            <a:spLocks noGrp="1"/>
          </p:cNvSpPr>
          <p:nvPr>
            <p:ph type="subTitle" idx="1"/>
          </p:nvPr>
        </p:nvSpPr>
        <p:spPr>
          <a:xfrm>
            <a:off x="990600" y="3200400"/>
            <a:ext cx="6934200" cy="1524000"/>
          </a:xfrm>
        </p:spPr>
        <p:txBody>
          <a:bodyPr>
            <a:normAutofit/>
          </a:bodyPr>
          <a:lstStyle/>
          <a:p>
            <a:r>
              <a:rPr lang="ar-IQ" sz="2800" b="1" dirty="0" smtClean="0"/>
              <a:t> </a:t>
            </a:r>
            <a:r>
              <a:rPr lang="en-US" sz="2800" b="1" dirty="0" smtClean="0"/>
              <a:t>Dr. Osama Mohammed AL-</a:t>
            </a:r>
            <a:r>
              <a:rPr lang="en-US" sz="2800" b="1" dirty="0" err="1" smtClean="0"/>
              <a:t>Mosawy</a:t>
            </a:r>
            <a:endParaRPr lang="ar-IQ" sz="2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457200"/>
            <a:ext cx="8171688" cy="5791200"/>
          </a:xfrm>
        </p:spPr>
        <p:txBody>
          <a:bodyPr>
            <a:normAutofit/>
          </a:bodyPr>
          <a:lstStyle/>
          <a:p>
            <a:pPr algn="just" rtl="0">
              <a:buNone/>
            </a:pPr>
            <a:r>
              <a:rPr lang="en-US" dirty="0" smtClean="0"/>
              <a:t>5- MgCl</a:t>
            </a:r>
            <a:r>
              <a:rPr lang="en-US" baseline="-25000" dirty="0" smtClean="0"/>
              <a:t>2</a:t>
            </a:r>
            <a:r>
              <a:rPr lang="en-US" dirty="0" smtClean="0"/>
              <a:t> :   is a cofactor for DNA polymerase .</a:t>
            </a:r>
          </a:p>
          <a:p>
            <a:pPr algn="just" rtl="0"/>
            <a:endParaRPr lang="en-US" dirty="0" smtClean="0"/>
          </a:p>
          <a:p>
            <a:pPr algn="just" rtl="0">
              <a:buNone/>
            </a:pPr>
            <a:r>
              <a:rPr lang="en-US" dirty="0" smtClean="0"/>
              <a:t>6- Buffer :   provide suitable chemical environment for the enzyme by controlling the reaction </a:t>
            </a:r>
            <a:r>
              <a:rPr lang="en-US" dirty="0" err="1" smtClean="0"/>
              <a:t>pH.</a:t>
            </a:r>
            <a:endParaRPr lang="en-US" dirty="0" smtClean="0"/>
          </a:p>
          <a:p>
            <a:pPr algn="just" rtl="0">
              <a:buNone/>
            </a:pPr>
            <a:r>
              <a:rPr lang="en-US" dirty="0" smtClean="0"/>
              <a:t> </a:t>
            </a:r>
          </a:p>
          <a:p>
            <a:pPr algn="just" rtl="0">
              <a:buNone/>
            </a:pPr>
            <a:r>
              <a:rPr lang="en-US" dirty="0" smtClean="0"/>
              <a:t>7- Water :   to complete the reaction volume to the required volume ( 25ml or 50ml ) .</a:t>
            </a:r>
          </a:p>
          <a:p>
            <a:pPr algn="just" rtl="0">
              <a:buNone/>
            </a:pPr>
            <a:r>
              <a:rPr lang="en-US" dirty="0" smtClean="0"/>
              <a:t> </a:t>
            </a:r>
          </a:p>
          <a:p>
            <a:pPr algn="just" rtl="0"/>
            <a:endParaRPr lang="en-US" dirty="0" smtClean="0"/>
          </a:p>
          <a:p>
            <a:pPr algn="just" rtl="0"/>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itchFamily="34" charset="0"/>
                <a:cs typeface="Arial" pitchFamily="34" charset="0"/>
              </a:rPr>
              <a:t>How Real-Time PCR Works</a:t>
            </a:r>
            <a:endParaRPr lang="ar-IQ" b="1" dirty="0">
              <a:latin typeface="Arial" pitchFamily="34" charset="0"/>
              <a:cs typeface="Arial" pitchFamily="34" charset="0"/>
            </a:endParaRPr>
          </a:p>
        </p:txBody>
      </p:sp>
      <p:sp>
        <p:nvSpPr>
          <p:cNvPr id="3" name="Content Placeholder 2"/>
          <p:cNvSpPr>
            <a:spLocks noGrp="1"/>
          </p:cNvSpPr>
          <p:nvPr>
            <p:ph idx="1"/>
          </p:nvPr>
        </p:nvSpPr>
        <p:spPr>
          <a:xfrm>
            <a:off x="533400" y="1447800"/>
            <a:ext cx="8400288" cy="4800600"/>
          </a:xfrm>
        </p:spPr>
        <p:txBody>
          <a:bodyPr>
            <a:normAutofit lnSpcReduction="10000"/>
          </a:bodyPr>
          <a:lstStyle/>
          <a:p>
            <a:pPr algn="just" rtl="0">
              <a:buNone/>
            </a:pPr>
            <a:r>
              <a:rPr lang="en-US" dirty="0" smtClean="0"/>
              <a:t>   Real-time PCR analysis detects specific nucleic acid amplification products as they accumulate in real-time. </a:t>
            </a:r>
          </a:p>
          <a:p>
            <a:pPr algn="just" rtl="0">
              <a:buNone/>
            </a:pPr>
            <a:r>
              <a:rPr lang="en-US" dirty="0" smtClean="0"/>
              <a:t>    Real-time PCR uses a fluorescently labeled </a:t>
            </a:r>
            <a:r>
              <a:rPr lang="en-US" dirty="0" err="1" smtClean="0"/>
              <a:t>oligonucleotide</a:t>
            </a:r>
            <a:r>
              <a:rPr lang="en-US" dirty="0" smtClean="0"/>
              <a:t> probe, which eliminates the need for post-PCR processing.</a:t>
            </a:r>
          </a:p>
          <a:p>
            <a:pPr algn="just" rtl="0">
              <a:buNone/>
            </a:pPr>
            <a:r>
              <a:rPr lang="en-US" dirty="0" smtClean="0"/>
              <a:t>    It is capable of screening genetic activity within hours using a minimal amount of sample material, and can detect a single molecule of DNA or RNA.</a:t>
            </a:r>
          </a:p>
          <a:p>
            <a:pPr algn="just" rtl="0"/>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tretch>
            <a:fillRect/>
          </a:stretch>
        </p:blipFill>
        <p:spPr bwMode="auto">
          <a:xfrm>
            <a:off x="1435100" y="1540607"/>
            <a:ext cx="7499350" cy="4614985"/>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itchFamily="34" charset="0"/>
                <a:cs typeface="Arial" pitchFamily="34" charset="0"/>
              </a:rPr>
              <a:t>How </a:t>
            </a:r>
            <a:r>
              <a:rPr lang="en-US" b="1" dirty="0" err="1" smtClean="0">
                <a:latin typeface="Arial" pitchFamily="34" charset="0"/>
                <a:cs typeface="Arial" pitchFamily="34" charset="0"/>
              </a:rPr>
              <a:t>TaqMan</a:t>
            </a:r>
            <a:r>
              <a:rPr lang="en-US" b="1" dirty="0" smtClean="0">
                <a:latin typeface="Arial" pitchFamily="34" charset="0"/>
                <a:cs typeface="Arial" pitchFamily="34" charset="0"/>
              </a:rPr>
              <a:t>® works:</a:t>
            </a:r>
            <a:endParaRPr lang="ar-IQ" b="1" dirty="0">
              <a:latin typeface="Arial" pitchFamily="34" charset="0"/>
              <a:cs typeface="Arial" pitchFamily="34" charset="0"/>
            </a:endParaRPr>
          </a:p>
        </p:txBody>
      </p:sp>
      <p:sp>
        <p:nvSpPr>
          <p:cNvPr id="3" name="Content Placeholder 2"/>
          <p:cNvSpPr>
            <a:spLocks noGrp="1"/>
          </p:cNvSpPr>
          <p:nvPr>
            <p:ph idx="1"/>
          </p:nvPr>
        </p:nvSpPr>
        <p:spPr>
          <a:xfrm>
            <a:off x="457200" y="1447800"/>
            <a:ext cx="8476488" cy="5562600"/>
          </a:xfrm>
        </p:spPr>
        <p:txBody>
          <a:bodyPr>
            <a:normAutofit fontScale="92500" lnSpcReduction="10000"/>
          </a:bodyPr>
          <a:lstStyle/>
          <a:p>
            <a:pPr algn="just" rtl="0"/>
            <a:r>
              <a:rPr lang="en-US" dirty="0" smtClean="0">
                <a:latin typeface="Calibri" pitchFamily="34" charset="0"/>
              </a:rPr>
              <a:t>Once the </a:t>
            </a:r>
            <a:r>
              <a:rPr lang="en-US" dirty="0" err="1" smtClean="0">
                <a:latin typeface="Calibri" pitchFamily="34" charset="0"/>
              </a:rPr>
              <a:t>TaqMan</a:t>
            </a:r>
            <a:r>
              <a:rPr lang="en-US" dirty="0" smtClean="0">
                <a:latin typeface="Calibri" pitchFamily="34" charset="0"/>
              </a:rPr>
              <a:t>® probe has bound to its specific piece of the template DNA after </a:t>
            </a:r>
            <a:r>
              <a:rPr lang="en-US" dirty="0" err="1" smtClean="0">
                <a:latin typeface="Calibri" pitchFamily="34" charset="0"/>
              </a:rPr>
              <a:t>denaturation</a:t>
            </a:r>
            <a:r>
              <a:rPr lang="en-US" dirty="0" smtClean="0">
                <a:latin typeface="Calibri" pitchFamily="34" charset="0"/>
              </a:rPr>
              <a:t> (high temperature) and the reaction cools, the primers anneal to the DNA. </a:t>
            </a:r>
            <a:r>
              <a:rPr lang="en-US" i="1" dirty="0" err="1" smtClean="0">
                <a:latin typeface="Calibri" pitchFamily="34" charset="0"/>
              </a:rPr>
              <a:t>Taq</a:t>
            </a:r>
            <a:r>
              <a:rPr lang="en-US" dirty="0" smtClean="0">
                <a:latin typeface="Calibri" pitchFamily="34" charset="0"/>
              </a:rPr>
              <a:t> polymerase then adds nucleotides and removes the </a:t>
            </a:r>
            <a:r>
              <a:rPr lang="en-US" dirty="0" err="1" smtClean="0">
                <a:latin typeface="Calibri" pitchFamily="34" charset="0"/>
              </a:rPr>
              <a:t>Taqman</a:t>
            </a:r>
            <a:r>
              <a:rPr lang="en-US" dirty="0" smtClean="0">
                <a:latin typeface="Calibri" pitchFamily="34" charset="0"/>
              </a:rPr>
              <a:t>® probe from the template DNA. This separates the quencher from the reporter, and allows the reporter to give off its emit its energy. This is then quantified using a computer. The more times the denaturing and annealing takes place, the more opportunities there are for the </a:t>
            </a:r>
            <a:r>
              <a:rPr lang="en-US" dirty="0" err="1" smtClean="0">
                <a:latin typeface="Calibri" pitchFamily="34" charset="0"/>
              </a:rPr>
              <a:t>Taqman</a:t>
            </a:r>
            <a:r>
              <a:rPr lang="en-US" dirty="0" smtClean="0">
                <a:latin typeface="Calibri" pitchFamily="34" charset="0"/>
              </a:rPr>
              <a:t>® probe to bind and, in turn, the more emitted light is detected.</a:t>
            </a:r>
          </a:p>
          <a:p>
            <a:pPr algn="just" rtl="0"/>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143000"/>
            <a:ext cx="8247888" cy="5105400"/>
          </a:xfrm>
        </p:spPr>
        <p:txBody>
          <a:bodyPr>
            <a:normAutofit lnSpcReduction="10000"/>
          </a:bodyPr>
          <a:lstStyle/>
          <a:p>
            <a:pPr algn="just" rtl="0"/>
            <a:r>
              <a:rPr lang="en-US" dirty="0" smtClean="0">
                <a:latin typeface="Arial" pitchFamily="34" charset="0"/>
                <a:cs typeface="Arial" pitchFamily="34" charset="0"/>
              </a:rPr>
              <a:t>The reporter dye is released from the extending double-stranded DNA created by the </a:t>
            </a:r>
            <a:r>
              <a:rPr lang="en-US" dirty="0" err="1" smtClean="0">
                <a:latin typeface="Arial" pitchFamily="34" charset="0"/>
                <a:cs typeface="Arial" pitchFamily="34" charset="0"/>
              </a:rPr>
              <a:t>Taq</a:t>
            </a:r>
            <a:r>
              <a:rPr lang="en-US" dirty="0" smtClean="0">
                <a:latin typeface="Arial" pitchFamily="34" charset="0"/>
                <a:cs typeface="Arial" pitchFamily="34" charset="0"/>
              </a:rPr>
              <a:t> polymerase. Away from the quenching dye, the light emitted from the reporter dye in an excited state can now be observed. The light emitted from the dye in  the excited state is received by a computer and shown on  a graph display, showing PCR cycles  on the X-axis and a logarithmic indication of intensity of the Y-axis. </a:t>
            </a:r>
          </a:p>
          <a:p>
            <a:endParaRPr lang="en-US" b="1" dirty="0" smtClean="0"/>
          </a:p>
          <a:p>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Ahmed\Desktop\image14.jpeg"/>
          <p:cNvPicPr>
            <a:picLocks noGrp="1" noChangeAspect="1" noChangeArrowheads="1"/>
          </p:cNvPicPr>
          <p:nvPr>
            <p:ph idx="1"/>
          </p:nvPr>
        </p:nvPicPr>
        <p:blipFill>
          <a:blip r:embed="rId2" cstate="print"/>
          <a:srcRect/>
          <a:stretch>
            <a:fillRect/>
          </a:stretch>
        </p:blipFill>
        <p:spPr bwMode="auto">
          <a:xfrm>
            <a:off x="685800" y="237744"/>
            <a:ext cx="8153399" cy="5772912"/>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476488" cy="5943600"/>
          </a:xfrm>
        </p:spPr>
        <p:txBody>
          <a:bodyPr>
            <a:noAutofit/>
          </a:bodyPr>
          <a:lstStyle/>
          <a:p>
            <a:pPr algn="just" rtl="0"/>
            <a:r>
              <a:rPr lang="en-US" sz="3600" b="1" dirty="0" smtClean="0">
                <a:latin typeface="Arial" pitchFamily="34" charset="0"/>
                <a:cs typeface="Arial" pitchFamily="34" charset="0"/>
              </a:rPr>
              <a:t>Type specific PCR versus broad-spectrum PCR</a:t>
            </a:r>
          </a:p>
          <a:p>
            <a:pPr algn="just" rtl="0"/>
            <a:r>
              <a:rPr lang="en-US" sz="2800" dirty="0" smtClean="0"/>
              <a:t>Type specific primers designed to amplify exclusively a single HPV genotype can be used, but to detect the presence of HPV-DNA in a single sample, multiple type-specific PCR reactions must be performed separately. This method is labor-intensive, expensive and the type-specificity of each PCR primer set should be validated. Alternatively, consensus or general PCR primers can be used to amplify a </a:t>
            </a:r>
            <a:r>
              <a:rPr lang="en-US" sz="2800" dirty="0" err="1" smtClean="0"/>
              <a:t>broadspectrum</a:t>
            </a:r>
            <a:r>
              <a:rPr lang="en-US" sz="2800" dirty="0" smtClean="0"/>
              <a:t> of HPV genotypes. </a:t>
            </a:r>
            <a:endParaRPr lang="ar-IQ"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4800"/>
            <a:ext cx="8095488" cy="5943600"/>
          </a:xfrm>
        </p:spPr>
        <p:txBody>
          <a:bodyPr/>
          <a:lstStyle/>
          <a:p>
            <a:pPr algn="just" rtl="0"/>
            <a:r>
              <a:rPr lang="en-US" dirty="0" smtClean="0"/>
              <a:t>Such primers target a conserved region in different HPV genotypes. Since the L1 region is the most conserved part of the genome, several consensus PCR primer sets are aimed at this region. and several other broad-spectrum PCR primers were reported, but have not been extensively  used in clinical situations. Three different designs of general PCR primers can achieve broad-spectrum detection of HPVDNA.</a:t>
            </a:r>
            <a:endParaRPr lang="ar-IQ"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a:stretch>
            <a:fillRect/>
          </a:stretch>
        </p:blipFill>
        <p:spPr bwMode="auto">
          <a:xfrm>
            <a:off x="304800" y="914400"/>
            <a:ext cx="8599508" cy="419100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1066800" y="228600"/>
            <a:ext cx="7619999" cy="64770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839200" cy="6324600"/>
          </a:xfrm>
        </p:spPr>
        <p:txBody>
          <a:bodyPr>
            <a:normAutofit/>
          </a:bodyPr>
          <a:lstStyle/>
          <a:p>
            <a:pPr algn="just" rtl="0">
              <a:lnSpc>
                <a:spcPct val="120000"/>
              </a:lnSpc>
              <a:buNone/>
            </a:pPr>
            <a:r>
              <a:rPr lang="en-US" sz="3600" b="1" dirty="0" smtClean="0">
                <a:latin typeface="Arial" pitchFamily="34" charset="0"/>
                <a:cs typeface="Arial" pitchFamily="34" charset="0"/>
              </a:rPr>
              <a:t>     Human </a:t>
            </a:r>
            <a:r>
              <a:rPr lang="en-US" sz="3600" b="1" dirty="0" err="1" smtClean="0">
                <a:latin typeface="Arial" pitchFamily="34" charset="0"/>
                <a:cs typeface="Arial" pitchFamily="34" charset="0"/>
              </a:rPr>
              <a:t>papillomavirus</a:t>
            </a:r>
            <a:r>
              <a:rPr lang="en-US" sz="3600" b="1" dirty="0" smtClean="0">
                <a:latin typeface="Arial" pitchFamily="34" charset="0"/>
                <a:cs typeface="Arial" pitchFamily="34" charset="0"/>
              </a:rPr>
              <a:t> (HPV) </a:t>
            </a:r>
          </a:p>
          <a:p>
            <a:pPr algn="just" rtl="0">
              <a:buNone/>
            </a:pPr>
            <a:r>
              <a:rPr lang="en-US" dirty="0" smtClean="0"/>
              <a:t>    DNA virus that has been implicated, in a subset of </a:t>
            </a:r>
            <a:r>
              <a:rPr lang="en-US" dirty="0" err="1" smtClean="0"/>
              <a:t>oropharyngeal</a:t>
            </a:r>
            <a:r>
              <a:rPr lang="en-US" dirty="0" smtClean="0"/>
              <a:t> cancers but at different rates.  HPV genomic DNA was detected by sensitive polymerase chain reaction (PCR) –based methods . However, in the majority of studies, 50% or more of </a:t>
            </a:r>
            <a:r>
              <a:rPr lang="en-US" dirty="0" err="1" smtClean="0"/>
              <a:t>oropharyngeal</a:t>
            </a:r>
            <a:r>
              <a:rPr lang="en-US" dirty="0" smtClean="0"/>
              <a:t> tumors contained the HPV genome . At present, 118 HPV genotypes have been classified according to their biological niche, </a:t>
            </a:r>
            <a:r>
              <a:rPr lang="en-US" dirty="0" err="1" smtClean="0"/>
              <a:t>oncogenic</a:t>
            </a:r>
            <a:r>
              <a:rPr lang="en-US" dirty="0" smtClean="0"/>
              <a:t>  potential and </a:t>
            </a:r>
            <a:r>
              <a:rPr lang="en-US" dirty="0" err="1" smtClean="0"/>
              <a:t>phylogenetic</a:t>
            </a:r>
            <a:r>
              <a:rPr lang="en-US" dirty="0" smtClean="0"/>
              <a:t>  position</a:t>
            </a:r>
            <a:endParaRPr lang="ar-IQ"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srcRect/>
          <a:stretch>
            <a:fillRect/>
          </a:stretch>
        </p:blipFill>
        <p:spPr bwMode="auto">
          <a:xfrm>
            <a:off x="368934" y="381000"/>
            <a:ext cx="8394066" cy="5334000"/>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914400"/>
            <a:ext cx="8171688" cy="5334000"/>
          </a:xfrm>
        </p:spPr>
        <p:txBody>
          <a:bodyPr>
            <a:normAutofit fontScale="92500" lnSpcReduction="10000"/>
          </a:bodyPr>
          <a:lstStyle/>
          <a:p>
            <a:pPr algn="just" rtl="0"/>
            <a:r>
              <a:rPr lang="en-US" sz="4800" b="1" dirty="0" smtClean="0"/>
              <a:t>Conclusion </a:t>
            </a:r>
          </a:p>
          <a:p>
            <a:pPr algn="just" rtl="0"/>
            <a:r>
              <a:rPr lang="en-US" dirty="0" smtClean="0"/>
              <a:t>Accurate HPV genotyping is essential for adequate classification of patients into low-risk or high-risk groups. Furthermore, preliminary evidence suggests that the presence of multiple HPV genotypes may reflect repeated exposure and may relate to increased risk for disease progression .HPV viral load may also be a valuable predictor of disease although currently accurate quantitative viral load measurements are technically difficult in clinical samples.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476488" cy="4800600"/>
          </a:xfrm>
        </p:spPr>
        <p:txBody>
          <a:bodyPr>
            <a:noAutofit/>
          </a:bodyPr>
          <a:lstStyle/>
          <a:p>
            <a:pPr>
              <a:buNone/>
            </a:pPr>
            <a:r>
              <a:rPr lang="en-US" sz="13800" dirty="0" smtClean="0">
                <a:solidFill>
                  <a:schemeClr val="accent2">
                    <a:lumMod val="75000"/>
                  </a:schemeClr>
                </a:solidFill>
                <a:latin typeface="Vladimir Script" pitchFamily="66" charset="0"/>
              </a:rPr>
              <a:t>Thank </a:t>
            </a:r>
            <a:r>
              <a:rPr lang="en-US" sz="11500" dirty="0" smtClean="0">
                <a:solidFill>
                  <a:schemeClr val="accent2">
                    <a:lumMod val="75000"/>
                  </a:schemeClr>
                </a:solidFill>
                <a:latin typeface="Vladimir Script" pitchFamily="66" charset="0"/>
              </a:rPr>
              <a:t>You..</a:t>
            </a:r>
            <a:endParaRPr lang="ar-IQ" sz="115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458200" cy="5973763"/>
          </a:xfrm>
        </p:spPr>
        <p:txBody>
          <a:bodyPr>
            <a:normAutofit/>
          </a:bodyPr>
          <a:lstStyle/>
          <a:p>
            <a:pPr algn="just" rtl="0">
              <a:buNone/>
            </a:pPr>
            <a:r>
              <a:rPr lang="en-US" sz="4000" b="1" dirty="0" smtClean="0">
                <a:latin typeface="Arial" pitchFamily="34" charset="0"/>
                <a:cs typeface="Arial" pitchFamily="34" charset="0"/>
              </a:rPr>
              <a:t>HPV Genome </a:t>
            </a:r>
          </a:p>
          <a:p>
            <a:pPr algn="just" rtl="0">
              <a:buNone/>
            </a:pPr>
            <a:r>
              <a:rPr lang="en-US" dirty="0" smtClean="0"/>
              <a:t>    The HPV </a:t>
            </a:r>
            <a:r>
              <a:rPr lang="en-US" dirty="0" err="1" smtClean="0"/>
              <a:t>virion</a:t>
            </a:r>
            <a:r>
              <a:rPr lang="en-US" dirty="0" smtClean="0"/>
              <a:t> has a double-stranded, circular DNA genome of approximately 7900 </a:t>
            </a:r>
            <a:r>
              <a:rPr lang="en-US" dirty="0" err="1" smtClean="0"/>
              <a:t>bp</a:t>
            </a:r>
            <a:r>
              <a:rPr lang="en-US" dirty="0" smtClean="0"/>
              <a:t>, with eight overlapping open reading frames, comprising early (E), and late (L)genes and an </a:t>
            </a:r>
            <a:r>
              <a:rPr lang="en-US" dirty="0" err="1" smtClean="0"/>
              <a:t>untranslated</a:t>
            </a:r>
            <a:r>
              <a:rPr lang="en-US" dirty="0" smtClean="0"/>
              <a:t> long control region. The L1 and L2 genes encode the major and minor </a:t>
            </a:r>
            <a:r>
              <a:rPr lang="en-US" dirty="0" err="1" smtClean="0"/>
              <a:t>capsid</a:t>
            </a:r>
            <a:r>
              <a:rPr lang="en-US" dirty="0" smtClean="0"/>
              <a:t> proteins. The </a:t>
            </a:r>
            <a:r>
              <a:rPr lang="en-US" dirty="0" err="1" smtClean="0"/>
              <a:t>capsid</a:t>
            </a:r>
            <a:r>
              <a:rPr lang="en-US" dirty="0" smtClean="0"/>
              <a:t> contains 72 </a:t>
            </a:r>
            <a:r>
              <a:rPr lang="en-US" dirty="0" err="1" smtClean="0"/>
              <a:t>pentamers</a:t>
            </a:r>
            <a:r>
              <a:rPr lang="en-US" dirty="0" smtClean="0"/>
              <a:t> of L1, and approximately 12 molecules of L2. The early genes regulate viral replication and some have transformation potential</a:t>
            </a:r>
          </a:p>
          <a:p>
            <a:pPr algn="just" rtl="0">
              <a:buNone/>
            </a:pP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cstate="print"/>
          <a:srcRect/>
          <a:stretch>
            <a:fillRect/>
          </a:stretch>
        </p:blipFill>
        <p:spPr bwMode="auto">
          <a:xfrm>
            <a:off x="1295400" y="685800"/>
            <a:ext cx="6553199" cy="48006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686800" cy="5973763"/>
          </a:xfrm>
        </p:spPr>
        <p:txBody>
          <a:bodyPr/>
          <a:lstStyle/>
          <a:p>
            <a:pPr algn="just" rtl="0">
              <a:defRPr/>
            </a:pPr>
            <a:r>
              <a:rPr lang="en-US" sz="3600" b="1" dirty="0" smtClean="0">
                <a:latin typeface="Arial" pitchFamily="34" charset="0"/>
                <a:cs typeface="Arial" pitchFamily="34" charset="0"/>
              </a:rPr>
              <a:t>PCR (</a:t>
            </a:r>
            <a:r>
              <a:rPr lang="en-US" sz="3600" b="1" u="sng" dirty="0" smtClean="0">
                <a:latin typeface="Arial" pitchFamily="34" charset="0"/>
                <a:cs typeface="Arial" pitchFamily="34" charset="0"/>
              </a:rPr>
              <a:t>P</a:t>
            </a:r>
            <a:r>
              <a:rPr lang="en-US" sz="3600" b="1" dirty="0" smtClean="0">
                <a:latin typeface="Arial" pitchFamily="34" charset="0"/>
                <a:cs typeface="Arial" pitchFamily="34" charset="0"/>
              </a:rPr>
              <a:t>olymerase </a:t>
            </a:r>
            <a:r>
              <a:rPr lang="en-US" sz="3600" b="1" u="sng" dirty="0" smtClean="0">
                <a:latin typeface="Arial" pitchFamily="34" charset="0"/>
                <a:cs typeface="Arial" pitchFamily="34" charset="0"/>
              </a:rPr>
              <a:t>C</a:t>
            </a:r>
            <a:r>
              <a:rPr lang="en-US" sz="3600" b="1" dirty="0" smtClean="0">
                <a:latin typeface="Arial" pitchFamily="34" charset="0"/>
                <a:cs typeface="Arial" pitchFamily="34" charset="0"/>
              </a:rPr>
              <a:t>hain </a:t>
            </a:r>
            <a:r>
              <a:rPr lang="en-US" sz="3600" b="1" u="sng" dirty="0" smtClean="0">
                <a:latin typeface="Arial" pitchFamily="34" charset="0"/>
                <a:cs typeface="Arial" pitchFamily="34" charset="0"/>
              </a:rPr>
              <a:t>R</a:t>
            </a:r>
            <a:r>
              <a:rPr lang="en-US" sz="3600" b="1" dirty="0" smtClean="0">
                <a:latin typeface="Arial" pitchFamily="34" charset="0"/>
                <a:cs typeface="Arial" pitchFamily="34" charset="0"/>
              </a:rPr>
              <a:t>eaction) </a:t>
            </a:r>
          </a:p>
          <a:p>
            <a:pPr algn="just" rtl="0">
              <a:defRPr/>
            </a:pPr>
            <a:r>
              <a:rPr lang="en-US" dirty="0" smtClean="0"/>
              <a:t>is a molecular biological technique that is used to </a:t>
            </a:r>
            <a:r>
              <a:rPr lang="en-US" u="sng" dirty="0" smtClean="0"/>
              <a:t>amplify specific fragment of DNA </a:t>
            </a:r>
            <a:r>
              <a:rPr lang="en-US" i="1" u="sng" dirty="0" smtClean="0"/>
              <a:t>in vitro</a:t>
            </a:r>
            <a:r>
              <a:rPr lang="en-US" u="sng" dirty="0" smtClean="0"/>
              <a:t> </a:t>
            </a:r>
            <a:r>
              <a:rPr lang="en-US" dirty="0" smtClean="0"/>
              <a:t>without using living organism such as bacteria, sometimes it is called</a:t>
            </a:r>
            <a:r>
              <a:rPr lang="en-US" i="1" dirty="0" smtClean="0"/>
              <a:t> "molecular photocopying”</a:t>
            </a:r>
          </a:p>
          <a:p>
            <a:pPr algn="just" rtl="0">
              <a:defRPr/>
            </a:pPr>
            <a:r>
              <a:rPr lang="en-US" dirty="0" smtClean="0"/>
              <a:t>. The sensitivity of this technique depends on avoiding the contamination of the sample with any other DNA in the laboratory environment.</a:t>
            </a:r>
          </a:p>
          <a:p>
            <a:pPr algn="just" rtl="0">
              <a:defRPr/>
            </a:pPr>
            <a:r>
              <a:rPr lang="en-US" dirty="0" smtClean="0"/>
              <a:t>The purpose of a PCR is to make a huge number of copies of a gene.</a:t>
            </a:r>
          </a:p>
          <a:p>
            <a:pPr algn="just" rtl="0">
              <a:defRPr/>
            </a:pPr>
            <a:endParaRPr lang="en-US" dirty="0" smtClean="0"/>
          </a:p>
          <a:p>
            <a:pPr algn="just" rtl="0">
              <a:buNone/>
            </a:pP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 rtl="0">
              <a:buNone/>
            </a:pPr>
            <a:r>
              <a:rPr lang="en-US" sz="4000" b="1" dirty="0" smtClean="0">
                <a:latin typeface="Arial" pitchFamily="34" charset="0"/>
                <a:cs typeface="Arial" pitchFamily="34" charset="0"/>
              </a:rPr>
              <a:t>Principle of PCR</a:t>
            </a:r>
          </a:p>
          <a:p>
            <a:pPr algn="just" rtl="0">
              <a:buNone/>
            </a:pPr>
            <a:r>
              <a:rPr lang="en-US" dirty="0" smtClean="0"/>
              <a:t>   The reaction depends on three incubation steps at  different temperature </a:t>
            </a:r>
            <a:r>
              <a:rPr lang="en-US" u="sng" dirty="0" err="1" smtClean="0"/>
              <a:t>denaturation</a:t>
            </a:r>
            <a:r>
              <a:rPr lang="en-US" dirty="0" smtClean="0"/>
              <a:t>,  </a:t>
            </a:r>
            <a:r>
              <a:rPr lang="en-US" u="sng" dirty="0" smtClean="0"/>
              <a:t>annealing</a:t>
            </a:r>
            <a:r>
              <a:rPr lang="en-US" dirty="0" smtClean="0"/>
              <a:t> and </a:t>
            </a:r>
            <a:r>
              <a:rPr lang="en-US" u="sng" dirty="0" smtClean="0"/>
              <a:t>extension</a:t>
            </a:r>
            <a:r>
              <a:rPr lang="en-US" dirty="0" smtClean="0"/>
              <a:t>. At the end of the first cycle two copies of original DNA are produced, then the cycle is repeated and four</a:t>
            </a:r>
          </a:p>
          <a:p>
            <a:pPr algn="just" rtl="0">
              <a:buNone/>
            </a:pPr>
            <a:r>
              <a:rPr lang="en-US" dirty="0" smtClean="0"/>
              <a:t>   copies are produced from the second cycle and so on. Usually the cycles are repeated for 30 to 40 cycles . </a:t>
            </a:r>
          </a:p>
          <a:p>
            <a:pPr algn="just" rtl="0"/>
            <a:endParaRPr lang="en-US" dirty="0" smtClean="0"/>
          </a:p>
          <a:p>
            <a:pPr algn="just" rtl="0">
              <a:buNone/>
            </a:pPr>
            <a:endParaRPr lang="en-US" dirty="0" smtClean="0"/>
          </a:p>
          <a:p>
            <a:pPr algn="just" rtl="0"/>
            <a:endParaRPr lang="en-US" dirty="0" smtClean="0"/>
          </a:p>
          <a:p>
            <a:pPr algn="just" rtl="0">
              <a:buNone/>
            </a:pP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33400"/>
            <a:ext cx="8247888" cy="5715000"/>
          </a:xfrm>
        </p:spPr>
        <p:txBody>
          <a:bodyPr>
            <a:normAutofit fontScale="92500" lnSpcReduction="10000"/>
          </a:bodyPr>
          <a:lstStyle/>
          <a:p>
            <a:pPr algn="just" rtl="0"/>
            <a:r>
              <a:rPr lang="en-US" sz="4300" b="1" dirty="0" smtClean="0">
                <a:effectLst>
                  <a:outerShdw blurRad="50800" dist="38100" algn="tr" rotWithShape="0">
                    <a:prstClr val="black">
                      <a:alpha val="40000"/>
                    </a:prstClr>
                  </a:outerShdw>
                </a:effectLst>
                <a:latin typeface="Arial" pitchFamily="34" charset="0"/>
                <a:cs typeface="Arial" pitchFamily="34" charset="0"/>
              </a:rPr>
              <a:t>Components of PCR reaction : </a:t>
            </a:r>
            <a:endParaRPr lang="en-US" sz="4300" b="1" dirty="0" smtClean="0">
              <a:latin typeface="Arial" pitchFamily="34" charset="0"/>
              <a:cs typeface="Arial" pitchFamily="34" charset="0"/>
            </a:endParaRPr>
          </a:p>
          <a:p>
            <a:pPr algn="just" rtl="0"/>
            <a:r>
              <a:rPr lang="en-US" b="1" dirty="0" smtClean="0"/>
              <a:t>1- Primers :</a:t>
            </a:r>
            <a:r>
              <a:rPr lang="en-US" dirty="0" smtClean="0"/>
              <a:t>   Primer is a short single strand DNA (less than 50 nucleotide usually between 18-25nt)  which is complementary to the ends of the DNA fragment to be amplified. Primer are needed to start the replication by DNA polymerase at specific site on DNA template. Two primers are used : forward and reverse</a:t>
            </a:r>
            <a:r>
              <a:rPr lang="en-US" b="1" dirty="0" smtClean="0"/>
              <a:t> </a:t>
            </a:r>
            <a:r>
              <a:rPr lang="en-US" dirty="0" smtClean="0"/>
              <a:t>primers .</a:t>
            </a:r>
          </a:p>
          <a:p>
            <a:pPr algn="just" rtl="0">
              <a:buNone/>
            </a:pPr>
            <a:r>
              <a:rPr lang="en-US" b="1" dirty="0" smtClean="0"/>
              <a:t>  Forward primer</a:t>
            </a:r>
            <a:r>
              <a:rPr lang="en-US" dirty="0" smtClean="0"/>
              <a:t> is needed to </a:t>
            </a:r>
            <a:r>
              <a:rPr lang="en-US" b="1" dirty="0" smtClean="0"/>
              <a:t>determine start</a:t>
            </a:r>
            <a:r>
              <a:rPr lang="en-US" dirty="0" smtClean="0"/>
              <a:t> point of replication .</a:t>
            </a:r>
          </a:p>
          <a:p>
            <a:pPr algn="just" rtl="0">
              <a:buNone/>
            </a:pPr>
            <a:r>
              <a:rPr lang="en-US" b="1" dirty="0" smtClean="0"/>
              <a:t>  Reverse primer </a:t>
            </a:r>
            <a:r>
              <a:rPr lang="en-US" dirty="0" smtClean="0"/>
              <a:t> is needed to determine the </a:t>
            </a:r>
            <a:r>
              <a:rPr lang="en-US" b="1" dirty="0" smtClean="0"/>
              <a:t>end point</a:t>
            </a:r>
            <a:r>
              <a:rPr lang="en-US" dirty="0" smtClean="0"/>
              <a:t> of replication .</a:t>
            </a:r>
          </a:p>
          <a:p>
            <a:pPr algn="just" rtl="0"/>
            <a:endParaRPr lang="en-US" dirty="0" smtClean="0"/>
          </a:p>
          <a:p>
            <a:pPr algn="just" rtl="0"/>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cstate="print"/>
          <a:srcRect/>
          <a:stretch>
            <a:fillRect/>
          </a:stretch>
        </p:blipFill>
        <p:spPr bwMode="auto">
          <a:xfrm>
            <a:off x="457200" y="499275"/>
            <a:ext cx="8229600" cy="5508612"/>
          </a:xfrm>
          <a:prstGeom prst="round2DiagRect">
            <a:avLst>
              <a:gd name="adj1" fmla="val 16667"/>
              <a:gd name="adj2" fmla="val 0"/>
            </a:avLst>
          </a:prstGeom>
          <a:ln w="88900" cap="sq">
            <a:noFill/>
            <a:miter lim="800000"/>
          </a:ln>
          <a:effectLst>
            <a:outerShdw blurRad="107950" dist="12700" dir="5400000" algn="ctr">
              <a:srgbClr val="000000"/>
            </a:outerShdw>
          </a:effectLst>
          <a:scene3d>
            <a:camera prst="orthographicFront">
              <a:rot lat="0" lon="0" rev="0"/>
            </a:camera>
            <a:lightRig rig="balanced" dir="t"/>
          </a:scene3d>
          <a:sp3d contourW="44450">
            <a:bevelT w="63500" h="63500" prst="artDeco"/>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400288" cy="5867400"/>
          </a:xfrm>
        </p:spPr>
        <p:txBody>
          <a:bodyPr>
            <a:normAutofit fontScale="92500" lnSpcReduction="10000"/>
          </a:bodyPr>
          <a:lstStyle/>
          <a:p>
            <a:pPr algn="just" rtl="0">
              <a:buNone/>
              <a:defRPr/>
            </a:pPr>
            <a:r>
              <a:rPr lang="en-US" b="1" dirty="0" smtClean="0"/>
              <a:t>2- DNA template : </a:t>
            </a:r>
            <a:r>
              <a:rPr lang="en-US" dirty="0" smtClean="0"/>
              <a:t> is the DNA fragment to be </a:t>
            </a:r>
            <a:r>
              <a:rPr lang="en-US" dirty="0" err="1" smtClean="0"/>
              <a:t>amplifed</a:t>
            </a:r>
            <a:r>
              <a:rPr lang="en-US" dirty="0" smtClean="0"/>
              <a:t> . </a:t>
            </a:r>
          </a:p>
          <a:p>
            <a:pPr algn="just" rtl="0">
              <a:buNone/>
              <a:defRPr/>
            </a:pPr>
            <a:r>
              <a:rPr lang="en-US" b="1" dirty="0" smtClean="0"/>
              <a:t> </a:t>
            </a:r>
            <a:endParaRPr lang="en-US" dirty="0" smtClean="0"/>
          </a:p>
          <a:p>
            <a:pPr algn="just" rtl="0">
              <a:buNone/>
              <a:defRPr/>
            </a:pPr>
            <a:r>
              <a:rPr lang="en-US" b="1" dirty="0" smtClean="0"/>
              <a:t>3- </a:t>
            </a:r>
            <a:r>
              <a:rPr lang="en-US" b="1" dirty="0" err="1" smtClean="0"/>
              <a:t>dNTPs</a:t>
            </a:r>
            <a:r>
              <a:rPr lang="en-US" b="1" dirty="0" smtClean="0"/>
              <a:t> :  </a:t>
            </a:r>
            <a:r>
              <a:rPr lang="en-US" dirty="0" smtClean="0"/>
              <a:t> is a mixture of four nucleotides </a:t>
            </a:r>
            <a:r>
              <a:rPr lang="en-US" dirty="0" err="1" smtClean="0"/>
              <a:t>triphosphate</a:t>
            </a:r>
            <a:r>
              <a:rPr lang="en-US" dirty="0" smtClean="0"/>
              <a:t> (</a:t>
            </a:r>
            <a:r>
              <a:rPr lang="en-US" dirty="0" err="1" smtClean="0"/>
              <a:t>dGTP</a:t>
            </a:r>
            <a:r>
              <a:rPr lang="en-US" dirty="0" smtClean="0"/>
              <a:t>, </a:t>
            </a:r>
            <a:r>
              <a:rPr lang="en-US" dirty="0" err="1" smtClean="0"/>
              <a:t>dATP</a:t>
            </a:r>
            <a:r>
              <a:rPr lang="en-US" dirty="0" smtClean="0"/>
              <a:t>, </a:t>
            </a:r>
            <a:r>
              <a:rPr lang="en-US" dirty="0" err="1" smtClean="0"/>
              <a:t>dCTP</a:t>
            </a:r>
            <a:r>
              <a:rPr lang="en-US" dirty="0" smtClean="0"/>
              <a:t> and </a:t>
            </a:r>
            <a:r>
              <a:rPr lang="en-US" dirty="0" err="1" smtClean="0"/>
              <a:t>dTTP</a:t>
            </a:r>
            <a:r>
              <a:rPr lang="en-US" dirty="0" smtClean="0"/>
              <a:t> )  that are used to elongates DNA strand .</a:t>
            </a:r>
          </a:p>
          <a:p>
            <a:pPr algn="just" rtl="0">
              <a:buNone/>
              <a:defRPr/>
            </a:pPr>
            <a:r>
              <a:rPr lang="en-US" dirty="0" smtClean="0"/>
              <a:t> </a:t>
            </a:r>
          </a:p>
          <a:p>
            <a:pPr algn="just" rtl="0">
              <a:buNone/>
              <a:defRPr/>
            </a:pPr>
            <a:r>
              <a:rPr lang="en-US" b="1" dirty="0" smtClean="0"/>
              <a:t>4- </a:t>
            </a:r>
            <a:r>
              <a:rPr lang="en-US" b="1" dirty="0" err="1" smtClean="0"/>
              <a:t>Taq</a:t>
            </a:r>
            <a:r>
              <a:rPr lang="en-US" b="1" dirty="0" smtClean="0"/>
              <a:t> DNA polymerase : </a:t>
            </a:r>
            <a:r>
              <a:rPr lang="en-US" dirty="0" smtClean="0"/>
              <a:t> is a </a:t>
            </a:r>
            <a:r>
              <a:rPr lang="en-US" dirty="0" err="1" smtClean="0"/>
              <a:t>thermostable</a:t>
            </a:r>
            <a:r>
              <a:rPr lang="en-US" dirty="0" smtClean="0"/>
              <a:t> enzyme which is used to elongates DNA template. It is extracted from </a:t>
            </a:r>
            <a:r>
              <a:rPr lang="en-US" dirty="0" err="1" smtClean="0"/>
              <a:t>thermophilis</a:t>
            </a:r>
            <a:r>
              <a:rPr lang="en-US" dirty="0" smtClean="0"/>
              <a:t> bacteria called </a:t>
            </a:r>
            <a:r>
              <a:rPr lang="en-US" b="1" i="1" dirty="0" err="1" smtClean="0"/>
              <a:t>T</a:t>
            </a:r>
            <a:r>
              <a:rPr lang="en-US" i="1" dirty="0" err="1" smtClean="0"/>
              <a:t>hermus</a:t>
            </a:r>
            <a:r>
              <a:rPr lang="en-US" i="1" dirty="0" smtClean="0"/>
              <a:t> </a:t>
            </a:r>
            <a:r>
              <a:rPr lang="en-US" b="1" i="1" dirty="0" err="1" smtClean="0"/>
              <a:t>Aq</a:t>
            </a:r>
            <a:r>
              <a:rPr lang="en-US" i="1" dirty="0" err="1" smtClean="0"/>
              <a:t>uaticus</a:t>
            </a:r>
            <a:r>
              <a:rPr lang="en-US" dirty="0" smtClean="0"/>
              <a:t> that life in hot spring, so it doesn't effected or </a:t>
            </a:r>
            <a:r>
              <a:rPr lang="en-US" dirty="0" err="1" smtClean="0"/>
              <a:t>denaturated</a:t>
            </a:r>
            <a:r>
              <a:rPr lang="en-US" dirty="0" smtClean="0"/>
              <a:t> by high temperature that is used in PCR .  </a:t>
            </a:r>
          </a:p>
          <a:p>
            <a:pPr algn="just" rtl="0">
              <a:defRPr/>
            </a:pPr>
            <a:endParaRPr lang="en-US" dirty="0" smtClean="0"/>
          </a:p>
          <a:p>
            <a:pPr algn="just" rtl="0">
              <a:defRPr/>
            </a:pPr>
            <a:endParaRPr lang="en-US" dirty="0" smtClean="0"/>
          </a:p>
          <a:p>
            <a:pPr algn="just" rtl="0"/>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1358</TotalTime>
  <Words>923</Words>
  <Application>Microsoft Office PowerPoint</Application>
  <PresentationFormat>On-screen Show (4:3)</PresentationFormat>
  <Paragraphs>44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Solstice</vt:lpstr>
      <vt:lpstr>Molecular diagnosis of human papillomavirus (HPV)oral infections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Real-Time PCR Works</vt:lpstr>
      <vt:lpstr>PowerPoint Presentation</vt:lpstr>
      <vt:lpstr>How TaqMan® works: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Molecular diagnosis of human papillomavirus (HPV)oral infections</dc:title>
  <dc:creator>Ahmed</dc:creator>
  <cp:lastModifiedBy>max</cp:lastModifiedBy>
  <cp:revision>19</cp:revision>
  <dcterms:created xsi:type="dcterms:W3CDTF">2006-08-16T00:00:00Z</dcterms:created>
  <dcterms:modified xsi:type="dcterms:W3CDTF">2014-09-20T18:27:34Z</dcterms:modified>
</cp:coreProperties>
</file>