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67" r:id="rId4"/>
    <p:sldId id="263" r:id="rId5"/>
    <p:sldId id="264" r:id="rId6"/>
    <p:sldId id="265" r:id="rId7"/>
    <p:sldId id="266" r:id="rId8"/>
    <p:sldId id="268" r:id="rId9"/>
    <p:sldId id="280" r:id="rId10"/>
    <p:sldId id="282" r:id="rId11"/>
    <p:sldId id="283" r:id="rId12"/>
    <p:sldId id="284" r:id="rId13"/>
    <p:sldId id="286" r:id="rId14"/>
    <p:sldId id="287" r:id="rId15"/>
    <p:sldId id="295" r:id="rId16"/>
    <p:sldId id="290" r:id="rId17"/>
    <p:sldId id="285" r:id="rId18"/>
    <p:sldId id="292" r:id="rId19"/>
    <p:sldId id="294" r:id="rId20"/>
    <p:sldId id="291" r:id="rId21"/>
    <p:sldId id="293" r:id="rId22"/>
    <p:sldId id="298" r:id="rId23"/>
    <p:sldId id="297" r:id="rId24"/>
    <p:sldId id="296" r:id="rId25"/>
    <p:sldId id="299" r:id="rId26"/>
    <p:sldId id="278" r:id="rId2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F15A53-1D54-40B8-95AE-BEE7908C7139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CA37397-8355-4560-873A-B7DA565011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5A53-1D54-40B8-95AE-BEE7908C7139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397-8355-4560-873A-B7DA565011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5A53-1D54-40B8-95AE-BEE7908C7139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397-8355-4560-873A-B7DA565011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5A53-1D54-40B8-95AE-BEE7908C7139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397-8355-4560-873A-B7DA565011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5A53-1D54-40B8-95AE-BEE7908C7139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397-8355-4560-873A-B7DA565011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5A53-1D54-40B8-95AE-BEE7908C7139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397-8355-4560-873A-B7DA565011A7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5A53-1D54-40B8-95AE-BEE7908C7139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397-8355-4560-873A-B7DA565011A7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5A53-1D54-40B8-95AE-BEE7908C7139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397-8355-4560-873A-B7DA565011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5A53-1D54-40B8-95AE-BEE7908C7139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397-8355-4560-873A-B7DA565011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F15A53-1D54-40B8-95AE-BEE7908C7139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CA37397-8355-4560-873A-B7DA565011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F15A53-1D54-40B8-95AE-BEE7908C7139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CA37397-8355-4560-873A-B7DA565011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F15A53-1D54-40B8-95AE-BEE7908C7139}" type="datetimeFigureOut">
              <a:rPr lang="ar-IQ" smtClean="0"/>
              <a:t>03/03/1440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CA37397-8355-4560-873A-B7DA565011A7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4149080"/>
            <a:ext cx="6264696" cy="144015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Treatment options for traumatized primary teeth</a:t>
            </a:r>
            <a:endParaRPr lang="ar-IQ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farah\Desktop\صور للمحاضرة  trauma\why_your_child_has_a_dark_tooth-730x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3024336" cy="26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35" y="771936"/>
            <a:ext cx="7414437" cy="99879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Advise and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treatment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750080" y="1872489"/>
            <a:ext cx="3208085" cy="43202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l" rtl="0">
              <a:buClr>
                <a:srgbClr val="AA2B1E"/>
              </a:buClr>
            </a:pPr>
            <a:r>
              <a:rPr lang="en-US" b="1" dirty="0">
                <a:solidFill>
                  <a:srgbClr val="FF0000"/>
                </a:solidFill>
              </a:rPr>
              <a:t>Refer to hospital/ alveolar process fracture </a:t>
            </a:r>
          </a:p>
          <a:p>
            <a:pPr lvl="0" algn="l" rtl="0">
              <a:buClr>
                <a:srgbClr val="AA2B1E"/>
              </a:buClr>
            </a:pPr>
            <a:r>
              <a:rPr lang="en-US" b="1" dirty="0">
                <a:solidFill>
                  <a:srgbClr val="FF0000"/>
                </a:solidFill>
              </a:rPr>
              <a:t>Brushing not possible</a:t>
            </a:r>
          </a:p>
          <a:p>
            <a:pPr lvl="0" algn="l" rtl="0">
              <a:buClr>
                <a:srgbClr val="AA2B1E"/>
              </a:buClr>
            </a:pPr>
            <a:r>
              <a:rPr lang="en-US" b="1" dirty="0">
                <a:solidFill>
                  <a:srgbClr val="FF0000"/>
                </a:solidFill>
              </a:rPr>
              <a:t>Soft diet </a:t>
            </a:r>
            <a:r>
              <a:rPr lang="en-US" b="1" dirty="0">
                <a:solidFill>
                  <a:srgbClr val="465E9C">
                    <a:lumMod val="75000"/>
                  </a:srgbClr>
                </a:solidFill>
              </a:rPr>
              <a:t>(10-14 days)</a:t>
            </a:r>
          </a:p>
          <a:p>
            <a:pPr lvl="0" algn="l" rtl="0">
              <a:buClr>
                <a:srgbClr val="AA2B1E"/>
              </a:buClr>
            </a:pPr>
            <a:r>
              <a:rPr lang="en-US" b="1" dirty="0">
                <a:solidFill>
                  <a:srgbClr val="FF0000"/>
                </a:solidFill>
              </a:rPr>
              <a:t>Pacifiers &amp; nursing bottle restricted</a:t>
            </a:r>
          </a:p>
          <a:p>
            <a:pPr lvl="0" algn="l" rtl="0">
              <a:buClr>
                <a:srgbClr val="AA2B1E"/>
              </a:buClr>
            </a:pPr>
            <a:r>
              <a:rPr lang="en-US" b="1" dirty="0" smtClean="0">
                <a:solidFill>
                  <a:srgbClr val="FF0000"/>
                </a:solidFill>
              </a:rPr>
              <a:t>Possible complications </a:t>
            </a:r>
            <a:r>
              <a:rPr lang="en-US" b="1" dirty="0">
                <a:solidFill>
                  <a:srgbClr val="FF0000"/>
                </a:solidFill>
              </a:rPr>
              <a:t>/ </a:t>
            </a:r>
            <a:r>
              <a:rPr lang="en-US" b="1" dirty="0">
                <a:solidFill>
                  <a:srgbClr val="465E9C">
                    <a:lumMod val="75000"/>
                  </a:srgbClr>
                </a:solidFill>
              </a:rPr>
              <a:t>increase mobility, swelling</a:t>
            </a:r>
            <a:endParaRPr lang="ar-IQ" b="1" dirty="0">
              <a:solidFill>
                <a:srgbClr val="465E9C">
                  <a:lumMod val="75000"/>
                </a:srgbClr>
              </a:solidFill>
            </a:endParaRPr>
          </a:p>
          <a:p>
            <a:endParaRPr lang="ar-IQ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933811" y="1887453"/>
            <a:ext cx="3335322" cy="43014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Washing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Compressing 5-10 min.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Keep calm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Extraction / very mobile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Analgesic/ pain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Antibiotics/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ar-IQ" sz="2400" dirty="0">
              <a:solidFill>
                <a:prstClr val="black"/>
              </a:solidFill>
            </a:endParaRPr>
          </a:p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01208"/>
            <a:ext cx="3114229" cy="91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5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089248" y="953378"/>
            <a:ext cx="3088374" cy="525703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sz="2400" dirty="0" smtClean="0">
              <a:solidFill>
                <a:prstClr val="black"/>
              </a:solidFill>
            </a:endParaRPr>
          </a:p>
          <a:p>
            <a:pPr lvl="0" rtl="0">
              <a:buClr>
                <a:srgbClr val="AA2B1E"/>
              </a:buClr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options: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400" dirty="0" smtClean="0">
                <a:solidFill>
                  <a:prstClr val="black"/>
                </a:solidFill>
              </a:rPr>
              <a:t>Uncomplicated </a:t>
            </a:r>
            <a:r>
              <a:rPr lang="en-US" sz="2400" dirty="0">
                <a:solidFill>
                  <a:prstClr val="black"/>
                </a:solidFill>
              </a:rPr>
              <a:t>crown fracture </a:t>
            </a:r>
            <a:r>
              <a:rPr lang="en-US" sz="2400" b="1" dirty="0">
                <a:solidFill>
                  <a:srgbClr val="FF0000"/>
                </a:solidFill>
              </a:rPr>
              <a:t>enamel &amp; dentin </a:t>
            </a:r>
          </a:p>
          <a:p>
            <a:pPr marL="525780" lvl="0" indent="-457200" algn="l" rtl="0">
              <a:buClr>
                <a:srgbClr val="AA2B1E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Smooth off sharp </a:t>
            </a:r>
          </a:p>
          <a:p>
            <a:pPr marL="525780" lvl="0" indent="-457200" algn="l" rtl="0">
              <a:buClr>
                <a:srgbClr val="AA2B1E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GIC or Composite</a:t>
            </a:r>
          </a:p>
          <a:p>
            <a:pPr marL="274320" lvl="0" indent="-274320" algn="l" rtl="0">
              <a:buClr>
                <a:srgbClr val="94C600"/>
              </a:buClr>
              <a:buFont typeface="Brush Script MT" pitchFamily="66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Complicated crown fracture </a:t>
            </a:r>
            <a:r>
              <a:rPr lang="en-US" sz="2400" b="1" dirty="0">
                <a:solidFill>
                  <a:srgbClr val="FF0000"/>
                </a:solidFill>
              </a:rPr>
              <a:t>enamel, dentin &amp; pulp</a:t>
            </a:r>
          </a:p>
          <a:p>
            <a:pPr marL="525780" lvl="0" indent="-457200" algn="l" rtl="0">
              <a:buClr>
                <a:srgbClr val="94C600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Pulp capping </a:t>
            </a:r>
            <a:r>
              <a:rPr lang="en-US" sz="2400" b="1" dirty="0" err="1">
                <a:solidFill>
                  <a:srgbClr val="FF0000"/>
                </a:solidFill>
              </a:rPr>
              <a:t>CaOH</a:t>
            </a:r>
            <a:r>
              <a:rPr lang="en-US" sz="2400" b="1" dirty="0">
                <a:solidFill>
                  <a:srgbClr val="FF0000"/>
                </a:solidFill>
              </a:rPr>
              <a:t> or MTA</a:t>
            </a:r>
          </a:p>
          <a:p>
            <a:pPr marL="525780" lvl="0" indent="-457200" algn="l" rtl="0">
              <a:buClr>
                <a:srgbClr val="94C600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extraction</a:t>
            </a:r>
          </a:p>
          <a:p>
            <a:endParaRPr lang="ar-IQ" dirty="0"/>
          </a:p>
        </p:txBody>
      </p:sp>
      <p:pic>
        <p:nvPicPr>
          <p:cNvPr id="6146" name="Picture 2" descr="C:\Users\farah\Desktop\صور للمحاضرة  trauma\EnamelDentinside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97764"/>
            <a:ext cx="1402162" cy="210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47" name="Picture 3" descr="C:\Users\farah\Desktop\صور للمحاضرة  trauma\EnamelDentinPulpsideDrawi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b="1758"/>
          <a:stretch>
            <a:fillRect/>
          </a:stretch>
        </p:blipFill>
        <p:spPr bwMode="auto">
          <a:xfrm rot="60000">
            <a:off x="5478669" y="4015306"/>
            <a:ext cx="1357994" cy="211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48" name="Picture 4" descr="C:\Users\farah\Desktop\صور للمحاضرة  trauma\EnamelsideDrawing_prim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86" y="1397763"/>
            <a:ext cx="1710033" cy="210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60000">
            <a:off x="1114130" y="738373"/>
            <a:ext cx="3021320" cy="1439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198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body" sz="half" idx="2"/>
          </p:nvPr>
        </p:nvSpPr>
        <p:spPr>
          <a:xfrm rot="-60000">
            <a:off x="1084881" y="964745"/>
            <a:ext cx="3269361" cy="47584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Root fracture 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Left untreated (</a:t>
            </a:r>
            <a:r>
              <a:rPr lang="en-US" sz="2000" b="1" dirty="0" err="1" smtClean="0">
                <a:solidFill>
                  <a:srgbClr val="FF0000"/>
                </a:solidFill>
              </a:rPr>
              <a:t>resorption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Extraction coronal fragment/ </a:t>
            </a:r>
            <a:r>
              <a:rPr lang="en-US" sz="2000" b="1" dirty="0" smtClean="0">
                <a:solidFill>
                  <a:srgbClr val="00B0F0"/>
                </a:solidFill>
              </a:rPr>
              <a:t>displaced, loose</a:t>
            </a:r>
          </a:p>
          <a:p>
            <a:pPr marL="68580" indent="0" algn="just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Crown /root fracture </a:t>
            </a:r>
            <a:r>
              <a:rPr lang="en-US" sz="2000" b="1" dirty="0" smtClean="0">
                <a:solidFill>
                  <a:srgbClr val="00B0F0"/>
                </a:solidFill>
              </a:rPr>
              <a:t>enamel, dentin, root   with or without pulp exposure/</a:t>
            </a:r>
          </a:p>
          <a:p>
            <a:pPr marL="6858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Extraction</a:t>
            </a:r>
          </a:p>
          <a:p>
            <a:pPr marL="68580" indent="0" algn="l" rtl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68580" indent="0" algn="l" rtl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25780" indent="-457200" algn="l" rtl="0">
              <a:buFont typeface="+mj-lt"/>
              <a:buAutoNum type="arabicPeriod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25780" indent="-457200" algn="l" rtl="0">
              <a:buFont typeface="+mj-lt"/>
              <a:buAutoNum type="arabicPeriod"/>
            </a:pPr>
            <a:endParaRPr lang="ar-IQ" sz="2400" dirty="0"/>
          </a:p>
        </p:txBody>
      </p:sp>
      <p:pic>
        <p:nvPicPr>
          <p:cNvPr id="7170" name="Picture 2" descr="C:\Users\farah\Desktop\صور للمحاضرة  trauma\crown root fractur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2222"/>
          <a:stretch>
            <a:fillRect/>
          </a:stretch>
        </p:blipFill>
        <p:spPr bwMode="auto">
          <a:xfrm rot="60000">
            <a:off x="6554937" y="3440247"/>
            <a:ext cx="1572652" cy="2449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1" name="Picture 3" descr="C:\Users\farah\Desktop\صور للمحاضرة  trauma\crown root fracture with pulp expos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150102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2" name="Picture 4" descr="C:\Users\farah\Desktop\صور للمحاضرة  trauma\root fra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36" y="993635"/>
            <a:ext cx="1316520" cy="2147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726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764704"/>
            <a:ext cx="2880320" cy="280831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>
              <a:solidFill>
                <a:prstClr val="black"/>
              </a:solidFill>
            </a:endParaRPr>
          </a:p>
          <a:p>
            <a:pPr lvl="0" algn="l" rtl="0">
              <a:buClr>
                <a:srgbClr val="AA2B1E"/>
              </a:buClr>
            </a:pPr>
            <a:endParaRPr lang="en-US" b="0" dirty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Concussion </a:t>
            </a:r>
            <a:r>
              <a:rPr lang="en-US" dirty="0">
                <a:solidFill>
                  <a:prstClr val="black"/>
                </a:solidFill>
              </a:rPr>
              <a:t>/ tender to </a:t>
            </a:r>
            <a:r>
              <a:rPr lang="en-US" dirty="0" smtClean="0">
                <a:solidFill>
                  <a:prstClr val="black"/>
                </a:solidFill>
              </a:rPr>
              <a:t>touch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Reassurance &amp; </a:t>
            </a:r>
            <a:r>
              <a:rPr lang="en-US" dirty="0" err="1">
                <a:solidFill>
                  <a:srgbClr val="FF0000"/>
                </a:solidFill>
              </a:rPr>
              <a:t>maintenanse</a:t>
            </a:r>
            <a:endParaRPr lang="en-US" dirty="0">
              <a:solidFill>
                <a:srgbClr val="FF0000"/>
              </a:solidFill>
            </a:endParaRPr>
          </a:p>
          <a:p>
            <a:pPr marL="525780" indent="-457200" algn="l" rtl="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Good oral hygiene</a:t>
            </a:r>
            <a:endParaRPr lang="ar-IQ" dirty="0">
              <a:solidFill>
                <a:srgbClr val="FF0000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>
              <a:solidFill>
                <a:prstClr val="black"/>
              </a:solidFill>
            </a:endParaRPr>
          </a:p>
          <a:p>
            <a:pPr algn="l" rtl="0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32040" y="764705"/>
            <a:ext cx="2880320" cy="280831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sz="1600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sz="1600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sz="1600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sz="1600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sz="1600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sz="1600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sz="1600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b="0" dirty="0" smtClean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Sub luxation / mobile, bleeding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Reassurance &amp; </a:t>
            </a:r>
            <a:r>
              <a:rPr lang="en-US" dirty="0" err="1" smtClean="0">
                <a:solidFill>
                  <a:srgbClr val="FF0000"/>
                </a:solidFill>
              </a:rPr>
              <a:t>maintenanse</a:t>
            </a:r>
            <a:endParaRPr lang="en-US" dirty="0" smtClean="0">
              <a:solidFill>
                <a:srgbClr val="FF0000"/>
              </a:solidFill>
            </a:endParaRPr>
          </a:p>
          <a:p>
            <a:pPr marL="525780" indent="-457200" algn="l" rtl="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Good oral hygiene</a:t>
            </a:r>
            <a:endParaRPr lang="ar-IQ" dirty="0" smtClean="0">
              <a:solidFill>
                <a:srgbClr val="FF0000"/>
              </a:solidFill>
            </a:endParaRPr>
          </a:p>
          <a:p>
            <a:pPr lvl="0" algn="l" rtl="0">
              <a:buClr>
                <a:srgbClr val="AA2B1E"/>
              </a:buClr>
            </a:pPr>
            <a:endParaRPr lang="en-US" b="0" dirty="0" smtClean="0">
              <a:solidFill>
                <a:srgbClr val="FF0000"/>
              </a:solidFill>
            </a:endParaRPr>
          </a:p>
          <a:p>
            <a:endParaRPr lang="ar-IQ" sz="1800" dirty="0"/>
          </a:p>
        </p:txBody>
      </p:sp>
      <p:pic>
        <p:nvPicPr>
          <p:cNvPr id="2050" name="Picture 2" descr="C:\Users\farah\Desktop\صور للمحاضرة  trauma\concussion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1584176" cy="239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1" name="Picture 3" descr="C:\Users\farah\Desktop\صور للمحاضرة  trauma\sub luxation.bmp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57" y="3645024"/>
            <a:ext cx="1594464" cy="241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427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998755" y="881627"/>
            <a:ext cx="3238610" cy="511179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68580" algn="l" rtl="0"/>
            <a:endParaRPr lang="en-US" dirty="0" smtClean="0"/>
          </a:p>
          <a:p>
            <a:pPr marL="68580" rt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Luxation</a:t>
            </a:r>
            <a:br>
              <a:rPr lang="en-US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1-lateral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8580" algn="l" rt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Treatment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options:</a:t>
            </a:r>
          </a:p>
          <a:p>
            <a:pPr marL="525780" indent="-457200" algn="just" rtl="0">
              <a:buFont typeface="+mj-lt"/>
              <a:buAutoNum type="arabicPeriod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Crown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palatally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root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labially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&amp; firm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gentle repositioning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derangement.</a:t>
            </a:r>
          </a:p>
          <a:p>
            <a:pPr marL="525780" indent="-457200" algn="just" rtl="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Spontaneous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repositioing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derangement.</a:t>
            </a:r>
          </a:p>
          <a:p>
            <a:pPr marL="525780" indent="-457200" algn="just" rtl="0">
              <a:buFont typeface="+mj-lt"/>
              <a:buAutoNum type="arabicPeriod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525780" indent="-457200" algn="just" rtl="0">
              <a:buFont typeface="+mj-lt"/>
              <a:buAutoNum type="arabicPeriod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Crown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labially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root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palatally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severe displacement &amp; mobile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extraction  </a:t>
            </a:r>
          </a:p>
          <a:p>
            <a:endParaRPr lang="ar-IQ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arah\Desktop\صور للمحاضرة  trauma\LateralsideDrawing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" b="1078"/>
          <a:stretch>
            <a:fillRect/>
          </a:stretch>
        </p:blipFill>
        <p:spPr bwMode="auto">
          <a:xfrm rot="60000">
            <a:off x="4804786" y="1007494"/>
            <a:ext cx="3109554" cy="4844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085008" y="953412"/>
            <a:ext cx="3088705" cy="4771287"/>
          </a:xfrm>
        </p:spPr>
        <p:txBody>
          <a:bodyPr>
            <a:normAutofit lnSpcReduction="10000"/>
          </a:bodyPr>
          <a:lstStyle/>
          <a:p>
            <a:pPr rtl="0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Luxation</a:t>
            </a:r>
            <a:b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2-Intrusive</a:t>
            </a:r>
          </a:p>
          <a:p>
            <a:pPr marL="68580" lvl="0" algn="l" rtl="0">
              <a:buClr>
                <a:srgbClr val="AA2B1E"/>
              </a:buClr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Treatment options:</a:t>
            </a:r>
          </a:p>
          <a:p>
            <a:pPr marL="525780" lvl="0" indent="-457200" algn="just" rtl="0">
              <a:buClr>
                <a:srgbClr val="AA2B1E"/>
              </a:buClr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Not displaced into developing tooth germ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Spontaneous re eruption expected.</a:t>
            </a:r>
          </a:p>
          <a:p>
            <a:pPr marL="525780" lvl="0" indent="-457200" algn="just" rtl="0">
              <a:buClr>
                <a:srgbClr val="AA2B1E"/>
              </a:buClr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Not re erupt,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ankylosis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likely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 prevent ectopic eruption.</a:t>
            </a:r>
          </a:p>
          <a:p>
            <a:pPr marL="525780" lvl="0" indent="-457200" algn="just" rtl="0">
              <a:buClr>
                <a:srgbClr val="AA2B1E"/>
              </a:buClr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Apex  displaced into developing tooth germ, signs of infection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extraction &amp; antibiotic</a:t>
            </a:r>
          </a:p>
          <a:p>
            <a:pPr marL="68580" lvl="0" algn="l" rtl="0">
              <a:buClr>
                <a:srgbClr val="AA2B1E"/>
              </a:buClr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dirty="0">
              <a:solidFill>
                <a:prstClr val="black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ar-IQ" dirty="0">
              <a:solidFill>
                <a:prstClr val="black"/>
              </a:solidFill>
            </a:endParaRPr>
          </a:p>
          <a:p>
            <a:endParaRPr lang="ar-IQ" dirty="0"/>
          </a:p>
        </p:txBody>
      </p:sp>
      <p:pic>
        <p:nvPicPr>
          <p:cNvPr id="1026" name="Picture 2" descr="C:\Users\farah\Desktop\صور للمحاضرة  trauma\IntrusionsideDrawingInvolvem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42801"/>
            <a:ext cx="1584176" cy="2337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rah\Desktop\صور للمحاضرة  trauma\intruded too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47" y="1412776"/>
            <a:ext cx="2597989" cy="166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087991" y="809480"/>
            <a:ext cx="3076129" cy="5113046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endParaRPr lang="en-US" sz="59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59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Luxation</a:t>
            </a:r>
            <a:r>
              <a:rPr lang="en-US" sz="5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5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59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3- Extrusive: </a:t>
            </a:r>
            <a:endParaRPr lang="en-US" sz="59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11480" lvl="0" indent="-34290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sz="6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lvl="0" indent="-34290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en-U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elongated</a:t>
            </a:r>
          </a:p>
          <a:p>
            <a:pPr marL="411480" lvl="0" indent="-34290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Treatment options:</a:t>
            </a:r>
          </a:p>
          <a:p>
            <a:pPr marL="525780" lvl="0" indent="-457200" algn="l" rtl="0">
              <a:buClr>
                <a:srgbClr val="AA2B1E"/>
              </a:buClr>
              <a:buFont typeface="+mj-lt"/>
              <a:buAutoNum type="arabicPeriod"/>
            </a:pPr>
            <a:r>
              <a:rPr lang="en-U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Minor : </a:t>
            </a: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careful re positioning/ spontaneous alignment</a:t>
            </a:r>
            <a:r>
              <a:rPr lang="en-U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25780" lvl="0" indent="-457200" algn="l" rtl="0">
              <a:buClr>
                <a:srgbClr val="AA2B1E"/>
              </a:buClr>
              <a:buFont typeface="+mj-lt"/>
              <a:buAutoNum type="arabicPeriod"/>
            </a:pPr>
            <a:r>
              <a:rPr lang="en-U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Severe, delayed presentation: </a:t>
            </a:r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extraction.</a:t>
            </a:r>
          </a:p>
          <a:p>
            <a:pPr marL="525780" lvl="0" indent="-457200" algn="l" rtl="0">
              <a:buClr>
                <a:srgbClr val="AA2B1E"/>
              </a:buClr>
              <a:buFont typeface="+mj-lt"/>
              <a:buAutoNum type="arabicPeriod"/>
            </a:pPr>
            <a:endParaRPr lang="ar-IQ" sz="5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</a:br>
            <a:endParaRPr lang="ar-IQ" dirty="0"/>
          </a:p>
        </p:txBody>
      </p:sp>
      <p:pic>
        <p:nvPicPr>
          <p:cNvPr id="3074" name="Picture 2" descr="C:\Users\farah\Desktop\صور للمحاضرة  trauma\Extrusionsidedrawi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" b="830"/>
          <a:stretch>
            <a:fillRect/>
          </a:stretch>
        </p:blipFill>
        <p:spPr bwMode="auto">
          <a:xfrm rot="60000">
            <a:off x="4817533" y="1078499"/>
            <a:ext cx="2996069" cy="466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7011" y="954041"/>
            <a:ext cx="3016708" cy="477003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endParaRPr lang="en-US" sz="2000" dirty="0" smtClean="0"/>
          </a:p>
          <a:p>
            <a:pPr rtl="0"/>
            <a:r>
              <a:rPr lang="en-US" sz="44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Avulsion</a:t>
            </a:r>
            <a:endParaRPr lang="en-US" sz="2000" dirty="0"/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smtClean="0"/>
              <a:t>Tooth </a:t>
            </a:r>
            <a:r>
              <a:rPr lang="en-US" sz="2000" dirty="0"/>
              <a:t>completely out off socket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Radiograph: </a:t>
            </a:r>
            <a:r>
              <a:rPr lang="en-US" sz="2000" dirty="0"/>
              <a:t>make sure definitely avulsed not intruded&amp; found not inhaled.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/>
              <a:t>Re plantation avoided.</a:t>
            </a:r>
          </a:p>
          <a:p>
            <a:pPr marL="342900" indent="-342900" algn="l" rtl="0">
              <a:buFont typeface="Arial" pitchFamily="34" charset="0"/>
              <a:buChar char="•"/>
            </a:pPr>
            <a:endParaRPr lang="ar-IQ" sz="2000" dirty="0"/>
          </a:p>
          <a:p>
            <a:pPr marL="342900" indent="-342900">
              <a:buFont typeface="Arial" pitchFamily="34" charset="0"/>
              <a:buChar char="•"/>
            </a:pPr>
            <a:endParaRPr lang="ar-IQ" sz="2000" dirty="0"/>
          </a:p>
        </p:txBody>
      </p:sp>
      <p:pic>
        <p:nvPicPr>
          <p:cNvPr id="1026" name="Picture 2" descr="C:\Users\farah\Desktop\صور للمحاضرة  trauma\Avulsion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43936"/>
            <a:ext cx="1872208" cy="3404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1241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Sequeles</a:t>
            </a:r>
            <a:r>
              <a:rPr lang="en-US" sz="4000" b="1" dirty="0">
                <a:solidFill>
                  <a:srgbClr val="FF0000"/>
                </a:solidFill>
              </a:rPr>
              <a:t> of trauma to the primary teeth: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pPr marL="68580" lvl="0" indent="0" algn="l" rtl="0">
              <a:buClr>
                <a:srgbClr val="AA2B1E"/>
              </a:buClr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1-Pulp necrosis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l" rt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gray discoloration, loss of vitality</a:t>
            </a:r>
          </a:p>
          <a:p>
            <a:pPr lvl="0" algn="l" rt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Radiograph: arrested root development, </a:t>
            </a:r>
            <a:r>
              <a:rPr lang="en-US" dirty="0" err="1">
                <a:solidFill>
                  <a:prstClr val="black"/>
                </a:solidFill>
              </a:rPr>
              <a:t>peri</a:t>
            </a:r>
            <a:r>
              <a:rPr lang="en-US" dirty="0">
                <a:solidFill>
                  <a:prstClr val="black"/>
                </a:solidFill>
              </a:rPr>
              <a:t> apical radiolucency.</a:t>
            </a:r>
          </a:p>
          <a:p>
            <a:pPr lvl="0" algn="l" rt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Treatment : </a:t>
            </a:r>
            <a:r>
              <a:rPr lang="en-US" b="1" dirty="0" err="1">
                <a:solidFill>
                  <a:srgbClr val="FF0000"/>
                </a:solidFill>
              </a:rPr>
              <a:t>endo</a:t>
            </a:r>
            <a:r>
              <a:rPr lang="en-US" b="1" dirty="0">
                <a:solidFill>
                  <a:srgbClr val="FF0000"/>
                </a:solidFill>
              </a:rPr>
              <a:t>. or extraction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solidFill>
            <a:schemeClr val="bg1"/>
          </a:solidFill>
        </p:spPr>
        <p:txBody>
          <a:bodyPr/>
          <a:lstStyle/>
          <a:p>
            <a:pPr marL="68580" lvl="0" indent="0" algn="l" rtl="0">
              <a:buClr>
                <a:srgbClr val="AA2B1E"/>
              </a:buClr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2-Pulp obliteration: </a:t>
            </a:r>
          </a:p>
          <a:p>
            <a:pPr lvl="0" algn="l" rt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common, yellowish</a:t>
            </a:r>
          </a:p>
          <a:p>
            <a:pPr lvl="0" algn="l" rt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Radiograph: obliteration pulp chamber, root canal.</a:t>
            </a:r>
          </a:p>
          <a:p>
            <a:pPr lvl="0" algn="l" rtl="0">
              <a:buClr>
                <a:srgbClr val="AA2B1E"/>
              </a:buClr>
            </a:pPr>
            <a:r>
              <a:rPr lang="en-US" b="1" dirty="0">
                <a:solidFill>
                  <a:srgbClr val="FF0000"/>
                </a:solidFill>
              </a:rPr>
              <a:t>No treatment/ normal </a:t>
            </a:r>
            <a:r>
              <a:rPr lang="en-US" b="1" dirty="0" err="1">
                <a:solidFill>
                  <a:srgbClr val="FF0000"/>
                </a:solidFill>
              </a:rPr>
              <a:t>exfolation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89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b="1" dirty="0" err="1">
                <a:solidFill>
                  <a:srgbClr val="FF0000"/>
                </a:solidFill>
              </a:rPr>
              <a:t>Sequeles</a:t>
            </a:r>
            <a:r>
              <a:rPr lang="en-US" sz="3600" b="1" dirty="0">
                <a:solidFill>
                  <a:srgbClr val="FF0000"/>
                </a:solidFill>
              </a:rPr>
              <a:t> of trauma to the primary teeth: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1-Pulp necrosis</a:t>
            </a:r>
            <a:endParaRPr lang="ar-IQ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/>
          <a:lstStyle/>
          <a:p>
            <a:pPr marL="68580" lvl="0" algn="l" rtl="0">
              <a:buClr>
                <a:srgbClr val="AA2B1E"/>
              </a:buCl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2-Pulp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obliteration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farah\Desktop\صور للمحاضرة  trauma\pulp oblitratio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88" y="3068960"/>
            <a:ext cx="238655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3" name="Picture 3" descr="C:\Users\farah\Desktop\صور للمحاضرة  trauma\pulp necrosi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2016224" cy="2940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447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908720"/>
            <a:ext cx="6705193" cy="518457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 rtl="0">
              <a:buNone/>
            </a:pPr>
            <a:r>
              <a:rPr lang="en-US" sz="3600" b="1" dirty="0">
                <a:solidFill>
                  <a:srgbClr val="AA2B1E">
                    <a:lumMod val="75000"/>
                  </a:srgbClr>
                </a:solidFill>
                <a:latin typeface="Constantia"/>
                <a:ea typeface="+mj-ea"/>
                <a:cs typeface="+mj-cs"/>
              </a:rPr>
              <a:t>Treatment options for traumatized primary teeth</a:t>
            </a:r>
            <a:endParaRPr lang="en-US" b="1" dirty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Introduction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Etiology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Predisposing factors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Types of injuries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History and examination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Advise and treatment</a:t>
            </a:r>
          </a:p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Sequeles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rtl="0"/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b="1" dirty="0" err="1">
                <a:solidFill>
                  <a:srgbClr val="FF0000"/>
                </a:solidFill>
              </a:rPr>
              <a:t>Sequeles</a:t>
            </a:r>
            <a:r>
              <a:rPr lang="en-US" sz="3600" b="1" dirty="0">
                <a:solidFill>
                  <a:srgbClr val="FF0000"/>
                </a:solidFill>
              </a:rPr>
              <a:t> of trauma to the primary teeth: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pPr marL="68580" lvl="0" indent="0" algn="l" rtl="0">
              <a:buClr>
                <a:srgbClr val="AA2B1E"/>
              </a:buClr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3-Internal root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resorption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l" rt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Uncommon, signs of infection</a:t>
            </a:r>
          </a:p>
          <a:p>
            <a:pPr lvl="0" algn="l" rt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Radiograph: oval shape pulp chamber</a:t>
            </a:r>
          </a:p>
          <a:p>
            <a:pPr lvl="0" algn="l" rt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Treatment: </a:t>
            </a:r>
            <a:r>
              <a:rPr lang="en-US" b="1" dirty="0" err="1">
                <a:solidFill>
                  <a:srgbClr val="FF0000"/>
                </a:solidFill>
              </a:rPr>
              <a:t>endo</a:t>
            </a:r>
            <a:r>
              <a:rPr lang="en-US" b="1" dirty="0">
                <a:solidFill>
                  <a:srgbClr val="FF0000"/>
                </a:solidFill>
              </a:rPr>
              <a:t>. or extraction</a:t>
            </a:r>
          </a:p>
          <a:p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solidFill>
            <a:schemeClr val="bg1"/>
          </a:solidFill>
        </p:spPr>
        <p:txBody>
          <a:bodyPr/>
          <a:lstStyle/>
          <a:p>
            <a:pPr marL="68580" lvl="0" indent="0" algn="l" rtl="0">
              <a:buClr>
                <a:srgbClr val="AA2B1E"/>
              </a:buClr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4-External root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resorption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l" rt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inflammatory, Signs of infection</a:t>
            </a:r>
          </a:p>
          <a:p>
            <a:pPr lvl="0" algn="just" rt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Radiograph: loss tooth substance with R.L. Adjacent alveolar bone.</a:t>
            </a:r>
          </a:p>
          <a:p>
            <a:pPr lvl="0" algn="just" rtl="0">
              <a:buClr>
                <a:srgbClr val="AA2B1E"/>
              </a:buClr>
            </a:pPr>
            <a:r>
              <a:rPr lang="en-US" dirty="0">
                <a:solidFill>
                  <a:prstClr val="black"/>
                </a:solidFill>
              </a:rPr>
              <a:t>Treatment: </a:t>
            </a:r>
            <a:r>
              <a:rPr lang="en-US" b="1" dirty="0">
                <a:solidFill>
                  <a:srgbClr val="FF0000"/>
                </a:solidFill>
              </a:rPr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25154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17583"/>
            <a:ext cx="6944652" cy="11712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Sequeles</a:t>
            </a:r>
            <a:r>
              <a:rPr lang="en-US" sz="3600" b="1" dirty="0">
                <a:solidFill>
                  <a:srgbClr val="FF0000"/>
                </a:solidFill>
              </a:rPr>
              <a:t> of trauma to the primary teeth: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2132856"/>
            <a:ext cx="2939521" cy="82020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68580" lvl="0" algn="l" rtl="0">
              <a:buClr>
                <a:srgbClr val="AA2B1E"/>
              </a:buCl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3-Internal root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resorption</a:t>
            </a:r>
            <a:endParaRPr lang="en-US" sz="2400" dirty="0">
              <a:solidFill>
                <a:srgbClr val="FDA02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/>
          <a:lstStyle/>
          <a:p>
            <a:pPr marL="68580" lvl="0" algn="l" rtl="0">
              <a:buClr>
                <a:srgbClr val="AA2B1E"/>
              </a:buClr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4-External root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resorption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farah\Desktop\صور للمحاضرة  trauma\Internalresorp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56" y="3329781"/>
            <a:ext cx="3535874" cy="2331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9" name="Picture 3" descr="C:\Users\farah\Desktop\صور للمحاضرة  trauma\external resorption 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8330"/>
            <a:ext cx="2304257" cy="232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6227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011103" y="1166590"/>
            <a:ext cx="3416897" cy="4556552"/>
          </a:xfrm>
        </p:spPr>
        <p:txBody>
          <a:bodyPr>
            <a:normAutofit/>
          </a:bodyPr>
          <a:lstStyle/>
          <a:p>
            <a:pPr marL="68580" lvl="0" algn="l" rtl="0">
              <a:buClr>
                <a:srgbClr val="AA2B1E"/>
              </a:buClr>
            </a:pPr>
            <a:endParaRPr lang="en-US" sz="1700" b="1" dirty="0" smtClean="0">
              <a:solidFill>
                <a:prstClr val="black"/>
              </a:solidFill>
              <a:latin typeface="Arial Black" pitchFamily="34" charset="0"/>
              <a:cs typeface="Aharoni" pitchFamily="2" charset="-79"/>
            </a:endParaRPr>
          </a:p>
          <a:p>
            <a:pPr marL="68580" lvl="0" rtl="0">
              <a:buClr>
                <a:srgbClr val="AA2B1E"/>
              </a:buClr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Sequeles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of trauma to the permanent teeth 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lvl="0" algn="l" rtl="0">
              <a:buClr>
                <a:srgbClr val="AA2B1E"/>
              </a:buClr>
            </a:pPr>
            <a:endParaRPr lang="en-US" sz="1700" b="1" dirty="0">
              <a:solidFill>
                <a:prstClr val="black"/>
              </a:solidFill>
              <a:latin typeface="Arial Black" pitchFamily="34" charset="0"/>
              <a:cs typeface="Aharoni" pitchFamily="2" charset="-79"/>
            </a:endParaRPr>
          </a:p>
          <a:p>
            <a:pPr marL="68580" lvl="0" algn="l" rtl="0">
              <a:buClr>
                <a:srgbClr val="AA2B1E"/>
              </a:buClr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1-Malocclusion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1700" dirty="0">
                <a:solidFill>
                  <a:prstClr val="black"/>
                </a:solidFill>
                <a:latin typeface="Arial Black" pitchFamily="34" charset="0"/>
              </a:rPr>
              <a:t>Delay </a:t>
            </a:r>
            <a:r>
              <a:rPr lang="en-US" sz="1700" dirty="0" err="1">
                <a:solidFill>
                  <a:prstClr val="black"/>
                </a:solidFill>
                <a:latin typeface="Arial Black" pitchFamily="34" charset="0"/>
              </a:rPr>
              <a:t>resorption</a:t>
            </a:r>
            <a:r>
              <a:rPr lang="en-US" sz="17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Arial Black" pitchFamily="34" charset="0"/>
              </a:rPr>
              <a:t>/                  palatal position of permanent</a:t>
            </a:r>
            <a:endParaRPr lang="en-US" sz="1700" dirty="0">
              <a:solidFill>
                <a:prstClr val="black"/>
              </a:solidFill>
              <a:latin typeface="Arial Black" pitchFamily="34" charset="0"/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sz="1700" dirty="0">
              <a:solidFill>
                <a:prstClr val="black"/>
              </a:solidFill>
              <a:latin typeface="Arial Black" pitchFamily="34" charset="0"/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1700" dirty="0">
                <a:solidFill>
                  <a:prstClr val="black"/>
                </a:solidFill>
                <a:latin typeface="Arial Black" pitchFamily="34" charset="0"/>
              </a:rPr>
              <a:t>Premature loss </a:t>
            </a:r>
            <a:r>
              <a:rPr lang="en-US" sz="1700" dirty="0" smtClean="0">
                <a:solidFill>
                  <a:prstClr val="black"/>
                </a:solidFill>
                <a:latin typeface="Arial Black" pitchFamily="34" charset="0"/>
              </a:rPr>
              <a:t>/                  labial </a:t>
            </a:r>
            <a:r>
              <a:rPr lang="en-US" sz="1700" dirty="0">
                <a:solidFill>
                  <a:prstClr val="black"/>
                </a:solidFill>
                <a:latin typeface="Arial Black" pitchFamily="34" charset="0"/>
              </a:rPr>
              <a:t>position of permanent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sz="1700" dirty="0">
              <a:solidFill>
                <a:prstClr val="black"/>
              </a:solidFill>
              <a:latin typeface="Arial Black" pitchFamily="34" charset="0"/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en-US" sz="1700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ar-IQ" dirty="0"/>
          </a:p>
        </p:txBody>
      </p:sp>
      <p:pic>
        <p:nvPicPr>
          <p:cNvPr id="3074" name="Picture 2" descr="C:\Users\farah\Desktop\malocclusion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31" y="3821377"/>
            <a:ext cx="3155643" cy="210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arah\Desktop\malocclu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32" y="1772817"/>
            <a:ext cx="3155643" cy="178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010346" y="936032"/>
            <a:ext cx="3171639" cy="4789245"/>
          </a:xfrm>
        </p:spPr>
        <p:txBody>
          <a:bodyPr>
            <a:normAutofit lnSpcReduction="10000"/>
          </a:bodyPr>
          <a:lstStyle/>
          <a:p>
            <a:pPr marL="68580" lvl="0" algn="just" rtl="0">
              <a:buClr>
                <a:srgbClr val="AA2B1E"/>
              </a:buClr>
            </a:pP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2-White or yellow- brown discoloration of enamel , White or yellow- brown discoloration of enamel with circular enamel hypoplasia </a:t>
            </a:r>
            <a:endParaRPr lang="en-US" sz="17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1700" dirty="0">
                <a:solidFill>
                  <a:prstClr val="black"/>
                </a:solidFill>
              </a:rPr>
              <a:t>Interference with enamel deposition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1700" dirty="0">
                <a:solidFill>
                  <a:prstClr val="black"/>
                </a:solidFill>
              </a:rPr>
              <a:t>Demarcated, stained enamel opacities  / labial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1700" dirty="0">
                <a:solidFill>
                  <a:prstClr val="black"/>
                </a:solidFill>
              </a:rPr>
              <a:t>2-7 years / following trauma to deciduous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1700" dirty="0">
                <a:solidFill>
                  <a:prstClr val="black"/>
                </a:solidFill>
              </a:rPr>
              <a:t>Treatment: </a:t>
            </a:r>
          </a:p>
          <a:p>
            <a:pPr marL="411480" lvl="0" indent="-342900" algn="l" rtl="0">
              <a:buClr>
                <a:srgbClr val="AA2B1E"/>
              </a:buClr>
              <a:buFont typeface="+mj-lt"/>
              <a:buAutoNum type="arabicPeriod"/>
            </a:pPr>
            <a:r>
              <a:rPr lang="en-US" sz="17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Acid -pumice micro </a:t>
            </a:r>
            <a:r>
              <a:rPr lang="en-US" sz="1700" b="1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abration</a:t>
            </a:r>
            <a:endParaRPr lang="en-US" sz="17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marL="411480" lvl="0" indent="-342900" algn="l" rtl="0">
              <a:buClr>
                <a:srgbClr val="AA2B1E"/>
              </a:buClr>
              <a:buFont typeface="+mj-lt"/>
              <a:buAutoNum type="arabicPeriod"/>
            </a:pPr>
            <a:r>
              <a:rPr lang="en-US" sz="17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External bleaching, ,composite restoration</a:t>
            </a:r>
          </a:p>
          <a:p>
            <a:endParaRPr lang="ar-IQ" dirty="0"/>
          </a:p>
        </p:txBody>
      </p:sp>
      <p:pic>
        <p:nvPicPr>
          <p:cNvPr id="2050" name="Picture 2" descr="C:\Users\farah\Desktop\صور للمحاضرة  trauma\enamel hypoplas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2664296" cy="2669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rah\Desktop\صور للمحاضرة  trauma\crown malformation enamel hypoplasia and circular enamel hypoplasia (b) crown dilaceration &amp; discolor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365104"/>
            <a:ext cx="3600400" cy="119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26130" y="1170726"/>
            <a:ext cx="3457113" cy="4607810"/>
          </a:xfrm>
        </p:spPr>
        <p:txBody>
          <a:bodyPr>
            <a:normAutofit fontScale="92500" lnSpcReduction="10000"/>
          </a:bodyPr>
          <a:lstStyle/>
          <a:p>
            <a:pPr marL="68580" lvl="0" algn="l" rtl="0">
              <a:buClr>
                <a:srgbClr val="AA2B1E"/>
              </a:buClr>
            </a:pPr>
            <a:r>
              <a:rPr lang="en-US" sz="2400" b="1" dirty="0">
                <a:solidFill>
                  <a:schemeClr val="tx2"/>
                </a:solidFill>
              </a:rPr>
              <a:t>3-crown </a:t>
            </a:r>
            <a:r>
              <a:rPr lang="en-US" sz="2400" b="1" dirty="0" err="1">
                <a:solidFill>
                  <a:schemeClr val="tx2"/>
                </a:solidFill>
              </a:rPr>
              <a:t>dilaceration</a:t>
            </a:r>
            <a:endParaRPr lang="en-US" sz="2400" b="1" dirty="0">
              <a:solidFill>
                <a:schemeClr val="tx2"/>
              </a:solidFill>
            </a:endParaRP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Rare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 Trauma Under 2 years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½  of teeth permanent impacted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Treatment:</a:t>
            </a:r>
          </a:p>
          <a:p>
            <a:pPr marL="525780" lvl="0" indent="-457200" algn="l" rtl="0">
              <a:buClr>
                <a:srgbClr val="AA2B1E"/>
              </a:buClr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If un erupted 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surgical exposure+ </a:t>
            </a:r>
            <a:r>
              <a:rPr lang="en-US" sz="2000" b="1" dirty="0" err="1">
                <a:solidFill>
                  <a:srgbClr val="FF0000"/>
                </a:solidFill>
                <a:latin typeface="Arial Black" pitchFamily="34" charset="0"/>
              </a:rPr>
              <a:t>ortho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525780" lvl="0" indent="-457200" algn="l" rtl="0">
              <a:buClr>
                <a:srgbClr val="AA2B1E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Dilacerated portion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(permanent crown) when sufficiently extruded 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removal+ provisional crown </a:t>
            </a:r>
            <a:endParaRPr lang="ar-IQ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ar-IQ" dirty="0"/>
          </a:p>
        </p:txBody>
      </p:sp>
      <p:pic>
        <p:nvPicPr>
          <p:cNvPr id="1026" name="Picture 2" descr="C:\Users\farah\Desktop\crown dilace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1252"/>
            <a:ext cx="3015556" cy="4477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085637" y="881409"/>
            <a:ext cx="3087448" cy="4843285"/>
          </a:xfrm>
        </p:spPr>
        <p:txBody>
          <a:bodyPr>
            <a:normAutofit/>
          </a:bodyPr>
          <a:lstStyle/>
          <a:p>
            <a:pPr marL="68580" lvl="0" algn="l" rtl="0">
              <a:buClr>
                <a:srgbClr val="AA2B1E"/>
              </a:buClr>
            </a:pPr>
            <a:r>
              <a:rPr lang="en-US" sz="2000" b="1" dirty="0">
                <a:solidFill>
                  <a:schemeClr val="tx2"/>
                </a:solidFill>
              </a:rPr>
              <a:t>4-Odontoma- like malformation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000" dirty="0" err="1">
                <a:solidFill>
                  <a:prstClr val="black"/>
                </a:solidFill>
              </a:rPr>
              <a:t>Radioopaque</a:t>
            </a:r>
            <a:r>
              <a:rPr lang="en-US" sz="2000" dirty="0">
                <a:solidFill>
                  <a:prstClr val="black"/>
                </a:solidFill>
              </a:rPr>
              <a:t> mass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Rare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Trauma less than 1-3  years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Treatment: </a:t>
            </a:r>
            <a:r>
              <a:rPr lang="en-US" sz="2000" b="1" dirty="0" smtClean="0">
                <a:solidFill>
                  <a:srgbClr val="FF0000"/>
                </a:solidFill>
              </a:rPr>
              <a:t>removal</a:t>
            </a:r>
          </a:p>
          <a:p>
            <a:pPr marL="68580" lvl="0" algn="l" rtl="0">
              <a:buClr>
                <a:srgbClr val="AA2B1E"/>
              </a:buClr>
            </a:pPr>
            <a:r>
              <a:rPr lang="en-US" sz="2000" b="1" dirty="0">
                <a:solidFill>
                  <a:schemeClr val="tx2"/>
                </a:solidFill>
              </a:rPr>
              <a:t>5-Disturbance in eruption</a:t>
            </a:r>
          </a:p>
          <a:p>
            <a:pPr marL="274320" lvl="0" indent="-274320" algn="just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Delay eruption permanent due to premature loss primary</a:t>
            </a:r>
          </a:p>
          <a:p>
            <a:pPr marL="274320" lvl="0" indent="-274320" algn="just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Space loss permanent incisors due to early loss deciduous</a:t>
            </a:r>
          </a:p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endParaRPr lang="ar-IQ" dirty="0"/>
          </a:p>
        </p:txBody>
      </p:sp>
      <p:pic>
        <p:nvPicPr>
          <p:cNvPr id="4098" name="Picture 2" descr="C:\Users\farah\Desktop\odontoma like malform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178785" cy="212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arah\Desktop\disturbace of teeth erup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34" y="3573017"/>
            <a:ext cx="362958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908720"/>
            <a:ext cx="7128792" cy="49685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8580" indent="0" algn="just" rtl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Other (Rare)</a:t>
            </a:r>
          </a:p>
          <a:p>
            <a:pPr marL="525780" indent="-457200" algn="just" rtl="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Dentigerous</a:t>
            </a:r>
            <a:r>
              <a:rPr lang="en-US" dirty="0" smtClean="0">
                <a:solidFill>
                  <a:schemeClr val="tx1"/>
                </a:solidFill>
              </a:rPr>
              <a:t> cyst formation</a:t>
            </a:r>
          </a:p>
          <a:p>
            <a:pPr marL="525780" indent="-457200" algn="just" rtl="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Root duplication</a:t>
            </a:r>
          </a:p>
          <a:p>
            <a:pPr marL="525780" indent="-457200" algn="just" rtl="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Sequestration permanent tooth germ</a:t>
            </a:r>
          </a:p>
          <a:p>
            <a:pPr marL="525780" indent="-457200" algn="just" rtl="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Partial or complete arrest of root formation</a:t>
            </a:r>
          </a:p>
          <a:p>
            <a:pPr marL="68580" indent="0" algn="just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68580" indent="0"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68580" indent="0"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68580" indent="0"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68580" indent="0" algn="l" rtl="0">
              <a:buNone/>
            </a:pPr>
            <a:endParaRPr lang="ar-IQ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6912768" cy="381642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Dental injury is a common injury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1/3 preschool children </a:t>
            </a:r>
            <a:r>
              <a:rPr lang="en-US" b="1" dirty="0" err="1" smtClean="0">
                <a:solidFill>
                  <a:srgbClr val="FF0000"/>
                </a:solidFill>
              </a:rPr>
              <a:t>sufford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Trauma results in pain, loss of function, esthetic &amp; psychological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Peak incidence of dental trauma between 1-3 years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Most affected teeth maxillary incisors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027664"/>
            <a:ext cx="7024626" cy="88916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Etiology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9" y="2177143"/>
            <a:ext cx="6983355" cy="35459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Accidents &amp;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sprots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Oro tracheal intubation /premature infants 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Non accidental injury or physical abuse</a:t>
            </a:r>
            <a:endParaRPr lang="ar-IQ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Predisposing factors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Increase over jet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Anterior open bite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Protrusion upper incisors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Hyperactivity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Epilipsy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ar-IQ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injuries depends on: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204864"/>
            <a:ext cx="6912768" cy="351820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l" rt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Direction, intensity of force</a:t>
            </a:r>
          </a:p>
          <a:p>
            <a:pPr algn="l" rt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Luxation more common than fracture / primary dentition</a:t>
            </a:r>
            <a:endParaRPr lang="ar-IQ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injuries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119256"/>
            <a:ext cx="6912768" cy="38300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25780" indent="-457200" algn="l" rtl="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crown </a:t>
            </a:r>
            <a:r>
              <a:rPr lang="en-US" b="1" dirty="0" smtClean="0">
                <a:solidFill>
                  <a:srgbClr val="7030A0"/>
                </a:solidFill>
              </a:rPr>
              <a:t>fracture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Root fracture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Crown root fracture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Concussion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subluxation 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Luxation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Avulsion</a:t>
            </a:r>
          </a:p>
          <a:p>
            <a:pPr marL="525780" indent="-45720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Alveolar process </a:t>
            </a:r>
          </a:p>
          <a:p>
            <a:pPr marL="525780" indent="-457200" algn="l" rtl="0">
              <a:buFont typeface="+mj-lt"/>
              <a:buAutoNum type="arabicPeriod"/>
            </a:pPr>
            <a:endParaRPr lang="en-US" b="1" dirty="0" smtClean="0">
              <a:solidFill>
                <a:srgbClr val="7030A0"/>
              </a:solidFill>
            </a:endParaRPr>
          </a:p>
          <a:p>
            <a:pPr marL="525780" indent="-457200" algn="l" rtl="0">
              <a:buFont typeface="+mj-lt"/>
              <a:buAutoNum type="arabicPeriod"/>
            </a:pPr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History and Examination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6984776" cy="396044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>
                <a:solidFill>
                  <a:srgbClr val="7030A0"/>
                </a:solidFill>
              </a:rPr>
              <a:t>Time, cause</a:t>
            </a:r>
          </a:p>
          <a:p>
            <a:pPr algn="l" rtl="0"/>
            <a:r>
              <a:rPr lang="en-US" b="1" dirty="0" smtClean="0">
                <a:solidFill>
                  <a:srgbClr val="7030A0"/>
                </a:solidFill>
              </a:rPr>
              <a:t>Patient Medical history</a:t>
            </a:r>
          </a:p>
          <a:p>
            <a:pPr algn="l" rtl="0"/>
            <a:r>
              <a:rPr lang="en-US" b="1" dirty="0" smtClean="0">
                <a:solidFill>
                  <a:srgbClr val="7030A0"/>
                </a:solidFill>
              </a:rPr>
              <a:t>Head injuries</a:t>
            </a:r>
          </a:p>
          <a:p>
            <a:pPr algn="l" rtl="0"/>
            <a:r>
              <a:rPr lang="en-US" b="1" dirty="0" smtClean="0">
                <a:solidFill>
                  <a:srgbClr val="7030A0"/>
                </a:solidFill>
              </a:rPr>
              <a:t>Lost teeth, tooth fragments</a:t>
            </a:r>
          </a:p>
          <a:p>
            <a:pPr marL="525780" indent="-457200" algn="l" rtl="0">
              <a:buFont typeface="+mj-lt"/>
              <a:buAutoNum type="alphaUcPeriod"/>
            </a:pPr>
            <a:r>
              <a:rPr lang="en-US" b="1" dirty="0" smtClean="0">
                <a:solidFill>
                  <a:srgbClr val="7030A0"/>
                </a:solidFill>
              </a:rPr>
              <a:t>Extra oral examination: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Facial lacerations,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haematomas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, bleeding, facial bone injury or fracture</a:t>
            </a:r>
          </a:p>
          <a:p>
            <a:pPr marL="525780" indent="-457200" algn="l" rtl="0">
              <a:buFont typeface="+mj-lt"/>
              <a:buAutoNum type="alphaUcPeriod"/>
            </a:pPr>
            <a:r>
              <a:rPr lang="en-US" b="1" dirty="0">
                <a:solidFill>
                  <a:srgbClr val="7030A0"/>
                </a:solidFill>
              </a:rPr>
              <a:t>Intra oral </a:t>
            </a:r>
            <a:r>
              <a:rPr lang="en-US" b="1" dirty="0" smtClean="0">
                <a:solidFill>
                  <a:srgbClr val="7030A0"/>
                </a:solidFill>
              </a:rPr>
              <a:t>examination: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soft tissue injury, teeth, alveolar bone</a:t>
            </a:r>
          </a:p>
          <a:p>
            <a:pPr marL="525780" indent="-457200" algn="l" rtl="0">
              <a:buFont typeface="+mj-lt"/>
              <a:buAutoNum type="alphaUcPeriod"/>
            </a:pPr>
            <a:r>
              <a:rPr lang="en-US" b="1" dirty="0" smtClean="0">
                <a:solidFill>
                  <a:srgbClr val="7030A0"/>
                </a:solidFill>
              </a:rPr>
              <a:t>Radiographic examination: reproducible long cone technique  </a:t>
            </a:r>
            <a:r>
              <a:rPr lang="en-US" b="1" dirty="0" err="1" smtClean="0">
                <a:solidFill>
                  <a:srgbClr val="FF0000"/>
                </a:solidFill>
              </a:rPr>
              <a:t>periapicals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occlusal</a:t>
            </a:r>
            <a:r>
              <a:rPr lang="en-US" b="1" dirty="0" smtClean="0">
                <a:solidFill>
                  <a:srgbClr val="FF0000"/>
                </a:solidFill>
              </a:rPr>
              <a:t> view, extra oral lateral view</a:t>
            </a:r>
            <a:endParaRPr lang="en-US" b="1" dirty="0">
              <a:solidFill>
                <a:srgbClr val="FF0000"/>
              </a:solidFill>
            </a:endParaRPr>
          </a:p>
          <a:p>
            <a:pPr algn="l" rtl="0"/>
            <a:endParaRPr lang="ar-IQ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24614" y="1458687"/>
            <a:ext cx="2953507" cy="426479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274320" lvl="0" indent="-274320" algn="l" rtl="0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a radiograph:</a:t>
            </a:r>
          </a:p>
          <a:p>
            <a:pPr marL="525780" lvl="0" indent="-457200" algn="l" rtl="0">
              <a:buClr>
                <a:srgbClr val="AA2B1E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Deciduous tooth </a:t>
            </a:r>
            <a:r>
              <a:rPr lang="en-US" sz="2400" b="1" dirty="0" err="1">
                <a:solidFill>
                  <a:srgbClr val="FF0000"/>
                </a:solidFill>
              </a:rPr>
              <a:t>intruted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labially</a:t>
            </a:r>
            <a:r>
              <a:rPr lang="en-US" sz="2400" b="1" dirty="0">
                <a:solidFill>
                  <a:srgbClr val="FF0000"/>
                </a:solidFill>
              </a:rPr>
              <a:t> away from permanent follicle </a:t>
            </a:r>
            <a:r>
              <a:rPr lang="en-US" sz="2400" b="1" dirty="0">
                <a:solidFill>
                  <a:srgbClr val="465E9C">
                    <a:lumMod val="75000"/>
                  </a:srgbClr>
                </a:solidFill>
              </a:rPr>
              <a:t>image shortened </a:t>
            </a:r>
          </a:p>
          <a:p>
            <a:pPr marL="525780" lvl="0" indent="-457200" algn="l" rtl="0">
              <a:buClr>
                <a:srgbClr val="AA2B1E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Deciduous tooth moved </a:t>
            </a:r>
            <a:r>
              <a:rPr lang="en-US" sz="2400" b="1" dirty="0" err="1">
                <a:solidFill>
                  <a:srgbClr val="FF0000"/>
                </a:solidFill>
              </a:rPr>
              <a:t>palatally</a:t>
            </a:r>
            <a:r>
              <a:rPr lang="en-US" sz="2400" b="1" dirty="0">
                <a:solidFill>
                  <a:srgbClr val="FF0000"/>
                </a:solidFill>
              </a:rPr>
              <a:t> into follicle of permanent tooth germ </a:t>
            </a:r>
            <a:r>
              <a:rPr lang="en-US" sz="2400" b="1" dirty="0">
                <a:solidFill>
                  <a:srgbClr val="465E9C">
                    <a:lumMod val="75000"/>
                  </a:srgbClr>
                </a:solidFill>
              </a:rPr>
              <a:t>appear elongated </a:t>
            </a:r>
            <a:endParaRPr lang="ar-IQ" sz="2400" b="1" dirty="0">
              <a:solidFill>
                <a:srgbClr val="465E9C">
                  <a:lumMod val="75000"/>
                </a:srgbClr>
              </a:solidFill>
            </a:endParaRPr>
          </a:p>
          <a:p>
            <a:endParaRPr lang="ar-IQ" dirty="0"/>
          </a:p>
        </p:txBody>
      </p:sp>
      <p:pic>
        <p:nvPicPr>
          <p:cNvPr id="3074" name="Picture 2" descr="C:\Users\farah\Desktop\صور للمحاضرة  trauma\intruded toot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5"/>
            <a:ext cx="3456384" cy="2281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2543</TotalTime>
  <Words>667</Words>
  <Application>Microsoft Office PowerPoint</Application>
  <PresentationFormat>On-screen Show (4:3)</PresentationFormat>
  <Paragraphs>195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Pushpin</vt:lpstr>
      <vt:lpstr>Treatment options for traumatized primary teeth</vt:lpstr>
      <vt:lpstr>PowerPoint Presentation</vt:lpstr>
      <vt:lpstr>Introduction </vt:lpstr>
      <vt:lpstr>Etiology</vt:lpstr>
      <vt:lpstr>Predisposing factors</vt:lpstr>
      <vt:lpstr>Types of injuries depends on:</vt:lpstr>
      <vt:lpstr>Types of injuries</vt:lpstr>
      <vt:lpstr>History and Examination</vt:lpstr>
      <vt:lpstr>PowerPoint Presentation</vt:lpstr>
      <vt:lpstr>Advise and treatment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Sequeles of trauma to the primary teeth: </vt:lpstr>
      <vt:lpstr>Sequeles of trauma to the primary teeth:</vt:lpstr>
      <vt:lpstr>Sequeles of trauma to the primary teeth: </vt:lpstr>
      <vt:lpstr>Sequeles of trauma to the primary teeth: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options for traumatized primary teeth</dc:title>
  <dc:creator>DR.Ahmed Saker 2O11</dc:creator>
  <cp:lastModifiedBy>DR.Ahmed Saker 2O11</cp:lastModifiedBy>
  <cp:revision>91</cp:revision>
  <dcterms:created xsi:type="dcterms:W3CDTF">2018-08-29T07:08:14Z</dcterms:created>
  <dcterms:modified xsi:type="dcterms:W3CDTF">2018-11-11T15:56:31Z</dcterms:modified>
</cp:coreProperties>
</file>