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7" r:id="rId7"/>
    <p:sldId id="263" r:id="rId8"/>
    <p:sldId id="264" r:id="rId9"/>
    <p:sldId id="268" r:id="rId10"/>
    <p:sldId id="265" r:id="rId11"/>
    <p:sldId id="269" r:id="rId12"/>
    <p:sldId id="266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B45F3E9-8101-485E-B651-71DCAFCC0ADC}" type="datetimeFigureOut">
              <a:rPr lang="ar-IQ" smtClean="0"/>
              <a:t>27/02/1441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71A84FC-CC55-4904-B3C5-60F74851569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39701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A84FC-CC55-4904-B3C5-60F74851569E}" type="slidenum">
              <a:rPr lang="ar-IQ" smtClean="0"/>
              <a:t>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71746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066801"/>
            <a:ext cx="7467600" cy="1752599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Ravie" pitchFamily="82" charset="0"/>
              </a:rPr>
              <a:t>Restorative Management of Deep over bite</a:t>
            </a:r>
            <a:endParaRPr lang="ar-IQ" b="1" dirty="0">
              <a:solidFill>
                <a:srgbClr val="FFFF00"/>
              </a:solidFill>
              <a:latin typeface="Ravie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88287"/>
            <a:ext cx="6400800" cy="265051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536" y="2988287"/>
            <a:ext cx="5034064" cy="26170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40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FF00"/>
                </a:solidFill>
                <a:latin typeface="Rotis Sans Serif Std"/>
              </a:rPr>
              <a:t>Removable options: the </a:t>
            </a:r>
            <a:r>
              <a:rPr lang="en-US" b="1" i="1" dirty="0" err="1">
                <a:solidFill>
                  <a:srgbClr val="FFFF00"/>
                </a:solidFill>
                <a:latin typeface="Rotis Sans Serif Std"/>
              </a:rPr>
              <a:t>onlay</a:t>
            </a:r>
            <a:r>
              <a:rPr lang="en-US" b="1" i="1" dirty="0">
                <a:solidFill>
                  <a:srgbClr val="FFFF00"/>
                </a:solidFill>
                <a:latin typeface="Rotis Sans Serif Std"/>
              </a:rPr>
              <a:t> denture </a:t>
            </a:r>
            <a:endParaRPr lang="ar-IQ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sz="2000" dirty="0" smtClean="0">
              <a:solidFill>
                <a:srgbClr val="000000"/>
              </a:solidFill>
              <a:latin typeface="Rotis Serif Std"/>
            </a:endParaRPr>
          </a:p>
          <a:p>
            <a:pPr marL="0" indent="0">
              <a:buNone/>
            </a:pPr>
            <a:r>
              <a:rPr lang="en-US" sz="2600" b="1" dirty="0" smtClean="0">
                <a:solidFill>
                  <a:srgbClr val="FFFF00"/>
                </a:solidFill>
                <a:latin typeface="Rotis Serif Std"/>
              </a:rPr>
              <a:t>Uses: </a:t>
            </a:r>
            <a:endParaRPr lang="en-US" sz="2600" b="1" dirty="0">
              <a:solidFill>
                <a:srgbClr val="FFFF00"/>
              </a:solidFill>
              <a:latin typeface="Rotis Serif Std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Rotis Serif Std"/>
              </a:rPr>
              <a:t>management </a:t>
            </a:r>
            <a:r>
              <a:rPr lang="en-US" sz="2000" dirty="0">
                <a:solidFill>
                  <a:srgbClr val="000000"/>
                </a:solidFill>
                <a:latin typeface="Rotis Serif Std"/>
              </a:rPr>
              <a:t>of patients with congenital and acquired defects of tooth shape, form and </a:t>
            </a:r>
            <a:r>
              <a:rPr lang="en-US" sz="2000" dirty="0" smtClean="0">
                <a:solidFill>
                  <a:srgbClr val="000000"/>
                </a:solidFill>
                <a:latin typeface="Rotis Serif Std"/>
              </a:rPr>
              <a:t>number.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inter-arch size discrepancies</a:t>
            </a:r>
            <a:r>
              <a:rPr lang="en-US" sz="2000" b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management of deep overbites </a:t>
            </a:r>
            <a:r>
              <a:rPr lang="en-US" sz="2000" b="1" dirty="0" smtClean="0"/>
              <a:t>in </a:t>
            </a:r>
            <a:r>
              <a:rPr lang="en-US" sz="2000" b="1" dirty="0"/>
              <a:t>cases where tooth position is such that developing stable tooth-tooth contacts is impossible.</a:t>
            </a:r>
          </a:p>
          <a:p>
            <a:endParaRPr lang="en-US" sz="2000" dirty="0"/>
          </a:p>
          <a:p>
            <a:endParaRPr lang="ar-IQ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68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endParaRPr lang="en-US" sz="2000" dirty="0" smtClean="0">
              <a:solidFill>
                <a:srgbClr val="000000"/>
              </a:solidFill>
              <a:latin typeface="Rotis Serif Std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Rotis Serif Std"/>
              </a:rPr>
              <a:t>It does </a:t>
            </a:r>
            <a:r>
              <a:rPr lang="en-US" sz="2000" dirty="0">
                <a:solidFill>
                  <a:srgbClr val="000000"/>
                </a:solidFill>
                <a:latin typeface="Rotis Serif Std"/>
              </a:rPr>
              <a:t>not alter the</a:t>
            </a:r>
            <a:r>
              <a:rPr lang="en-US" sz="2000" dirty="0">
                <a:solidFill>
                  <a:srgbClr val="FF0000"/>
                </a:solidFill>
                <a:latin typeface="Rotis Serif Std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Rotis Serif Std"/>
              </a:rPr>
              <a:t>position</a:t>
            </a:r>
            <a:r>
              <a:rPr lang="en-US" sz="2000" dirty="0">
                <a:solidFill>
                  <a:srgbClr val="FF0000"/>
                </a:solidFill>
                <a:latin typeface="Rotis Serif Std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Rotis Serif Std"/>
              </a:rPr>
              <a:t>and </a:t>
            </a:r>
            <a:r>
              <a:rPr lang="en-US" sz="2000" b="1" dirty="0">
                <a:solidFill>
                  <a:srgbClr val="FFFF00"/>
                </a:solidFill>
                <a:latin typeface="Rotis Serif Std"/>
              </a:rPr>
              <a:t>height</a:t>
            </a:r>
            <a:r>
              <a:rPr lang="en-US" sz="2000" dirty="0">
                <a:solidFill>
                  <a:srgbClr val="000000"/>
                </a:solidFill>
                <a:latin typeface="Rotis Serif Std"/>
              </a:rPr>
              <a:t> of the </a:t>
            </a:r>
            <a:r>
              <a:rPr lang="en-US" sz="2000" dirty="0" smtClean="0">
                <a:solidFill>
                  <a:srgbClr val="000000"/>
                </a:solidFill>
                <a:latin typeface="Rotis Serif Std"/>
              </a:rPr>
              <a:t>teeth.</a:t>
            </a:r>
          </a:p>
          <a:p>
            <a:r>
              <a:rPr lang="en-US" sz="2000" dirty="0" smtClean="0"/>
              <a:t>It should </a:t>
            </a:r>
            <a:r>
              <a:rPr lang="en-US" sz="2000" dirty="0"/>
              <a:t>be designed to cover the </a:t>
            </a:r>
            <a:r>
              <a:rPr lang="en-US" sz="2000" dirty="0" err="1"/>
              <a:t>occlusal</a:t>
            </a:r>
            <a:r>
              <a:rPr lang="en-US" sz="2000" dirty="0"/>
              <a:t> surfaces of the remaining teeth. </a:t>
            </a:r>
            <a:endParaRPr lang="en-US" sz="2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86200"/>
            <a:ext cx="3181350" cy="2019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87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685800"/>
            <a:ext cx="3962400" cy="544036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0"/>
            <a:endParaRPr lang="en-US" sz="2000" dirty="0" smtClean="0">
              <a:solidFill>
                <a:prstClr val="black"/>
              </a:solidFill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</a:rPr>
              <a:t>Interim </a:t>
            </a:r>
            <a:r>
              <a:rPr lang="en-US" sz="2000" dirty="0">
                <a:solidFill>
                  <a:prstClr val="black"/>
                </a:solidFill>
              </a:rPr>
              <a:t>prostheses can be made in </a:t>
            </a:r>
            <a:r>
              <a:rPr lang="en-US" sz="2000" b="1" dirty="0">
                <a:solidFill>
                  <a:srgbClr val="FFFF00"/>
                </a:solidFill>
              </a:rPr>
              <a:t>acrylic</a:t>
            </a:r>
            <a:r>
              <a:rPr lang="en-US" sz="2000" dirty="0">
                <a:solidFill>
                  <a:prstClr val="black"/>
                </a:solidFill>
              </a:rPr>
              <a:t>. the long term a </a:t>
            </a:r>
            <a:r>
              <a:rPr lang="en-US" sz="2000" b="1" dirty="0">
                <a:solidFill>
                  <a:srgbClr val="FFFF00"/>
                </a:solidFill>
              </a:rPr>
              <a:t>cobalt chromium </a:t>
            </a:r>
            <a:r>
              <a:rPr lang="en-US" sz="2000" dirty="0">
                <a:solidFill>
                  <a:prstClr val="black"/>
                </a:solidFill>
              </a:rPr>
              <a:t>framework is ideal. </a:t>
            </a:r>
            <a:endParaRPr lang="en-US" sz="2000" dirty="0" smtClean="0">
              <a:solidFill>
                <a:prstClr val="black"/>
              </a:solidFill>
            </a:endParaRPr>
          </a:p>
          <a:p>
            <a:pPr lvl="0"/>
            <a:endParaRPr lang="en-US" sz="2000" dirty="0">
              <a:solidFill>
                <a:prstClr val="black"/>
              </a:solidFill>
            </a:endParaRPr>
          </a:p>
          <a:p>
            <a:pPr lvl="0"/>
            <a:endParaRPr lang="en-US" sz="2000" dirty="0" smtClean="0">
              <a:solidFill>
                <a:prstClr val="black"/>
              </a:solidFill>
            </a:endParaRPr>
          </a:p>
          <a:p>
            <a:pPr lvl="0"/>
            <a:endParaRPr lang="en-US" sz="2000" dirty="0">
              <a:solidFill>
                <a:prstClr val="black"/>
              </a:solidFill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</a:rPr>
              <a:t>The </a:t>
            </a:r>
            <a:r>
              <a:rPr lang="en-US" sz="2000" dirty="0">
                <a:solidFill>
                  <a:prstClr val="black"/>
                </a:solidFill>
              </a:rPr>
              <a:t>aesthetic implications of this in the upper arch are likely to be minimal. In the lower arch, the </a:t>
            </a:r>
            <a:r>
              <a:rPr lang="en-US" sz="2000" dirty="0" err="1">
                <a:solidFill>
                  <a:prstClr val="black"/>
                </a:solidFill>
              </a:rPr>
              <a:t>occlusal</a:t>
            </a:r>
            <a:r>
              <a:rPr lang="en-US" sz="2000" dirty="0">
                <a:solidFill>
                  <a:prstClr val="black"/>
                </a:solidFill>
              </a:rPr>
              <a:t> surface of the metalwork can be masked with </a:t>
            </a:r>
            <a:r>
              <a:rPr lang="en-US" sz="2000" b="1" dirty="0">
                <a:solidFill>
                  <a:srgbClr val="FFFF00"/>
                </a:solidFill>
              </a:rPr>
              <a:t>prosthetic teeth </a:t>
            </a:r>
            <a:r>
              <a:rPr lang="en-US" sz="2000" dirty="0">
                <a:solidFill>
                  <a:prstClr val="black"/>
                </a:solidFill>
              </a:rPr>
              <a:t>or covered with laboratory formed </a:t>
            </a:r>
            <a:r>
              <a:rPr lang="en-US" sz="2000" b="1" dirty="0">
                <a:solidFill>
                  <a:srgbClr val="FFFF00"/>
                </a:solidFill>
              </a:rPr>
              <a:t>composite resin </a:t>
            </a:r>
            <a:r>
              <a:rPr lang="en-US" sz="2000" dirty="0">
                <a:solidFill>
                  <a:srgbClr val="FFFF00"/>
                </a:solidFill>
              </a:rPr>
              <a:t>.</a:t>
            </a:r>
            <a:endParaRPr lang="ar-IQ" sz="2000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27784"/>
            <a:ext cx="3810000" cy="25591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85799"/>
            <a:ext cx="3810000" cy="25380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521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4038600" cy="6096000"/>
          </a:xfrm>
          <a:solidFill>
            <a:schemeClr val="accent3"/>
          </a:solidFill>
        </p:spPr>
        <p:txBody>
          <a:bodyPr>
            <a:normAutofit fontScale="92500"/>
          </a:bodyPr>
          <a:lstStyle/>
          <a:p>
            <a:r>
              <a:rPr lang="en-US" sz="2400" dirty="0">
                <a:solidFill>
                  <a:srgbClr val="000000"/>
                </a:solidFill>
                <a:latin typeface="Rotis Serif Std"/>
              </a:rPr>
              <a:t>The </a:t>
            </a:r>
            <a:r>
              <a:rPr lang="en-US" sz="2400" dirty="0" err="1">
                <a:solidFill>
                  <a:srgbClr val="000000"/>
                </a:solidFill>
                <a:latin typeface="Rotis Serif Std"/>
              </a:rPr>
              <a:t>occlusal</a:t>
            </a:r>
            <a:r>
              <a:rPr lang="en-US" sz="2400" dirty="0">
                <a:solidFill>
                  <a:srgbClr val="000000"/>
                </a:solidFill>
                <a:latin typeface="Rotis Serif Std"/>
              </a:rPr>
              <a:t> surface of an upper denture can be extended</a:t>
            </a:r>
            <a:r>
              <a:rPr lang="en-US" sz="2400" dirty="0">
                <a:solidFill>
                  <a:srgbClr val="FFFF00"/>
                </a:solidFill>
                <a:latin typeface="Rotis Serif Std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Rotis Serif Std"/>
              </a:rPr>
              <a:t>palatally</a:t>
            </a:r>
            <a:r>
              <a:rPr lang="en-US" sz="2400" dirty="0">
                <a:solidFill>
                  <a:srgbClr val="FFFF00"/>
                </a:solidFill>
                <a:latin typeface="Rotis Serif Std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Rotis Serif Std"/>
              </a:rPr>
              <a:t>to improve the contact with the lower teeth </a:t>
            </a:r>
            <a:r>
              <a:rPr lang="en-US" sz="2400" dirty="0" smtClean="0">
                <a:solidFill>
                  <a:srgbClr val="000000"/>
                </a:solidFill>
                <a:latin typeface="Rotis Serif Std"/>
              </a:rPr>
              <a:t>or </a:t>
            </a:r>
            <a:r>
              <a:rPr lang="en-US" sz="2400" dirty="0">
                <a:solidFill>
                  <a:srgbClr val="000000"/>
                </a:solidFill>
                <a:latin typeface="Rotis Serif Std"/>
              </a:rPr>
              <a:t>in the lower arch, an overlay section could be extended </a:t>
            </a:r>
            <a:r>
              <a:rPr lang="en-US" sz="2400" b="1" dirty="0" err="1">
                <a:solidFill>
                  <a:srgbClr val="FFFF00"/>
                </a:solidFill>
                <a:latin typeface="Rotis Serif Std"/>
              </a:rPr>
              <a:t>buccally</a:t>
            </a:r>
            <a:r>
              <a:rPr lang="en-US" sz="2400" dirty="0">
                <a:solidFill>
                  <a:srgbClr val="000000"/>
                </a:solidFill>
                <a:latin typeface="Rotis Serif Std"/>
              </a:rPr>
              <a:t> to increase the width of the </a:t>
            </a:r>
            <a:r>
              <a:rPr lang="en-US" sz="2400" dirty="0" err="1">
                <a:solidFill>
                  <a:srgbClr val="000000"/>
                </a:solidFill>
                <a:latin typeface="Rotis Serif Std"/>
              </a:rPr>
              <a:t>occlusal</a:t>
            </a:r>
            <a:r>
              <a:rPr lang="en-US" sz="2400" dirty="0">
                <a:solidFill>
                  <a:srgbClr val="000000"/>
                </a:solidFill>
                <a:latin typeface="Rotis Serif Std"/>
              </a:rPr>
              <a:t> table. </a:t>
            </a:r>
            <a:endParaRPr lang="en-US" dirty="0" smtClean="0">
              <a:solidFill>
                <a:srgbClr val="000000"/>
              </a:solidFill>
              <a:latin typeface="Rotis Serif Std"/>
            </a:endParaRPr>
          </a:p>
          <a:p>
            <a:endParaRPr lang="en-US" dirty="0">
              <a:solidFill>
                <a:srgbClr val="000000"/>
              </a:solidFill>
              <a:latin typeface="Rotis Serif Std"/>
            </a:endParaRPr>
          </a:p>
          <a:p>
            <a:r>
              <a:rPr lang="en-US" sz="2600" dirty="0" smtClean="0">
                <a:solidFill>
                  <a:srgbClr val="000000"/>
                </a:solidFill>
                <a:latin typeface="Rotis Serif Std"/>
              </a:rPr>
              <a:t>Upper </a:t>
            </a:r>
            <a:r>
              <a:rPr lang="en-US" sz="2600" dirty="0">
                <a:solidFill>
                  <a:srgbClr val="000000"/>
                </a:solidFill>
                <a:latin typeface="Rotis Serif Std"/>
              </a:rPr>
              <a:t>dentures should be designed with a</a:t>
            </a:r>
            <a:r>
              <a:rPr lang="en-US" sz="2600" b="1" dirty="0">
                <a:solidFill>
                  <a:srgbClr val="FF0000"/>
                </a:solidFill>
                <a:latin typeface="Rotis Serif Std"/>
              </a:rPr>
              <a:t> </a:t>
            </a:r>
            <a:r>
              <a:rPr lang="en-US" sz="2600" b="1" dirty="0">
                <a:solidFill>
                  <a:srgbClr val="FFFF00"/>
                </a:solidFill>
                <a:latin typeface="Rotis Serif Std"/>
              </a:rPr>
              <a:t>flat anterior bite</a:t>
            </a:r>
            <a:r>
              <a:rPr lang="en-US" sz="2600" b="1" dirty="0">
                <a:solidFill>
                  <a:srgbClr val="FF0000"/>
                </a:solidFill>
                <a:latin typeface="Rotis Serif Std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Rotis Serif Std"/>
              </a:rPr>
              <a:t>place to provide even contact with the lower incisors</a:t>
            </a:r>
            <a:r>
              <a:rPr lang="en-US" sz="2600" dirty="0" smtClean="0">
                <a:solidFill>
                  <a:srgbClr val="000000"/>
                </a:solidFill>
                <a:latin typeface="Rotis Serif Std"/>
              </a:rPr>
              <a:t>.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  <a:latin typeface="Rotis Serif Std"/>
              </a:rPr>
              <a:t> </a:t>
            </a:r>
            <a:endParaRPr lang="ar-IQ" sz="2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32175"/>
            <a:ext cx="4038600" cy="2745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61999"/>
            <a:ext cx="4038600" cy="266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73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Thank you </a:t>
            </a:r>
            <a:endParaRPr lang="ar-IQ" sz="4400" dirty="0">
              <a:solidFill>
                <a:schemeClr val="accent3">
                  <a:lumMod val="50000"/>
                </a:schemeClr>
              </a:solidFill>
              <a:latin typeface="Aharoni" pitchFamily="2" charset="-79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" b="21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06959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introduction</a:t>
            </a:r>
            <a:endParaRPr lang="ar-IQ" sz="2800" dirty="0">
              <a:solidFill>
                <a:srgbClr val="FFFF00"/>
              </a:solidFill>
              <a:latin typeface="Aharoni" pitchFamily="2" charset="-79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FFFF00"/>
                </a:solidFill>
                <a:latin typeface="Rotis Serif Std"/>
              </a:rPr>
              <a:t>overbite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Rotis Serif Std"/>
              </a:rPr>
              <a:t>refers to the degree of vertical overlap of the upper and lower incisor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Rotis Serif Std"/>
              </a:rPr>
              <a:t>teeth. 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00"/>
                </a:solidFill>
                <a:latin typeface="Rotis Serif Std"/>
              </a:rPr>
              <a:t>Where </a:t>
            </a:r>
            <a:r>
              <a:rPr lang="en-US" sz="2800" dirty="0">
                <a:solidFill>
                  <a:srgbClr val="000000"/>
                </a:solidFill>
                <a:latin typeface="Rotis Serif Std"/>
              </a:rPr>
              <a:t>the </a:t>
            </a:r>
            <a:r>
              <a:rPr lang="en-US" sz="2800" b="1" dirty="0">
                <a:solidFill>
                  <a:srgbClr val="FFFF00"/>
                </a:solidFill>
                <a:latin typeface="Rotis Serif Std"/>
              </a:rPr>
              <a:t>overlap is greater than </a:t>
            </a:r>
            <a:r>
              <a:rPr lang="en-US" sz="2800" dirty="0">
                <a:solidFill>
                  <a:srgbClr val="000000"/>
                </a:solidFill>
                <a:latin typeface="Rotis Serif Std"/>
              </a:rPr>
              <a:t>half of the lower incisor tooth height, the overbite is considered to be increased or deep. </a:t>
            </a:r>
            <a:endParaRPr lang="en-US" sz="2800" dirty="0" smtClean="0">
              <a:solidFill>
                <a:srgbClr val="000000"/>
              </a:solidFill>
              <a:latin typeface="Rotis Serif Std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00"/>
                </a:solidFill>
                <a:latin typeface="Rotis Serif Std"/>
              </a:rPr>
              <a:t>This </a:t>
            </a:r>
            <a:r>
              <a:rPr lang="en-US" sz="2800" dirty="0">
                <a:solidFill>
                  <a:srgbClr val="000000"/>
                </a:solidFill>
                <a:latin typeface="Rotis Serif Std"/>
              </a:rPr>
              <a:t>is a common finding in individuals with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Rotis Serif Std"/>
              </a:rPr>
              <a:t>Class II incisor relationships and a Class II skeletal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Rotis Serif Std"/>
              </a:rPr>
              <a:t>pattern.</a:t>
            </a:r>
            <a:endParaRPr lang="ar-IQ" sz="2800" dirty="0">
              <a:solidFill>
                <a:schemeClr val="tx2">
                  <a:lumMod val="75000"/>
                </a:schemeClr>
              </a:solidFill>
              <a:latin typeface="Rotis Serif Std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800" dirty="0">
                <a:solidFill>
                  <a:srgbClr val="000000"/>
                </a:solidFill>
                <a:latin typeface="Rotis Serif Std"/>
              </a:rPr>
              <a:t> A </a:t>
            </a:r>
            <a:r>
              <a:rPr lang="en-US" sz="2800" b="1" dirty="0">
                <a:solidFill>
                  <a:srgbClr val="FFFF00"/>
                </a:solidFill>
                <a:latin typeface="Rotis Serif Std"/>
              </a:rPr>
              <a:t>traumatic overbite </a:t>
            </a:r>
            <a:r>
              <a:rPr lang="en-US" sz="2800" dirty="0">
                <a:solidFill>
                  <a:srgbClr val="000000"/>
                </a:solidFill>
                <a:latin typeface="Rotis Serif Std"/>
              </a:rPr>
              <a:t>is where there is damage to the underlying </a:t>
            </a:r>
            <a:r>
              <a:rPr lang="en-US" sz="2800" dirty="0" err="1">
                <a:solidFill>
                  <a:srgbClr val="000000"/>
                </a:solidFill>
                <a:latin typeface="Rotis Serif Std"/>
              </a:rPr>
              <a:t>periodontium</a:t>
            </a:r>
            <a:r>
              <a:rPr lang="en-US" sz="2800" dirty="0">
                <a:solidFill>
                  <a:srgbClr val="000000"/>
                </a:solidFill>
                <a:latin typeface="Rotis Serif Std"/>
              </a:rPr>
              <a:t> or the hard tissues of the teeth involved. </a:t>
            </a:r>
            <a:endParaRPr lang="en-US" sz="2800" dirty="0" smtClean="0">
              <a:solidFill>
                <a:srgbClr val="000000"/>
              </a:solidFill>
              <a:latin typeface="Rotis Serif Std"/>
            </a:endParaRPr>
          </a:p>
          <a:p>
            <a:pPr algn="just">
              <a:buFont typeface="Wingdings" pitchFamily="2" charset="2"/>
              <a:buChar char="§"/>
            </a:pPr>
            <a:endParaRPr lang="ar-IQ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07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/>
          </a:solidFill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endParaRPr lang="en-US" sz="2400" b="1" dirty="0" smtClean="0">
              <a:solidFill>
                <a:schemeClr val="tx2"/>
              </a:solidFill>
              <a:cs typeface="+mj-cs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j-cs"/>
              </a:rPr>
              <a:t>The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j-cs"/>
              </a:rPr>
              <a:t>progression from an asymptomatic deep overbite to symptomatic traumatic overbite in an adult patient may be due to a number of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j-cs"/>
              </a:rPr>
              <a:t>factors:</a:t>
            </a:r>
            <a:endParaRPr lang="ar-IQ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Rotis Serif Std"/>
              <a:cs typeface="+mj-cs"/>
            </a:endParaRPr>
          </a:p>
          <a:p>
            <a:pPr marL="914400" indent="-914400">
              <a:buFont typeface="+mj-lt"/>
              <a:buAutoNum type="arabicPeriod"/>
            </a:pPr>
            <a:endParaRPr lang="en-US" sz="2000" b="1" dirty="0" smtClean="0">
              <a:solidFill>
                <a:schemeClr val="tx2"/>
              </a:solidFill>
              <a:latin typeface="Rotis Serif Std"/>
              <a:cs typeface="+mj-cs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000" b="1" dirty="0" smtClean="0">
                <a:solidFill>
                  <a:schemeClr val="tx2"/>
                </a:solidFill>
                <a:latin typeface="Rotis Serif Std"/>
                <a:cs typeface="+mj-cs"/>
              </a:rPr>
              <a:t>   Poor </a:t>
            </a:r>
            <a:r>
              <a:rPr lang="en-US" sz="2000" b="1" dirty="0">
                <a:solidFill>
                  <a:schemeClr val="tx2"/>
                </a:solidFill>
                <a:latin typeface="Rotis Serif Std"/>
                <a:cs typeface="+mj-cs"/>
              </a:rPr>
              <a:t>plaque </a:t>
            </a:r>
            <a:r>
              <a:rPr lang="en-US" sz="2000" b="1" dirty="0" smtClean="0">
                <a:solidFill>
                  <a:schemeClr val="tx2"/>
                </a:solidFill>
                <a:latin typeface="Rotis Serif Std"/>
                <a:cs typeface="+mj-cs"/>
              </a:rPr>
              <a:t>control cause </a:t>
            </a:r>
            <a:r>
              <a:rPr lang="en-US" sz="2000" b="1" dirty="0" smtClean="0">
                <a:solidFill>
                  <a:srgbClr val="FFFF00"/>
                </a:solidFill>
                <a:latin typeface="Rotis Serif Std"/>
                <a:cs typeface="+mj-cs"/>
              </a:rPr>
              <a:t>inflammation </a:t>
            </a:r>
            <a:r>
              <a:rPr lang="en-US" sz="2000" b="1" dirty="0">
                <a:solidFill>
                  <a:srgbClr val="FFFF00"/>
                </a:solidFill>
                <a:latin typeface="Rotis Serif Std"/>
                <a:cs typeface="+mj-cs"/>
              </a:rPr>
              <a:t>of the palatal gingivae and </a:t>
            </a:r>
            <a:r>
              <a:rPr lang="en-US" sz="2000" b="1" dirty="0" smtClean="0">
                <a:solidFill>
                  <a:srgbClr val="FFFF00"/>
                </a:solidFill>
                <a:latin typeface="Rotis Serif Std"/>
                <a:cs typeface="+mj-cs"/>
              </a:rPr>
              <a:t>   swelling</a:t>
            </a:r>
            <a:r>
              <a:rPr lang="en-US" sz="2000" b="1" dirty="0">
                <a:solidFill>
                  <a:srgbClr val="FFFF00"/>
                </a:solidFill>
                <a:latin typeface="Rotis Serif Std"/>
                <a:cs typeface="+mj-cs"/>
              </a:rPr>
              <a:t>. </a:t>
            </a:r>
            <a:endParaRPr lang="en-US" sz="2000" b="1" dirty="0" smtClean="0">
              <a:solidFill>
                <a:srgbClr val="FFFF00"/>
              </a:solidFill>
              <a:latin typeface="Rotis Serif Std"/>
              <a:cs typeface="+mj-cs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000" b="1" dirty="0" smtClean="0">
                <a:solidFill>
                  <a:schemeClr val="tx2"/>
                </a:solidFill>
                <a:latin typeface="Rotis Serif Std"/>
                <a:cs typeface="+mj-cs"/>
              </a:rPr>
              <a:t>soft </a:t>
            </a:r>
            <a:r>
              <a:rPr lang="en-US" sz="2000" b="1" dirty="0">
                <a:solidFill>
                  <a:schemeClr val="tx2"/>
                </a:solidFill>
                <a:latin typeface="Rotis Serif Std"/>
                <a:cs typeface="+mj-cs"/>
              </a:rPr>
              <a:t>tissue trauma from the opposing </a:t>
            </a:r>
            <a:r>
              <a:rPr lang="en-US" sz="2000" b="1" dirty="0" err="1">
                <a:solidFill>
                  <a:schemeClr val="tx2"/>
                </a:solidFill>
                <a:latin typeface="Rotis Serif Std"/>
                <a:cs typeface="+mj-cs"/>
              </a:rPr>
              <a:t>incisal</a:t>
            </a:r>
            <a:r>
              <a:rPr lang="en-US" sz="2000" b="1" dirty="0">
                <a:solidFill>
                  <a:schemeClr val="tx2"/>
                </a:solidFill>
                <a:latin typeface="Rotis Serif Std"/>
                <a:cs typeface="+mj-cs"/>
              </a:rPr>
              <a:t> edges. The resulting discomfort can hinder oral hygiene efforts, increasing the risk of </a:t>
            </a:r>
            <a:r>
              <a:rPr lang="en-US" sz="2000" b="1" dirty="0">
                <a:solidFill>
                  <a:srgbClr val="FFFF00"/>
                </a:solidFill>
                <a:latin typeface="Rotis Serif Std"/>
                <a:cs typeface="+mj-cs"/>
              </a:rPr>
              <a:t>periodontal disease. </a:t>
            </a:r>
            <a:endParaRPr lang="en-US" sz="2000" b="1" dirty="0" smtClean="0">
              <a:solidFill>
                <a:srgbClr val="FFFF00"/>
              </a:solidFill>
              <a:latin typeface="Rotis Serif Std"/>
              <a:cs typeface="+mj-cs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000" b="1" dirty="0" smtClean="0">
                <a:solidFill>
                  <a:schemeClr val="tx2"/>
                </a:solidFill>
                <a:latin typeface="Rotis Serif Std"/>
                <a:cs typeface="+mj-cs"/>
              </a:rPr>
              <a:t>Food impaction; development </a:t>
            </a:r>
            <a:r>
              <a:rPr lang="en-US" sz="2000" b="1" dirty="0">
                <a:solidFill>
                  <a:schemeClr val="tx2"/>
                </a:solidFill>
                <a:latin typeface="Rotis Serif Std"/>
                <a:cs typeface="+mj-cs"/>
              </a:rPr>
              <a:t>of </a:t>
            </a:r>
            <a:r>
              <a:rPr lang="en-US" sz="2000" b="1" dirty="0">
                <a:solidFill>
                  <a:srgbClr val="FFFF00"/>
                </a:solidFill>
                <a:latin typeface="Rotis Serif Std"/>
                <a:cs typeface="+mj-cs"/>
              </a:rPr>
              <a:t>lateral periodontal cysts</a:t>
            </a:r>
            <a:r>
              <a:rPr lang="en-US" sz="2000" b="1" dirty="0" smtClean="0">
                <a:solidFill>
                  <a:srgbClr val="FFFF00"/>
                </a:solidFill>
                <a:latin typeface="Rotis Serif Std"/>
                <a:cs typeface="+mj-cs"/>
              </a:rPr>
              <a:t>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b="1" dirty="0" smtClean="0">
                <a:solidFill>
                  <a:schemeClr val="tx2"/>
                </a:solidFill>
                <a:latin typeface="Rotis Serif Std"/>
                <a:cs typeface="+mj-cs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Rotis Serif Std"/>
                <a:cs typeface="+mj-cs"/>
              </a:rPr>
              <a:t>incisal</a:t>
            </a:r>
            <a:r>
              <a:rPr lang="en-US" sz="2000" b="1" dirty="0">
                <a:solidFill>
                  <a:schemeClr val="tx2"/>
                </a:solidFill>
                <a:latin typeface="Rotis Serif Std"/>
                <a:cs typeface="+mj-cs"/>
              </a:rPr>
              <a:t> edges occlude </a:t>
            </a:r>
            <a:r>
              <a:rPr lang="en-US" sz="2000" b="1" dirty="0" smtClean="0">
                <a:solidFill>
                  <a:schemeClr val="tx2"/>
                </a:solidFill>
                <a:latin typeface="Rotis Serif Std"/>
                <a:cs typeface="+mj-cs"/>
              </a:rPr>
              <a:t>on to </a:t>
            </a:r>
            <a:r>
              <a:rPr lang="en-US" sz="2000" b="1" dirty="0">
                <a:solidFill>
                  <a:schemeClr val="tx2"/>
                </a:solidFill>
                <a:latin typeface="Rotis Serif Std"/>
                <a:cs typeface="+mj-cs"/>
              </a:rPr>
              <a:t>the gingival margins of the opposing teeth, traumatic stripping of the gingivae and </a:t>
            </a:r>
            <a:r>
              <a:rPr lang="en-US" sz="2000" b="1" dirty="0">
                <a:solidFill>
                  <a:srgbClr val="FFFF00"/>
                </a:solidFill>
                <a:latin typeface="Rotis Serif Std"/>
                <a:cs typeface="+mj-cs"/>
              </a:rPr>
              <a:t>gingival recession </a:t>
            </a:r>
            <a:r>
              <a:rPr lang="en-US" sz="2000" b="1" dirty="0" smtClean="0">
                <a:solidFill>
                  <a:srgbClr val="FFFF00"/>
                </a:solidFill>
                <a:latin typeface="Rotis Serif Std"/>
                <a:cs typeface="+mj-cs"/>
              </a:rPr>
              <a:t>.</a:t>
            </a:r>
            <a:endParaRPr lang="ar-IQ" sz="2000" b="1" dirty="0">
              <a:solidFill>
                <a:srgbClr val="FFFF00"/>
              </a:solidFill>
              <a:latin typeface="Rotis Serif Std"/>
              <a:cs typeface="+mj-cs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000" b="1" dirty="0">
                <a:solidFill>
                  <a:schemeClr val="tx2"/>
                </a:solidFill>
                <a:latin typeface="Rotis Serif Std"/>
                <a:cs typeface="+mj-cs"/>
              </a:rPr>
              <a:t> Loss of posterior occluding units may lead to </a:t>
            </a:r>
            <a:r>
              <a:rPr lang="en-US" sz="2000" b="1" dirty="0">
                <a:solidFill>
                  <a:srgbClr val="FFFF00"/>
                </a:solidFill>
                <a:latin typeface="Rotis Serif Std"/>
                <a:cs typeface="+mj-cs"/>
              </a:rPr>
              <a:t>anterior posturing of the mandible and </a:t>
            </a:r>
            <a:r>
              <a:rPr lang="en-US" sz="2000" b="1" dirty="0" smtClean="0">
                <a:solidFill>
                  <a:srgbClr val="FFFF00"/>
                </a:solidFill>
                <a:latin typeface="Rotis Serif Std"/>
                <a:cs typeface="+mj-cs"/>
              </a:rPr>
              <a:t>over closure.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b="1" dirty="0">
                <a:solidFill>
                  <a:schemeClr val="tx2"/>
                </a:solidFill>
                <a:latin typeface="Rotis Serif Std"/>
                <a:cs typeface="+mj-cs"/>
              </a:rPr>
              <a:t>following the loss of posterior support, the presence of a strong lower lip may cause </a:t>
            </a:r>
            <a:r>
              <a:rPr lang="en-US" sz="2000" b="1" dirty="0">
                <a:solidFill>
                  <a:srgbClr val="FFFF00"/>
                </a:solidFill>
                <a:latin typeface="Rotis Serif Std"/>
                <a:cs typeface="+mj-cs"/>
              </a:rPr>
              <a:t>lingual tilting of the </a:t>
            </a:r>
            <a:r>
              <a:rPr lang="en-US" sz="2000" b="1" dirty="0" smtClean="0">
                <a:solidFill>
                  <a:srgbClr val="FFFF00"/>
                </a:solidFill>
                <a:latin typeface="Rotis Serif Std"/>
                <a:cs typeface="+mj-cs"/>
              </a:rPr>
              <a:t>lower  </a:t>
            </a:r>
            <a:r>
              <a:rPr lang="en-US" sz="2000" b="1" dirty="0">
                <a:solidFill>
                  <a:srgbClr val="FFFF00"/>
                </a:solidFill>
                <a:latin typeface="Rotis Serif Std"/>
                <a:cs typeface="+mj-cs"/>
              </a:rPr>
              <a:t>incisors</a:t>
            </a:r>
            <a:endParaRPr lang="en-US" sz="2000" b="1" dirty="0" smtClean="0">
              <a:solidFill>
                <a:srgbClr val="FFFF00"/>
              </a:solidFill>
              <a:latin typeface="Rotis Serif Std"/>
              <a:cs typeface="+mj-cs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Rotis Serif Std"/>
                <a:cs typeface="+mj-cs"/>
              </a:rPr>
              <a:t> </a:t>
            </a:r>
            <a:endParaRPr lang="ar-IQ" sz="2000" b="1" dirty="0">
              <a:solidFill>
                <a:srgbClr val="FFFF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8426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b="1" dirty="0" smtClean="0">
              <a:solidFill>
                <a:srgbClr val="000000"/>
              </a:solidFill>
              <a:latin typeface="Rotis Sans Serif Std ExtraBold"/>
            </a:endParaRPr>
          </a:p>
          <a:p>
            <a:pPr marL="0" indent="0">
              <a:buNone/>
            </a:pPr>
            <a:r>
              <a:rPr lang="en-US" sz="2400" b="1" i="1" dirty="0" smtClean="0">
                <a:solidFill>
                  <a:srgbClr val="FFFF00"/>
                </a:solidFill>
                <a:latin typeface="Arial Black" pitchFamily="34" charset="0"/>
              </a:rPr>
              <a:t>Restorative </a:t>
            </a:r>
            <a:r>
              <a:rPr lang="en-US" sz="2400" b="1" i="1" dirty="0">
                <a:solidFill>
                  <a:srgbClr val="FFFF00"/>
                </a:solidFill>
                <a:latin typeface="Arial Black" pitchFamily="34" charset="0"/>
              </a:rPr>
              <a:t>treatment </a:t>
            </a:r>
            <a:endParaRPr lang="en-US" sz="2400" b="1" i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Rotis Sans Serif Std ExtraBold"/>
            </a:endParaRPr>
          </a:p>
          <a:p>
            <a:pPr algn="just"/>
            <a:r>
              <a:rPr lang="en-US" sz="2000" dirty="0">
                <a:solidFill>
                  <a:srgbClr val="000000"/>
                </a:solidFill>
                <a:latin typeface="Rotis Serif Std"/>
              </a:rPr>
              <a:t>If there are teeth requiring </a:t>
            </a:r>
            <a:r>
              <a:rPr lang="en-US" sz="2000" dirty="0" smtClean="0">
                <a:solidFill>
                  <a:srgbClr val="000000"/>
                </a:solidFill>
                <a:latin typeface="Rotis Serif Std"/>
              </a:rPr>
              <a:t>replacement or significant </a:t>
            </a:r>
            <a:r>
              <a:rPr lang="en-US" sz="2000" dirty="0">
                <a:solidFill>
                  <a:srgbClr val="000000"/>
                </a:solidFill>
                <a:latin typeface="Rotis Serif Std"/>
              </a:rPr>
              <a:t>tooth </a:t>
            </a:r>
            <a:r>
              <a:rPr lang="en-US" sz="2000" dirty="0" smtClean="0">
                <a:solidFill>
                  <a:srgbClr val="000000"/>
                </a:solidFill>
                <a:latin typeface="Rotis Serif Std"/>
              </a:rPr>
              <a:t>wear; </a:t>
            </a:r>
            <a:r>
              <a:rPr lang="en-US" sz="2000" dirty="0">
                <a:solidFill>
                  <a:srgbClr val="000000"/>
                </a:solidFill>
                <a:latin typeface="Rotis Serif Std"/>
              </a:rPr>
              <a:t>further restorative intervention may be indicated. This is likely to involve increasing the patient’s OVD. </a:t>
            </a:r>
          </a:p>
          <a:p>
            <a:pPr algn="just"/>
            <a:r>
              <a:rPr lang="en-US" sz="2000" dirty="0" smtClean="0">
                <a:solidFill>
                  <a:srgbClr val="000000"/>
                </a:solidFill>
                <a:latin typeface="Rotis Serif Std"/>
              </a:rPr>
              <a:t>Any </a:t>
            </a:r>
            <a:r>
              <a:rPr lang="en-US" sz="2000" b="1" dirty="0" smtClean="0">
                <a:solidFill>
                  <a:srgbClr val="FFFF00"/>
                </a:solidFill>
                <a:latin typeface="Rotis Serif Std"/>
              </a:rPr>
              <a:t>changes </a:t>
            </a:r>
            <a:r>
              <a:rPr lang="en-US" sz="2000" b="1" dirty="0">
                <a:solidFill>
                  <a:srgbClr val="FFFF00"/>
                </a:solidFill>
                <a:latin typeface="Rotis Serif Std"/>
              </a:rPr>
              <a:t>to the occlusion </a:t>
            </a:r>
            <a:r>
              <a:rPr lang="en-US" sz="2000" dirty="0">
                <a:solidFill>
                  <a:srgbClr val="000000"/>
                </a:solidFill>
                <a:latin typeface="Rotis Serif Std"/>
              </a:rPr>
              <a:t>are made in a </a:t>
            </a:r>
            <a:r>
              <a:rPr lang="en-US" sz="2000" b="1" dirty="0">
                <a:solidFill>
                  <a:srgbClr val="FFFF00"/>
                </a:solidFill>
                <a:latin typeface="Rotis Serif Std"/>
              </a:rPr>
              <a:t>controlled way</a:t>
            </a:r>
            <a:r>
              <a:rPr lang="en-US" sz="2000" dirty="0">
                <a:solidFill>
                  <a:srgbClr val="000000"/>
                </a:solidFill>
                <a:latin typeface="Rotis Serif Std"/>
              </a:rPr>
              <a:t>, otherwise existing problems may be exacerbated. </a:t>
            </a:r>
            <a:endParaRPr lang="en-US" sz="2000" dirty="0" smtClean="0">
              <a:solidFill>
                <a:srgbClr val="000000"/>
              </a:solidFill>
              <a:latin typeface="Rotis Serif Std"/>
            </a:endParaRPr>
          </a:p>
          <a:p>
            <a:pPr algn="just"/>
            <a:r>
              <a:rPr lang="en-US" sz="2000" b="1" dirty="0" smtClean="0">
                <a:solidFill>
                  <a:srgbClr val="7030A0"/>
                </a:solidFill>
                <a:latin typeface="Rotis Serif Std"/>
              </a:rPr>
              <a:t>For </a:t>
            </a:r>
            <a:r>
              <a:rPr lang="en-US" sz="2000" b="1" dirty="0">
                <a:solidFill>
                  <a:srgbClr val="7030A0"/>
                </a:solidFill>
                <a:latin typeface="Rotis Serif Std"/>
              </a:rPr>
              <a:t>example, where there is palatal tooth wear or soft tissue trauma, the clinician may be tempted </a:t>
            </a:r>
            <a:r>
              <a:rPr lang="en-US" sz="2000" b="1" dirty="0" smtClean="0">
                <a:solidFill>
                  <a:srgbClr val="7030A0"/>
                </a:solidFill>
                <a:latin typeface="Rotis Serif Std"/>
              </a:rPr>
              <a:t>to:   </a:t>
            </a:r>
          </a:p>
          <a:p>
            <a:pPr algn="just"/>
            <a:r>
              <a:rPr lang="en-US" sz="2000" b="1" dirty="0" smtClean="0">
                <a:solidFill>
                  <a:srgbClr val="FFFF00"/>
                </a:solidFill>
                <a:latin typeface="Rotis Serif Std"/>
              </a:rPr>
              <a:t>restore </a:t>
            </a:r>
            <a:r>
              <a:rPr lang="en-US" sz="2000" b="1" dirty="0">
                <a:solidFill>
                  <a:srgbClr val="FFFF00"/>
                </a:solidFill>
                <a:latin typeface="Rotis Serif Std"/>
              </a:rPr>
              <a:t>the posterior teeth at an increased OVD, creating inter-</a:t>
            </a:r>
            <a:r>
              <a:rPr lang="en-US" sz="2000" b="1" dirty="0" err="1">
                <a:solidFill>
                  <a:srgbClr val="FFFF00"/>
                </a:solidFill>
                <a:latin typeface="Rotis Serif Std"/>
              </a:rPr>
              <a:t>incisal</a:t>
            </a:r>
            <a:r>
              <a:rPr lang="en-US" sz="2000" b="1" dirty="0">
                <a:solidFill>
                  <a:srgbClr val="FFFF00"/>
                </a:solidFill>
                <a:latin typeface="Rotis Serif Std"/>
              </a:rPr>
              <a:t> space and alleviating symptoms.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Rotis Serif Std"/>
              </a:rPr>
              <a:t>However, if the lower incisors are left out of occlusion, they are likely to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Rotis Serif Std"/>
              </a:rPr>
              <a:t>overerupt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Rotis Serif Std"/>
              </a:rPr>
              <a:t>, resulting in recurrence of the original problem. </a:t>
            </a:r>
          </a:p>
          <a:p>
            <a:pPr algn="just"/>
            <a:r>
              <a:rPr lang="en-US" sz="2000" b="1" dirty="0" smtClean="0">
                <a:solidFill>
                  <a:srgbClr val="7030A0"/>
                </a:solidFill>
                <a:latin typeface="Rotis Serif Std"/>
              </a:rPr>
              <a:t>Similarly</a:t>
            </a:r>
            <a:r>
              <a:rPr lang="en-US" sz="2000" b="1" dirty="0">
                <a:solidFill>
                  <a:srgbClr val="7030A0"/>
                </a:solidFill>
                <a:latin typeface="Rotis Serif Std"/>
              </a:rPr>
              <a:t>, if the </a:t>
            </a:r>
            <a:r>
              <a:rPr lang="en-US" sz="2000" b="1" dirty="0" err="1">
                <a:solidFill>
                  <a:srgbClr val="7030A0"/>
                </a:solidFill>
                <a:latin typeface="Rotis Serif Std"/>
              </a:rPr>
              <a:t>incisal</a:t>
            </a:r>
            <a:r>
              <a:rPr lang="en-US" sz="2000" b="1" dirty="0">
                <a:solidFill>
                  <a:srgbClr val="7030A0"/>
                </a:solidFill>
                <a:latin typeface="Rotis Serif Std"/>
              </a:rPr>
              <a:t> edges of the lower teeth are simply adjusted to create space, it is likely that they will erupt to re-establish the previous position if they remain unopposed</a:t>
            </a:r>
            <a:r>
              <a:rPr lang="en-US" sz="2000" b="1" dirty="0" smtClean="0">
                <a:solidFill>
                  <a:srgbClr val="7030A0"/>
                </a:solidFill>
                <a:latin typeface="Rotis Serif St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362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9600"/>
            <a:ext cx="8077200" cy="5516563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 lvl="0" algn="just"/>
            <a:r>
              <a:rPr lang="en-US" sz="2000" b="1" dirty="0">
                <a:solidFill>
                  <a:srgbClr val="EEECE1">
                    <a:lumMod val="25000"/>
                  </a:srgbClr>
                </a:solidFill>
                <a:latin typeface="Rotis Serif Std"/>
              </a:rPr>
              <a:t> Changes in OVD are generally well tolerated by dentate patients and most treatment can be delivered with increases of between </a:t>
            </a:r>
            <a:r>
              <a:rPr lang="en-US" sz="2000" b="1" dirty="0">
                <a:solidFill>
                  <a:srgbClr val="FFFF00"/>
                </a:solidFill>
                <a:latin typeface="Rotis Serif Std"/>
              </a:rPr>
              <a:t>1‑3 mm. </a:t>
            </a:r>
          </a:p>
          <a:p>
            <a:pPr lvl="0" algn="just"/>
            <a:endParaRPr lang="en-US" sz="2000" b="1" dirty="0">
              <a:solidFill>
                <a:srgbClr val="FF0000"/>
              </a:solidFill>
              <a:latin typeface="Rotis Serif Std"/>
            </a:endParaRPr>
          </a:p>
          <a:p>
            <a:pPr lvl="0" algn="just"/>
            <a:r>
              <a:rPr lang="en-US" sz="2000" dirty="0">
                <a:solidFill>
                  <a:srgbClr val="000000"/>
                </a:solidFill>
                <a:latin typeface="Rotis Serif Std"/>
              </a:rPr>
              <a:t>To plan treatment, </a:t>
            </a:r>
            <a:r>
              <a:rPr lang="en-US" sz="2000" b="1" dirty="0">
                <a:solidFill>
                  <a:srgbClr val="4F81BD">
                    <a:lumMod val="75000"/>
                  </a:srgbClr>
                </a:solidFill>
                <a:latin typeface="Rotis Serif Std"/>
              </a:rPr>
              <a:t>study models</a:t>
            </a:r>
            <a:r>
              <a:rPr lang="en-US" sz="2000" b="1" dirty="0">
                <a:solidFill>
                  <a:srgbClr val="00B0F0"/>
                </a:solidFill>
                <a:latin typeface="Rotis Serif Std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Rotis Serif Std"/>
              </a:rPr>
              <a:t>should be articulated on a semi-adjustable articulator using a </a:t>
            </a:r>
            <a:r>
              <a:rPr lang="en-US" sz="2000" b="1" dirty="0" err="1">
                <a:solidFill>
                  <a:srgbClr val="4F81BD">
                    <a:lumMod val="75000"/>
                  </a:srgbClr>
                </a:solidFill>
                <a:latin typeface="Rotis Serif Std"/>
              </a:rPr>
              <a:t>facebow</a:t>
            </a:r>
            <a:r>
              <a:rPr lang="en-US" sz="2000" b="1" dirty="0">
                <a:solidFill>
                  <a:srgbClr val="4F81BD">
                    <a:lumMod val="75000"/>
                  </a:srgbClr>
                </a:solidFill>
                <a:latin typeface="Rotis Serif Std"/>
              </a:rPr>
              <a:t> registration</a:t>
            </a:r>
            <a:r>
              <a:rPr lang="en-US" sz="2000" dirty="0">
                <a:solidFill>
                  <a:srgbClr val="000000"/>
                </a:solidFill>
                <a:latin typeface="Rotis Serif Std"/>
              </a:rPr>
              <a:t> and an </a:t>
            </a:r>
            <a:r>
              <a:rPr lang="en-US" sz="2000" b="1" dirty="0" err="1">
                <a:solidFill>
                  <a:srgbClr val="4F81BD">
                    <a:lumMod val="75000"/>
                  </a:srgbClr>
                </a:solidFill>
                <a:latin typeface="Rotis Serif Std"/>
              </a:rPr>
              <a:t>interocclusal</a:t>
            </a:r>
            <a:r>
              <a:rPr lang="en-US" sz="2000" b="1" dirty="0">
                <a:solidFill>
                  <a:srgbClr val="4F81BD">
                    <a:lumMod val="75000"/>
                  </a:srgbClr>
                </a:solidFill>
                <a:latin typeface="Rotis Serif Std"/>
              </a:rPr>
              <a:t> record</a:t>
            </a:r>
            <a:r>
              <a:rPr lang="en-US" sz="2000" dirty="0">
                <a:solidFill>
                  <a:srgbClr val="000000"/>
                </a:solidFill>
                <a:latin typeface="Rotis Serif Std"/>
              </a:rPr>
              <a:t>, taken in the </a:t>
            </a:r>
            <a:r>
              <a:rPr lang="en-US" sz="2000" dirty="0" err="1">
                <a:solidFill>
                  <a:srgbClr val="000000"/>
                </a:solidFill>
                <a:latin typeface="Rotis Serif Std"/>
              </a:rPr>
              <a:t>retruded</a:t>
            </a:r>
            <a:r>
              <a:rPr lang="en-US" sz="2000" dirty="0">
                <a:solidFill>
                  <a:srgbClr val="000000"/>
                </a:solidFill>
                <a:latin typeface="Rotis Serif Std"/>
              </a:rPr>
              <a:t> arc of closure. </a:t>
            </a:r>
          </a:p>
          <a:p>
            <a:pPr lvl="0" algn="just"/>
            <a:endParaRPr lang="en-US" sz="2000" b="1" dirty="0" smtClean="0">
              <a:solidFill>
                <a:srgbClr val="4F81BD">
                  <a:lumMod val="75000"/>
                </a:srgbClr>
              </a:solidFill>
              <a:latin typeface="Rotis Serif Std"/>
            </a:endParaRPr>
          </a:p>
          <a:p>
            <a:pPr lvl="0" algn="just"/>
            <a:r>
              <a:rPr lang="en-US" sz="2000" b="1" dirty="0" smtClean="0">
                <a:solidFill>
                  <a:srgbClr val="4F81BD">
                    <a:lumMod val="75000"/>
                  </a:srgbClr>
                </a:solidFill>
                <a:latin typeface="Rotis Serif Std"/>
              </a:rPr>
              <a:t>Articulation </a:t>
            </a:r>
            <a:r>
              <a:rPr lang="en-US" sz="2000" b="1" dirty="0">
                <a:solidFill>
                  <a:srgbClr val="4F81BD">
                    <a:lumMod val="75000"/>
                  </a:srgbClr>
                </a:solidFill>
                <a:latin typeface="Rotis Serif Std"/>
              </a:rPr>
              <a:t>of models </a:t>
            </a:r>
            <a:r>
              <a:rPr lang="en-US" sz="2000" dirty="0">
                <a:solidFill>
                  <a:srgbClr val="000000"/>
                </a:solidFill>
                <a:latin typeface="Rotis Serif Std"/>
              </a:rPr>
              <a:t>facilitates the </a:t>
            </a:r>
            <a:r>
              <a:rPr lang="en-US" sz="2000" b="1" dirty="0">
                <a:solidFill>
                  <a:srgbClr val="FFFF00"/>
                </a:solidFill>
                <a:latin typeface="Rotis Serif Std"/>
              </a:rPr>
              <a:t>assessment of </a:t>
            </a:r>
            <a:r>
              <a:rPr lang="en-US" sz="2000" b="1" dirty="0" err="1">
                <a:solidFill>
                  <a:srgbClr val="FFFF00"/>
                </a:solidFill>
                <a:latin typeface="Rotis Serif Std"/>
              </a:rPr>
              <a:t>occlusal</a:t>
            </a:r>
            <a:r>
              <a:rPr lang="en-US" sz="2000" b="1" dirty="0">
                <a:solidFill>
                  <a:srgbClr val="FFFF00"/>
                </a:solidFill>
                <a:latin typeface="Rotis Serif Std"/>
              </a:rPr>
              <a:t> relationships</a:t>
            </a:r>
            <a:r>
              <a:rPr lang="en-US" sz="2000" dirty="0">
                <a:solidFill>
                  <a:srgbClr val="000000"/>
                </a:solidFill>
                <a:latin typeface="Rotis Serif Std"/>
              </a:rPr>
              <a:t> and can help in </a:t>
            </a:r>
            <a:r>
              <a:rPr lang="en-US" sz="2000" b="1" dirty="0">
                <a:solidFill>
                  <a:srgbClr val="FFFF00"/>
                </a:solidFill>
                <a:latin typeface="Rotis Serif Std"/>
              </a:rPr>
              <a:t>determining the increase in OVD needed</a:t>
            </a:r>
            <a:r>
              <a:rPr lang="en-US" sz="2000" dirty="0">
                <a:solidFill>
                  <a:srgbClr val="000000"/>
                </a:solidFill>
                <a:latin typeface="Rotis Serif Std"/>
              </a:rPr>
              <a:t> to permit the desired treatment. </a:t>
            </a:r>
          </a:p>
        </p:txBody>
      </p:sp>
    </p:spTree>
    <p:extLst>
      <p:ext uri="{BB962C8B-B14F-4D97-AF65-F5344CB8AC3E}">
        <p14:creationId xmlns:p14="http://schemas.microsoft.com/office/powerpoint/2010/main" val="261276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US" i="1" dirty="0">
                <a:solidFill>
                  <a:srgbClr val="000000"/>
                </a:solidFill>
                <a:latin typeface="Rotis Sans Serif Std"/>
              </a:rPr>
              <a:t>Fixed restorations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5029200" cy="4906963"/>
          </a:xfrm>
          <a:solidFill>
            <a:schemeClr val="accent3"/>
          </a:solidFill>
        </p:spPr>
        <p:txBody>
          <a:bodyPr>
            <a:normAutofit fontScale="92500" lnSpcReduction="10000"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Where fixed restorations are to be provided, a </a:t>
            </a:r>
            <a:r>
              <a:rPr lang="en-US" sz="2400" b="1" dirty="0">
                <a:solidFill>
                  <a:srgbClr val="FFFF00"/>
                </a:solidFill>
              </a:rPr>
              <a:t>diagnostic wax-up </a:t>
            </a:r>
            <a:r>
              <a:rPr lang="en-US" sz="2400" dirty="0">
                <a:solidFill>
                  <a:prstClr val="black"/>
                </a:solidFill>
              </a:rPr>
              <a:t>at this increased OVD can help to </a:t>
            </a:r>
            <a:r>
              <a:rPr lang="en-US" sz="2400" b="1" dirty="0">
                <a:solidFill>
                  <a:srgbClr val="1F497D">
                    <a:lumMod val="75000"/>
                  </a:srgbClr>
                </a:solidFill>
              </a:rPr>
              <a:t>plan treatment and </a:t>
            </a:r>
            <a:r>
              <a:rPr lang="en-US" sz="2400" dirty="0">
                <a:solidFill>
                  <a:prstClr val="black"/>
                </a:solidFill>
              </a:rPr>
              <a:t>acts as a useful </a:t>
            </a:r>
            <a:r>
              <a:rPr lang="en-US" sz="2400" b="1" dirty="0">
                <a:solidFill>
                  <a:srgbClr val="1F497D">
                    <a:lumMod val="75000"/>
                  </a:srgbClr>
                </a:solidFill>
              </a:rPr>
              <a:t>communication tool</a:t>
            </a:r>
            <a:r>
              <a:rPr lang="en-US" sz="2400" dirty="0" smtClean="0">
                <a:solidFill>
                  <a:srgbClr val="1F497D">
                    <a:lumMod val="75000"/>
                  </a:srgbClr>
                </a:solidFill>
              </a:rPr>
              <a:t>.</a:t>
            </a:r>
          </a:p>
          <a:p>
            <a:pPr lvl="0"/>
            <a:r>
              <a:rPr lang="en-US" sz="2400" dirty="0">
                <a:solidFill>
                  <a:srgbClr val="FFFF00"/>
                </a:solidFill>
              </a:rPr>
              <a:t>The decision as to whether to </a:t>
            </a:r>
            <a:r>
              <a:rPr lang="en-US" sz="2400" dirty="0" smtClean="0">
                <a:solidFill>
                  <a:srgbClr val="FFFF00"/>
                </a:solidFill>
              </a:rPr>
              <a:t>use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extra-coronal </a:t>
            </a:r>
            <a:r>
              <a:rPr lang="en-US" sz="2400" b="1" dirty="0" smtClean="0">
                <a:solidFill>
                  <a:srgbClr val="FFFF00"/>
                </a:solidFill>
              </a:rPr>
              <a:t>restorations. </a:t>
            </a:r>
            <a:endParaRPr lang="en-US" sz="2400" b="1" dirty="0">
              <a:solidFill>
                <a:srgbClr val="FFFF0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composite build ups 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        </a:t>
            </a:r>
            <a:r>
              <a:rPr lang="en-US" sz="2400" dirty="0" smtClean="0"/>
              <a:t>to </a:t>
            </a:r>
            <a:r>
              <a:rPr lang="en-US" sz="2400" dirty="0"/>
              <a:t>achieve the desired </a:t>
            </a:r>
            <a:r>
              <a:rPr lang="en-US" sz="2400" dirty="0" smtClean="0"/>
              <a:t>change </a:t>
            </a:r>
            <a:r>
              <a:rPr lang="en-US" sz="2400" dirty="0"/>
              <a:t>in </a:t>
            </a:r>
            <a:r>
              <a:rPr lang="en-US" sz="2400" dirty="0" smtClean="0"/>
              <a:t>  occlusion</a:t>
            </a:r>
            <a:r>
              <a:rPr lang="en-US" sz="2400" dirty="0"/>
              <a:t>. </a:t>
            </a:r>
            <a:endParaRPr lang="en-US" sz="2400" dirty="0" smtClean="0"/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it is dependent largely on the </a:t>
            </a:r>
            <a:r>
              <a:rPr lang="en-US" sz="2400" b="1" dirty="0">
                <a:solidFill>
                  <a:srgbClr val="1F497D">
                    <a:lumMod val="75000"/>
                  </a:srgbClr>
                </a:solidFill>
              </a:rPr>
              <a:t>restorative status of the tooth; strategic role of the tooth and </a:t>
            </a:r>
            <a:r>
              <a:rPr lang="en-US" sz="2400" b="1" dirty="0" err="1">
                <a:solidFill>
                  <a:srgbClr val="1F497D">
                    <a:lumMod val="75000"/>
                  </a:srgbClr>
                </a:solidFill>
              </a:rPr>
              <a:t>parafunctional</a:t>
            </a:r>
            <a:r>
              <a:rPr lang="en-US" sz="2400" b="1" dirty="0">
                <a:solidFill>
                  <a:srgbClr val="1F497D">
                    <a:lumMod val="75000"/>
                  </a:srgbClr>
                </a:solidFill>
              </a:rPr>
              <a:t> tendency.</a:t>
            </a:r>
            <a:endParaRPr lang="ar-IQ" sz="2400" b="1" dirty="0">
              <a:solidFill>
                <a:srgbClr val="1F497D">
                  <a:lumMod val="75000"/>
                </a:srgbClr>
              </a:solidFill>
            </a:endParaRPr>
          </a:p>
          <a:p>
            <a:pPr lvl="0"/>
            <a:endParaRPr lang="en-US" sz="2400" dirty="0" smtClean="0">
              <a:solidFill>
                <a:prstClr val="black"/>
              </a:solidFill>
            </a:endParaRPr>
          </a:p>
          <a:p>
            <a:pPr lvl="0"/>
            <a:endParaRPr lang="en-US" sz="2400" dirty="0">
              <a:solidFill>
                <a:prstClr val="black"/>
              </a:solidFill>
            </a:endParaRPr>
          </a:p>
          <a:p>
            <a:pPr lvl="0"/>
            <a:endParaRPr lang="en-US" sz="2400" dirty="0">
              <a:solidFill>
                <a:srgbClr val="1F497D">
                  <a:lumMod val="75000"/>
                </a:srgbClr>
              </a:solidFill>
            </a:endParaRPr>
          </a:p>
          <a:p>
            <a:endParaRPr lang="ar-IQ" sz="2000" dirty="0"/>
          </a:p>
        </p:txBody>
      </p:sp>
      <p:pic>
        <p:nvPicPr>
          <p:cNvPr id="1026" name="Picture 2" descr="C:\Users\farah\Pictures\20191019_1159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0"/>
            <a:ext cx="1996477" cy="48307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1462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730154"/>
            <a:ext cx="3886200" cy="5638800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occlusal</a:t>
            </a:r>
            <a:r>
              <a:rPr lang="en-US" dirty="0"/>
              <a:t> contour of any restorations must be carefully considered and features such as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stable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occlusal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stops and appropriate guidance </a:t>
            </a:r>
            <a:r>
              <a:rPr lang="en-US" dirty="0"/>
              <a:t>can be developed in the </a:t>
            </a:r>
            <a:r>
              <a:rPr lang="en-US" b="1" dirty="0">
                <a:solidFill>
                  <a:srgbClr val="FFFF00"/>
                </a:solidFill>
              </a:rPr>
              <a:t>wax </a:t>
            </a:r>
            <a:r>
              <a:rPr lang="en-US" b="1" dirty="0" smtClean="0">
                <a:solidFill>
                  <a:srgbClr val="FFFF00"/>
                </a:solidFill>
              </a:rPr>
              <a:t>up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1026" name="Picture 2" descr="C:\Users\farah\Desktop\imagesCAJ80K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038599" cy="25417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495800" y="762000"/>
            <a:ext cx="4343400" cy="5364163"/>
          </a:xfrm>
        </p:spPr>
        <p:txBody>
          <a:bodyPr/>
          <a:lstStyle/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9297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685800"/>
            <a:ext cx="3886200" cy="5562600"/>
          </a:xfrm>
          <a:solidFill>
            <a:schemeClr val="accent3"/>
          </a:solidFill>
        </p:spPr>
        <p:txBody>
          <a:bodyPr>
            <a:normAutofit lnSpcReduction="10000"/>
          </a:bodyPr>
          <a:lstStyle/>
          <a:p>
            <a:endParaRPr lang="en-US" dirty="0" smtClean="0">
              <a:solidFill>
                <a:srgbClr val="000000"/>
              </a:solidFill>
              <a:latin typeface="Rotis Serif Std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Rotis Serif Std"/>
              </a:rPr>
              <a:t>If</a:t>
            </a:r>
            <a:r>
              <a:rPr lang="en-US" dirty="0">
                <a:solidFill>
                  <a:srgbClr val="000000"/>
                </a:solidFill>
                <a:latin typeface="Rotis Serif Std"/>
              </a:rPr>
              <a:t>, by altering the contour of the palatal surfaces of the upper anterior teeth a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Rotis Serif Std"/>
              </a:rPr>
              <a:t>definitive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Rotis Serif Std"/>
              </a:rPr>
              <a:t>cingulum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Rotis Serif Std"/>
              </a:rPr>
              <a:t> stop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Rotis Serif Std"/>
              </a:rPr>
              <a:t>and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Rotis Serif Std"/>
              </a:rPr>
              <a:t>stable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Rotis Serif Std"/>
              </a:rPr>
              <a:t>incisal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Rotis Serif Std"/>
              </a:rPr>
              <a:t> relationship is achieved</a:t>
            </a:r>
            <a:r>
              <a:rPr lang="en-US" dirty="0">
                <a:solidFill>
                  <a:srgbClr val="000000"/>
                </a:solidFill>
                <a:latin typeface="Rotis Serif Std"/>
              </a:rPr>
              <a:t>, it may be possible to leave the posterior teeth as they are and allow them to </a:t>
            </a:r>
            <a:r>
              <a:rPr lang="en-US" dirty="0" smtClean="0">
                <a:solidFill>
                  <a:srgbClr val="000000"/>
                </a:solidFill>
                <a:latin typeface="Rotis Serif Std"/>
              </a:rPr>
              <a:t>over erupt </a:t>
            </a:r>
            <a:r>
              <a:rPr lang="en-US" dirty="0">
                <a:solidFill>
                  <a:srgbClr val="000000"/>
                </a:solidFill>
                <a:latin typeface="Rotis Serif Std"/>
              </a:rPr>
              <a:t>into </a:t>
            </a:r>
            <a:r>
              <a:rPr lang="en-US" dirty="0" smtClean="0">
                <a:solidFill>
                  <a:srgbClr val="000000"/>
                </a:solidFill>
                <a:latin typeface="Rotis Serif Std"/>
              </a:rPr>
              <a:t>contact.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838200"/>
            <a:ext cx="3886200" cy="54102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endParaRPr lang="en-US" dirty="0" smtClean="0">
              <a:solidFill>
                <a:srgbClr val="000000"/>
              </a:solidFill>
              <a:latin typeface="Rotis Serif Std"/>
            </a:endParaRPr>
          </a:p>
          <a:p>
            <a:endParaRPr lang="en-US" dirty="0" smtClean="0">
              <a:solidFill>
                <a:srgbClr val="000000"/>
              </a:solidFill>
              <a:latin typeface="Rotis Serif Std"/>
            </a:endParaRPr>
          </a:p>
          <a:p>
            <a:endParaRPr lang="en-US" dirty="0">
              <a:solidFill>
                <a:srgbClr val="000000"/>
              </a:solidFill>
              <a:latin typeface="Rotis Serif Std"/>
            </a:endParaRPr>
          </a:p>
          <a:p>
            <a:endParaRPr lang="en-US" dirty="0" smtClean="0">
              <a:solidFill>
                <a:srgbClr val="000000"/>
              </a:solidFill>
              <a:latin typeface="Rotis Serif Std"/>
            </a:endParaRPr>
          </a:p>
          <a:p>
            <a:endParaRPr lang="en-US" dirty="0">
              <a:solidFill>
                <a:srgbClr val="000000"/>
              </a:solidFill>
              <a:latin typeface="Rotis Serif Std"/>
            </a:endParaRPr>
          </a:p>
          <a:p>
            <a:endParaRPr lang="en-US" dirty="0" smtClean="0">
              <a:solidFill>
                <a:srgbClr val="000000"/>
              </a:solidFill>
              <a:latin typeface="Rotis Serif Std"/>
            </a:endParaRPr>
          </a:p>
          <a:p>
            <a:endParaRPr lang="en-US" dirty="0">
              <a:solidFill>
                <a:srgbClr val="000000"/>
              </a:solidFill>
              <a:latin typeface="Rotis Serif Std"/>
            </a:endParaRPr>
          </a:p>
          <a:p>
            <a:endParaRPr lang="en-US" dirty="0" smtClean="0">
              <a:solidFill>
                <a:srgbClr val="000000"/>
              </a:solidFill>
              <a:latin typeface="Rotis Serif Std"/>
            </a:endParaRPr>
          </a:p>
          <a:p>
            <a:endParaRPr lang="en-US" dirty="0">
              <a:solidFill>
                <a:srgbClr val="000000"/>
              </a:solidFill>
              <a:latin typeface="Rotis Serif Std"/>
            </a:endParaRPr>
          </a:p>
          <a:p>
            <a:endParaRPr lang="en-US" dirty="0" smtClean="0">
              <a:solidFill>
                <a:srgbClr val="000000"/>
              </a:solidFill>
              <a:latin typeface="Rotis Serif Std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2057400"/>
            <a:ext cx="3810000" cy="23651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74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685800"/>
            <a:ext cx="3962400" cy="544036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lvl="0" indent="0">
              <a:buNone/>
            </a:pPr>
            <a:r>
              <a:rPr lang="en-US" sz="2000" dirty="0">
                <a:solidFill>
                  <a:srgbClr val="000000"/>
                </a:solidFill>
                <a:latin typeface="Rotis Serif Std"/>
              </a:rPr>
              <a:t>The use of this technique is not appropriate where the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000" b="1" dirty="0" err="1">
                <a:solidFill>
                  <a:srgbClr val="0070C0"/>
                </a:solidFill>
                <a:latin typeface="Rotis Serif Std"/>
              </a:rPr>
              <a:t>buccal</a:t>
            </a:r>
            <a:r>
              <a:rPr lang="en-US" sz="2000" b="1" dirty="0">
                <a:solidFill>
                  <a:srgbClr val="0070C0"/>
                </a:solidFill>
                <a:latin typeface="Rotis Serif Std"/>
              </a:rPr>
              <a:t> segments are heavily restored.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000" b="1" dirty="0">
                <a:solidFill>
                  <a:srgbClr val="0070C0"/>
                </a:solidFill>
                <a:latin typeface="Rotis Serif Std"/>
              </a:rPr>
              <a:t> posterior units are unopposed.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000" b="1" dirty="0">
                <a:solidFill>
                  <a:srgbClr val="0070C0"/>
                </a:solidFill>
                <a:latin typeface="Rotis Serif Std"/>
              </a:rPr>
              <a:t>teeth are not in an adequate functional relationship </a:t>
            </a:r>
            <a:r>
              <a:rPr lang="en-US" sz="2000" dirty="0">
                <a:solidFill>
                  <a:srgbClr val="000000"/>
                </a:solidFill>
                <a:latin typeface="Rotis Serif Std"/>
              </a:rPr>
              <a:t>due an arch size discrepancy. </a:t>
            </a:r>
            <a:endParaRPr lang="ar-IQ" sz="2000" dirty="0">
              <a:solidFill>
                <a:prstClr val="black"/>
              </a:solidFill>
            </a:endParaRPr>
          </a:p>
          <a:p>
            <a:endParaRPr lang="ar-IQ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038600" cy="544036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lvl="0"/>
            <a:r>
              <a:rPr lang="en-US" sz="2200" dirty="0">
                <a:solidFill>
                  <a:srgbClr val="000000"/>
                </a:solidFill>
                <a:latin typeface="Rotis Serif Std"/>
              </a:rPr>
              <a:t>In these situations, restoration of the posterior teeth via </a:t>
            </a:r>
            <a:r>
              <a:rPr lang="en-US" sz="2200" b="1" dirty="0">
                <a:solidFill>
                  <a:srgbClr val="C0504D">
                    <a:lumMod val="75000"/>
                  </a:srgbClr>
                </a:solidFill>
                <a:latin typeface="Rotis Serif Std"/>
              </a:rPr>
              <a:t>direct or indirect </a:t>
            </a:r>
            <a:r>
              <a:rPr lang="en-US" sz="2200" b="1" dirty="0" err="1">
                <a:solidFill>
                  <a:srgbClr val="C0504D">
                    <a:lumMod val="75000"/>
                  </a:srgbClr>
                </a:solidFill>
                <a:latin typeface="Rotis Serif Std"/>
              </a:rPr>
              <a:t>onlays</a:t>
            </a:r>
            <a:r>
              <a:rPr lang="en-US" sz="2200" b="1" dirty="0">
                <a:solidFill>
                  <a:srgbClr val="C0504D">
                    <a:lumMod val="75000"/>
                  </a:srgbClr>
                </a:solidFill>
                <a:latin typeface="Rotis Serif Std"/>
              </a:rPr>
              <a:t> or crowns </a:t>
            </a:r>
            <a:r>
              <a:rPr lang="en-US" sz="2200" dirty="0">
                <a:solidFill>
                  <a:srgbClr val="000000"/>
                </a:solidFill>
                <a:latin typeface="Rotis Serif Std"/>
              </a:rPr>
              <a:t>at the new OVD is recommended. </a:t>
            </a:r>
            <a:endParaRPr lang="ar-IQ" sz="2200" dirty="0">
              <a:solidFill>
                <a:prstClr val="black"/>
              </a:solidFill>
            </a:endParaRPr>
          </a:p>
          <a:p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05200"/>
            <a:ext cx="3886200" cy="23488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1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854</Words>
  <Application>Microsoft Office PowerPoint</Application>
  <PresentationFormat>On-screen Show (4:3)</PresentationFormat>
  <Paragraphs>76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Restorative Management of Deep over bite</vt:lpstr>
      <vt:lpstr>PowerPoint Presentation</vt:lpstr>
      <vt:lpstr>PowerPoint Presentation</vt:lpstr>
      <vt:lpstr>PowerPoint Presentation</vt:lpstr>
      <vt:lpstr>PowerPoint Presentation</vt:lpstr>
      <vt:lpstr>Fixed restorations </vt:lpstr>
      <vt:lpstr>PowerPoint Presentation</vt:lpstr>
      <vt:lpstr>PowerPoint Presentation</vt:lpstr>
      <vt:lpstr>PowerPoint Presentation</vt:lpstr>
      <vt:lpstr>Removable options: the onlay denture </vt:lpstr>
      <vt:lpstr>PowerPoint Presentation</vt:lpstr>
      <vt:lpstr>PowerPoint Presentation</vt:lpstr>
      <vt:lpstr>Thank you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Restorative Management of Deep over bite</dc:title>
  <dc:creator>farah</dc:creator>
  <cp:lastModifiedBy>DR.Ahmed Saker 2O11</cp:lastModifiedBy>
  <cp:revision>51</cp:revision>
  <dcterms:created xsi:type="dcterms:W3CDTF">2006-08-16T00:00:00Z</dcterms:created>
  <dcterms:modified xsi:type="dcterms:W3CDTF">2019-10-26T12:39:50Z</dcterms:modified>
</cp:coreProperties>
</file>