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8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4D4B85E7-6349-4155-BA83-83AC6DBAE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33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A9E36A07-E0A2-48EA-AE37-C81816D78F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42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C0918DCF-882A-423E-89C8-408B309858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DA459-E879-42E2-92FF-46AF68DF4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982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8CE23-B619-4F6E-91E8-4C9FA611FE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8122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F1A2-5D35-4361-948F-74E9BC4DC9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046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3F9F5-B1F3-4990-919D-D39FAD4898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34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13C36-B4C9-44E7-AB8E-924A84B576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561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3594D-4B72-4344-899A-87616B86AE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496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16BAB-810A-4220-A335-8E38846D9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839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E56D7-F52D-47B4-BD94-890C4201EC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08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42CD4-5E20-4DF2-877F-366AF603FF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638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E2560-276C-48EB-956F-74ED0EB292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24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 bullet text</a:t>
            </a:r>
          </a:p>
          <a:p>
            <a:pPr lvl="2"/>
            <a:r>
              <a:rPr lang="en-US" smtClean="0"/>
              <a:t>Third level bullet text</a:t>
            </a:r>
          </a:p>
          <a:p>
            <a:pPr lvl="3"/>
            <a:r>
              <a:rPr lang="en-US" smtClean="0"/>
              <a:t> Fourth level bullet text</a:t>
            </a:r>
          </a:p>
          <a:p>
            <a:pPr lvl="4"/>
            <a:r>
              <a:rPr lang="en-US" smtClean="0"/>
              <a:t>Fifth level bullet text</a:t>
            </a:r>
          </a:p>
          <a:p>
            <a:pPr lvl="1"/>
            <a:endParaRPr lang="en-US" smtClean="0"/>
          </a:p>
          <a:p>
            <a:pPr lvl="2"/>
            <a:endParaRPr lang="en-US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81A2A419-EDC7-4A50-B0B0-9F1D8420AC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Training Presentation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Working Efficiently and Accurately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r>
              <a:rPr lang="en-US"/>
              <a:t>Introduction 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30300" y="2208213"/>
            <a:ext cx="7180263" cy="4175125"/>
          </a:xfrm>
        </p:spPr>
        <p:txBody>
          <a:bodyPr/>
          <a:lstStyle/>
          <a:p>
            <a:r>
              <a:rPr lang="en-US"/>
              <a:t>Define the subject matter</a:t>
            </a:r>
          </a:p>
          <a:p>
            <a:r>
              <a:rPr lang="en-US"/>
              <a:t>State what the audience will learn</a:t>
            </a:r>
          </a:p>
          <a:p>
            <a:r>
              <a:rPr lang="en-US"/>
              <a:t>Find out if audience members have relevant backgrounds or interests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the topics to be covered</a:t>
            </a:r>
          </a:p>
          <a:p>
            <a:r>
              <a:rPr lang="en-US"/>
              <a:t>List the times allotted for each topic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 big picture of the subject</a:t>
            </a:r>
          </a:p>
          <a:p>
            <a:r>
              <a:rPr lang="en-US"/>
              <a:t>Explain how all the individual topics fit together</a:t>
            </a:r>
          </a:p>
        </p:txBody>
      </p:sp>
      <p:grpSp>
        <p:nvGrpSpPr>
          <p:cNvPr id="7183" name="Group 15" descr="Puzzle Piece"/>
          <p:cNvGrpSpPr>
            <a:grpSpLocks/>
          </p:cNvGrpSpPr>
          <p:nvPr/>
        </p:nvGrpSpPr>
        <p:grpSpPr bwMode="auto">
          <a:xfrm>
            <a:off x="4511675" y="3311525"/>
            <a:ext cx="1119188" cy="1520825"/>
            <a:chOff x="2954" y="1560"/>
            <a:chExt cx="705" cy="958"/>
          </a:xfrm>
        </p:grpSpPr>
        <p:sp>
          <p:nvSpPr>
            <p:cNvPr id="7184" name="Puzzle3"/>
            <p:cNvSpPr>
              <a:spLocks noEditPoints="1" noChangeArrowheads="1"/>
            </p:cNvSpPr>
            <p:nvPr/>
          </p:nvSpPr>
          <p:spPr bwMode="auto">
            <a:xfrm>
              <a:off x="2954" y="1560"/>
              <a:ext cx="705" cy="958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CC99">
                <a:alpha val="75000"/>
              </a:srgbClr>
            </a:solidFill>
            <a:ln w="158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600" b="1">
                <a:solidFill>
                  <a:srgbClr val="284C6A"/>
                </a:solidFill>
                <a:latin typeface="Verdana" pitchFamily="34" charset="0"/>
              </a:endParaRPr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blackWhite">
            <a:xfrm>
              <a:off x="3084" y="1874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186" name="Group 18" descr="Puzzle Piece"/>
          <p:cNvGrpSpPr>
            <a:grpSpLocks/>
          </p:cNvGrpSpPr>
          <p:nvPr/>
        </p:nvGrpSpPr>
        <p:grpSpPr bwMode="auto">
          <a:xfrm>
            <a:off x="4184650" y="4419600"/>
            <a:ext cx="1787525" cy="1384300"/>
            <a:chOff x="2748" y="2258"/>
            <a:chExt cx="1126" cy="872"/>
          </a:xfrm>
        </p:grpSpPr>
        <p:sp>
          <p:nvSpPr>
            <p:cNvPr id="7187" name="Puzzle2"/>
            <p:cNvSpPr>
              <a:spLocks noEditPoints="1" noChangeArrowheads="1"/>
            </p:cNvSpPr>
            <p:nvPr/>
          </p:nvSpPr>
          <p:spPr bwMode="auto">
            <a:xfrm>
              <a:off x="2748" y="2258"/>
              <a:ext cx="1126" cy="872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A6D1D0"/>
            </a:solidFill>
            <a:ln w="158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Text Box 20"/>
            <p:cNvSpPr txBox="1">
              <a:spLocks noChangeArrowheads="1"/>
            </p:cNvSpPr>
            <p:nvPr/>
          </p:nvSpPr>
          <p:spPr bwMode="blackWhite">
            <a:xfrm>
              <a:off x="3084" y="2526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189" name="Group 21" descr="Puzzle Piece"/>
          <p:cNvGrpSpPr>
            <a:grpSpLocks/>
          </p:cNvGrpSpPr>
          <p:nvPr/>
        </p:nvGrpSpPr>
        <p:grpSpPr bwMode="auto">
          <a:xfrm>
            <a:off x="5175250" y="3771900"/>
            <a:ext cx="1808163" cy="1054100"/>
            <a:chOff x="3372" y="1850"/>
            <a:chExt cx="1139" cy="664"/>
          </a:xfrm>
        </p:grpSpPr>
        <p:sp>
          <p:nvSpPr>
            <p:cNvPr id="7190" name="Puzzle1"/>
            <p:cNvSpPr>
              <a:spLocks noEditPoints="1" noChangeArrowheads="1"/>
            </p:cNvSpPr>
            <p:nvPr/>
          </p:nvSpPr>
          <p:spPr bwMode="auto">
            <a:xfrm>
              <a:off x="3372" y="1850"/>
              <a:ext cx="1139" cy="664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E1E4D1"/>
            </a:solidFill>
            <a:ln w="1587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 </a:t>
              </a:r>
            </a:p>
          </p:txBody>
        </p:sp>
        <p:sp>
          <p:nvSpPr>
            <p:cNvPr id="7191" name="Text Box 23"/>
            <p:cNvSpPr txBox="1">
              <a:spLocks noChangeArrowheads="1"/>
            </p:cNvSpPr>
            <p:nvPr/>
          </p:nvSpPr>
          <p:spPr bwMode="blackWhite">
            <a:xfrm>
              <a:off x="3744" y="2066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192" name="Group 24" descr="Puzzle Piece"/>
          <p:cNvGrpSpPr>
            <a:grpSpLocks/>
          </p:cNvGrpSpPr>
          <p:nvPr/>
        </p:nvGrpSpPr>
        <p:grpSpPr bwMode="auto">
          <a:xfrm>
            <a:off x="5556250" y="4402138"/>
            <a:ext cx="1077913" cy="1770062"/>
            <a:chOff x="3612" y="2247"/>
            <a:chExt cx="679" cy="1115"/>
          </a:xfrm>
        </p:grpSpPr>
        <p:sp>
          <p:nvSpPr>
            <p:cNvPr id="7193" name="Puzzle4"/>
            <p:cNvSpPr>
              <a:spLocks noEditPoints="1" noChangeArrowheads="1"/>
            </p:cNvSpPr>
            <p:nvPr/>
          </p:nvSpPr>
          <p:spPr bwMode="auto">
            <a:xfrm>
              <a:off x="3612" y="2247"/>
              <a:ext cx="679" cy="1115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7FA9C3">
                <a:alpha val="57001"/>
              </a:srgbClr>
            </a:solidFill>
            <a:ln w="158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Text Box 26"/>
            <p:cNvSpPr txBox="1">
              <a:spLocks noChangeArrowheads="1"/>
            </p:cNvSpPr>
            <p:nvPr/>
          </p:nvSpPr>
          <p:spPr bwMode="blackWhite">
            <a:xfrm>
              <a:off x="3744" y="2526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195" name="Group 27" descr="Puzzle Piece"/>
          <p:cNvGrpSpPr>
            <a:grpSpLocks/>
          </p:cNvGrpSpPr>
          <p:nvPr/>
        </p:nvGrpSpPr>
        <p:grpSpPr bwMode="auto">
          <a:xfrm>
            <a:off x="6569075" y="3311525"/>
            <a:ext cx="1119188" cy="1520825"/>
            <a:chOff x="4250" y="1560"/>
            <a:chExt cx="705" cy="958"/>
          </a:xfrm>
        </p:grpSpPr>
        <p:sp>
          <p:nvSpPr>
            <p:cNvPr id="7196" name="Puzzle3"/>
            <p:cNvSpPr>
              <a:spLocks noEditPoints="1" noChangeArrowheads="1"/>
            </p:cNvSpPr>
            <p:nvPr/>
          </p:nvSpPr>
          <p:spPr bwMode="auto">
            <a:xfrm>
              <a:off x="4250" y="1560"/>
              <a:ext cx="705" cy="958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A6D1D0"/>
            </a:solidFill>
            <a:ln w="158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600" b="1">
                <a:solidFill>
                  <a:srgbClr val="284C6A"/>
                </a:solidFill>
                <a:latin typeface="Verdana" pitchFamily="34" charset="0"/>
              </a:endParaRPr>
            </a:p>
          </p:txBody>
        </p:sp>
        <p:sp>
          <p:nvSpPr>
            <p:cNvPr id="7197" name="Text Box 29"/>
            <p:cNvSpPr txBox="1">
              <a:spLocks noChangeArrowheads="1"/>
            </p:cNvSpPr>
            <p:nvPr/>
          </p:nvSpPr>
          <p:spPr bwMode="blackWhite">
            <a:xfrm>
              <a:off x="4380" y="1874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198" name="Group 30" descr="Puzzle Piece"/>
          <p:cNvGrpSpPr>
            <a:grpSpLocks/>
          </p:cNvGrpSpPr>
          <p:nvPr/>
        </p:nvGrpSpPr>
        <p:grpSpPr bwMode="auto">
          <a:xfrm>
            <a:off x="6242050" y="4419600"/>
            <a:ext cx="1787525" cy="1384300"/>
            <a:chOff x="4044" y="2258"/>
            <a:chExt cx="1126" cy="872"/>
          </a:xfrm>
        </p:grpSpPr>
        <p:sp>
          <p:nvSpPr>
            <p:cNvPr id="7199" name="Puzzle2"/>
            <p:cNvSpPr>
              <a:spLocks noEditPoints="1" noChangeArrowheads="1"/>
            </p:cNvSpPr>
            <p:nvPr/>
          </p:nvSpPr>
          <p:spPr bwMode="auto">
            <a:xfrm>
              <a:off x="4044" y="2258"/>
              <a:ext cx="1126" cy="872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CC99">
                <a:alpha val="75000"/>
              </a:srgbClr>
            </a:solidFill>
            <a:ln w="158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Text Box 32"/>
            <p:cNvSpPr txBox="1">
              <a:spLocks noChangeArrowheads="1"/>
            </p:cNvSpPr>
            <p:nvPr/>
          </p:nvSpPr>
          <p:spPr bwMode="blackWhite">
            <a:xfrm>
              <a:off x="4380" y="2526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201" name="Group 33" descr="Puzzle Piece"/>
          <p:cNvGrpSpPr>
            <a:grpSpLocks/>
          </p:cNvGrpSpPr>
          <p:nvPr/>
        </p:nvGrpSpPr>
        <p:grpSpPr bwMode="auto">
          <a:xfrm>
            <a:off x="3124200" y="3771900"/>
            <a:ext cx="1808163" cy="1054100"/>
            <a:chOff x="2080" y="1850"/>
            <a:chExt cx="1139" cy="664"/>
          </a:xfrm>
        </p:grpSpPr>
        <p:sp>
          <p:nvSpPr>
            <p:cNvPr id="7202" name="Puzzle1"/>
            <p:cNvSpPr>
              <a:spLocks noEditPoints="1" noChangeArrowheads="1"/>
            </p:cNvSpPr>
            <p:nvPr/>
          </p:nvSpPr>
          <p:spPr bwMode="auto">
            <a:xfrm>
              <a:off x="2080" y="1850"/>
              <a:ext cx="1139" cy="664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7FA9C3">
                <a:alpha val="57001"/>
              </a:srgbClr>
            </a:solidFill>
            <a:ln w="1587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 </a:t>
              </a:r>
            </a:p>
          </p:txBody>
        </p:sp>
        <p:sp>
          <p:nvSpPr>
            <p:cNvPr id="7203" name="Text Box 35"/>
            <p:cNvSpPr txBox="1">
              <a:spLocks noChangeArrowheads="1"/>
            </p:cNvSpPr>
            <p:nvPr/>
          </p:nvSpPr>
          <p:spPr bwMode="blackWhite">
            <a:xfrm>
              <a:off x="2430" y="2066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  <p:grpSp>
        <p:nvGrpSpPr>
          <p:cNvPr id="7204" name="Group 36" descr="Puzzle Piece"/>
          <p:cNvGrpSpPr>
            <a:grpSpLocks/>
          </p:cNvGrpSpPr>
          <p:nvPr/>
        </p:nvGrpSpPr>
        <p:grpSpPr bwMode="auto">
          <a:xfrm>
            <a:off x="3494088" y="4402138"/>
            <a:ext cx="1077912" cy="1770062"/>
            <a:chOff x="2313" y="2247"/>
            <a:chExt cx="679" cy="1115"/>
          </a:xfrm>
        </p:grpSpPr>
        <p:sp>
          <p:nvSpPr>
            <p:cNvPr id="7205" name="Puzzle4"/>
            <p:cNvSpPr>
              <a:spLocks noEditPoints="1" noChangeArrowheads="1"/>
            </p:cNvSpPr>
            <p:nvPr/>
          </p:nvSpPr>
          <p:spPr bwMode="auto">
            <a:xfrm>
              <a:off x="2313" y="2247"/>
              <a:ext cx="679" cy="1115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E1E4D1"/>
            </a:solidFill>
            <a:ln w="158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Text Box 38"/>
            <p:cNvSpPr txBox="1">
              <a:spLocks noChangeArrowheads="1"/>
            </p:cNvSpPr>
            <p:nvPr/>
          </p:nvSpPr>
          <p:spPr bwMode="blackWhite">
            <a:xfrm>
              <a:off x="2430" y="2526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284C6A"/>
                  </a:solidFill>
                  <a:latin typeface="Verdana" pitchFamily="34" charset="0"/>
                </a:rPr>
                <a:t>Text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Vocabulary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Glossary of terms</a:t>
            </a:r>
          </a:p>
          <a:p>
            <a:r>
              <a:rPr lang="en-US"/>
              <a:t>Define the terms as used in this training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One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details</a:t>
            </a:r>
          </a:p>
          <a:p>
            <a:r>
              <a:rPr lang="en-US"/>
              <a:t>Give an example</a:t>
            </a:r>
          </a:p>
          <a:p>
            <a:r>
              <a:rPr lang="en-US"/>
              <a:t>Conduct exercises to reinforce learning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Two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details</a:t>
            </a:r>
          </a:p>
          <a:p>
            <a:r>
              <a:rPr lang="en-US"/>
              <a:t>Give an example</a:t>
            </a:r>
          </a:p>
          <a:p>
            <a:r>
              <a:rPr lang="en-US"/>
              <a:t>Conduct exercises to reinforce learning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Briefly review what was presented</a:t>
            </a:r>
          </a:p>
          <a:p>
            <a:r>
              <a:rPr lang="en-US"/>
              <a:t>Identify ways to apply training</a:t>
            </a:r>
          </a:p>
          <a:p>
            <a:r>
              <a:rPr lang="en-US"/>
              <a:t>Request feedback on training session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/>
              <a:t>More Information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other training sessions</a:t>
            </a:r>
          </a:p>
          <a:p>
            <a:r>
              <a:rPr lang="en-US"/>
              <a:t>List books, articles, electronic sources</a:t>
            </a:r>
          </a:p>
          <a:p>
            <a:r>
              <a:rPr lang="en-US"/>
              <a:t>List consulting services, other 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seminar presentation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seminar presentation</Template>
  <TotalTime>1</TotalTime>
  <Words>138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Trebuchet MS</vt:lpstr>
      <vt:lpstr>Arial</vt:lpstr>
      <vt:lpstr>Verdana</vt:lpstr>
      <vt:lpstr>Training seminar presentation</vt:lpstr>
      <vt:lpstr>Training Presentation</vt:lpstr>
      <vt:lpstr>Introduction </vt:lpstr>
      <vt:lpstr>Agenda</vt:lpstr>
      <vt:lpstr>Overview </vt:lpstr>
      <vt:lpstr>Vocabulary</vt:lpstr>
      <vt:lpstr>Topic One</vt:lpstr>
      <vt:lpstr>Topic Two</vt:lpstr>
      <vt:lpstr>Summary</vt:lpstr>
      <vt:lpstr>More Information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Presentation</dc:title>
  <dc:creator>Maher</dc:creator>
  <cp:lastModifiedBy>Maher</cp:lastModifiedBy>
  <cp:revision>1</cp:revision>
  <cp:lastPrinted>1601-01-01T00:00:00Z</cp:lastPrinted>
  <dcterms:created xsi:type="dcterms:W3CDTF">2018-03-26T20:18:27Z</dcterms:created>
  <dcterms:modified xsi:type="dcterms:W3CDTF">2018-03-26T20:19:53Z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TC062561681033</vt:lpwstr>
  </property>
</Properties>
</file>