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8" r:id="rId1"/>
  </p:sldMasterIdLst>
  <p:sldIdLst>
    <p:sldId id="28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29B5-7586-4858-9AEA-8CC2A0571A85}" type="datetimeFigureOut">
              <a:rPr lang="ar-IQ" smtClean="0"/>
              <a:t>04/09/1440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AD63CD4-2375-4FED-B131-76D5D0600AF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4879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29B5-7586-4858-9AEA-8CC2A0571A85}" type="datetimeFigureOut">
              <a:rPr lang="ar-IQ" smtClean="0"/>
              <a:t>04/09/1440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D63CD4-2375-4FED-B131-76D5D0600AF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56180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29B5-7586-4858-9AEA-8CC2A0571A85}" type="datetimeFigureOut">
              <a:rPr lang="ar-IQ" smtClean="0"/>
              <a:t>04/09/1440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D63CD4-2375-4FED-B131-76D5D0600AF3}" type="slidenum">
              <a:rPr lang="ar-IQ" smtClean="0"/>
              <a:t>‹#›</a:t>
            </a:fld>
            <a:endParaRPr lang="ar-IQ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3369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29B5-7586-4858-9AEA-8CC2A0571A85}" type="datetimeFigureOut">
              <a:rPr lang="ar-IQ" smtClean="0"/>
              <a:t>04/09/1440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D63CD4-2375-4FED-B131-76D5D0600AF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1868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29B5-7586-4858-9AEA-8CC2A0571A85}" type="datetimeFigureOut">
              <a:rPr lang="ar-IQ" smtClean="0"/>
              <a:t>04/09/1440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D63CD4-2375-4FED-B131-76D5D0600AF3}" type="slidenum">
              <a:rPr lang="ar-IQ" smtClean="0"/>
              <a:t>‹#›</a:t>
            </a:fld>
            <a:endParaRPr lang="ar-IQ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058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29B5-7586-4858-9AEA-8CC2A0571A85}" type="datetimeFigureOut">
              <a:rPr lang="ar-IQ" smtClean="0"/>
              <a:t>04/09/1440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D63CD4-2375-4FED-B131-76D5D0600AF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303278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29B5-7586-4858-9AEA-8CC2A0571A85}" type="datetimeFigureOut">
              <a:rPr lang="ar-IQ" smtClean="0"/>
              <a:t>04/09/1440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3CD4-2375-4FED-B131-76D5D0600AF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68492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29B5-7586-4858-9AEA-8CC2A0571A85}" type="datetimeFigureOut">
              <a:rPr lang="ar-IQ" smtClean="0"/>
              <a:t>04/09/1440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3CD4-2375-4FED-B131-76D5D0600AF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1005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29B5-7586-4858-9AEA-8CC2A0571A85}" type="datetimeFigureOut">
              <a:rPr lang="ar-IQ" smtClean="0"/>
              <a:t>04/09/1440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3CD4-2375-4FED-B131-76D5D0600AF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17885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29B5-7586-4858-9AEA-8CC2A0571A85}" type="datetimeFigureOut">
              <a:rPr lang="ar-IQ" smtClean="0"/>
              <a:t>04/09/1440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D63CD4-2375-4FED-B131-76D5D0600AF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85529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29B5-7586-4858-9AEA-8CC2A0571A85}" type="datetimeFigureOut">
              <a:rPr lang="ar-IQ" smtClean="0"/>
              <a:t>04/09/1440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D63CD4-2375-4FED-B131-76D5D0600AF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75915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29B5-7586-4858-9AEA-8CC2A0571A85}" type="datetimeFigureOut">
              <a:rPr lang="ar-IQ" smtClean="0"/>
              <a:t>04/09/1440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D63CD4-2375-4FED-B131-76D5D0600AF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66888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29B5-7586-4858-9AEA-8CC2A0571A85}" type="datetimeFigureOut">
              <a:rPr lang="ar-IQ" smtClean="0"/>
              <a:t>04/09/1440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3CD4-2375-4FED-B131-76D5D0600AF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25592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29B5-7586-4858-9AEA-8CC2A0571A85}" type="datetimeFigureOut">
              <a:rPr lang="ar-IQ" smtClean="0"/>
              <a:t>04/09/1440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3CD4-2375-4FED-B131-76D5D0600AF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5496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29B5-7586-4858-9AEA-8CC2A0571A85}" type="datetimeFigureOut">
              <a:rPr lang="ar-IQ" smtClean="0"/>
              <a:t>04/09/1440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3CD4-2375-4FED-B131-76D5D0600AF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55207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29B5-7586-4858-9AEA-8CC2A0571A85}" type="datetimeFigureOut">
              <a:rPr lang="ar-IQ" smtClean="0"/>
              <a:t>04/09/1440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D63CD4-2375-4FED-B131-76D5D0600AF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21369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129B5-7586-4858-9AEA-8CC2A0571A85}" type="datetimeFigureOut">
              <a:rPr lang="ar-IQ" smtClean="0"/>
              <a:t>04/09/1440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AD63CD4-2375-4FED-B131-76D5D0600AF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66414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Nutritional diseases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err="1" smtClean="0"/>
              <a:t>م.م</a:t>
            </a:r>
            <a:r>
              <a:rPr lang="ar-IQ" dirty="0" smtClean="0"/>
              <a:t> نور ناطق رحيم</a:t>
            </a:r>
          </a:p>
          <a:p>
            <a:r>
              <a:rPr lang="ar-IQ" smtClean="0"/>
              <a:t>ماجستير انسجة فم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28349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Vitamin D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maintenance of normal plasma Ca and P levels, important for normal development and mineralization of bones</a:t>
            </a:r>
          </a:p>
          <a:p>
            <a:pPr>
              <a:buFontTx/>
              <a:buNone/>
            </a:pPr>
            <a:r>
              <a:rPr lang="en-US"/>
              <a:t>two sources: </a:t>
            </a:r>
          </a:p>
          <a:p>
            <a:r>
              <a:rPr lang="en-US" u="sng"/>
              <a:t>endogenous </a:t>
            </a:r>
            <a:r>
              <a:rPr lang="en-US"/>
              <a:t>synthesis in the skin (UV light) from 7-dehydrocholesterol - 80% of needed amount</a:t>
            </a:r>
          </a:p>
          <a:p>
            <a:r>
              <a:rPr lang="en-US" u="sng"/>
              <a:t>exogenous </a:t>
            </a:r>
            <a:r>
              <a:rPr lang="en-US"/>
              <a:t>- dietary sources (deep-sea fish, plants, grains)</a:t>
            </a:r>
          </a:p>
        </p:txBody>
      </p:sp>
    </p:spTree>
    <p:extLst>
      <p:ext uri="{BB962C8B-B14F-4D97-AF65-F5344CB8AC3E}">
        <p14:creationId xmlns:p14="http://schemas.microsoft.com/office/powerpoint/2010/main" val="93275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Causes of hypovitaminosis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u="sng"/>
              <a:t>decreased endogenous synthesis </a:t>
            </a:r>
            <a:r>
              <a:rPr lang="en-US"/>
              <a:t>(inadequate exposure to sunlight)</a:t>
            </a:r>
          </a:p>
          <a:p>
            <a:pPr>
              <a:lnSpc>
                <a:spcPct val="90000"/>
              </a:lnSpc>
            </a:pPr>
            <a:r>
              <a:rPr lang="en-US" u="sng"/>
              <a:t>decreased absorption </a:t>
            </a:r>
            <a:r>
              <a:rPr lang="en-US"/>
              <a:t>(dietary lack, malabsorption syndrome)</a:t>
            </a:r>
          </a:p>
          <a:p>
            <a:pPr>
              <a:lnSpc>
                <a:spcPct val="90000"/>
              </a:lnSpc>
            </a:pPr>
            <a:r>
              <a:rPr lang="en-US" u="sng"/>
              <a:t>enhanced degradation</a:t>
            </a:r>
            <a:r>
              <a:rPr lang="en-US"/>
              <a:t> (drugs)</a:t>
            </a:r>
          </a:p>
          <a:p>
            <a:pPr>
              <a:lnSpc>
                <a:spcPct val="90000"/>
              </a:lnSpc>
            </a:pPr>
            <a:r>
              <a:rPr lang="en-US" u="sng"/>
              <a:t>impaired synthesis of metabolites </a:t>
            </a:r>
            <a:r>
              <a:rPr lang="en-US"/>
              <a:t>(liver diseases, renal disorders)</a:t>
            </a:r>
          </a:p>
          <a:p>
            <a:pPr>
              <a:lnSpc>
                <a:spcPct val="90000"/>
              </a:lnSpc>
            </a:pPr>
            <a:r>
              <a:rPr lang="en-US" u="sng"/>
              <a:t>target resistance </a:t>
            </a:r>
            <a:r>
              <a:rPr lang="en-US"/>
              <a:t>(congenital lack of receptors)</a:t>
            </a:r>
          </a:p>
          <a:p>
            <a:pPr>
              <a:lnSpc>
                <a:spcPct val="90000"/>
              </a:lnSpc>
            </a:pPr>
            <a:r>
              <a:rPr lang="en-US" u="sng"/>
              <a:t>phosphate depletion </a:t>
            </a:r>
            <a:r>
              <a:rPr lang="en-US"/>
              <a:t>(renal tubular disorders, long-term use of antacids)</a:t>
            </a:r>
          </a:p>
        </p:txBody>
      </p:sp>
    </p:spTree>
    <p:extLst>
      <p:ext uri="{BB962C8B-B14F-4D97-AF65-F5344CB8AC3E}">
        <p14:creationId xmlns:p14="http://schemas.microsoft.com/office/powerpoint/2010/main" val="3641305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Deficiency state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u="sng"/>
              <a:t>children </a:t>
            </a:r>
            <a:r>
              <a:rPr lang="en-US"/>
              <a:t>- before closing of epiphyses - </a:t>
            </a:r>
            <a:r>
              <a:rPr lang="en-US">
                <a:solidFill>
                  <a:srgbClr val="FF6600"/>
                </a:solidFill>
              </a:rPr>
              <a:t>rickets </a:t>
            </a:r>
            <a:r>
              <a:rPr lang="en-US"/>
              <a:t>(rachitic rosary, pigeon breast deformity, lumbar lordosis, bowing of the legs)</a:t>
            </a:r>
          </a:p>
          <a:p>
            <a:r>
              <a:rPr lang="en-US" u="sng"/>
              <a:t>adults </a:t>
            </a:r>
            <a:r>
              <a:rPr lang="en-US"/>
              <a:t>- after closing of epiphyses - </a:t>
            </a:r>
            <a:r>
              <a:rPr lang="en-US">
                <a:solidFill>
                  <a:srgbClr val="FF6600"/>
                </a:solidFill>
              </a:rPr>
              <a:t>osteomalacia </a:t>
            </a:r>
            <a:r>
              <a:rPr lang="en-US"/>
              <a:t>(impaired remodelation of bone mass, no mineralization of osteoid - microfractures (vertebral bodies, femoral necks)</a:t>
            </a:r>
          </a:p>
          <a:p>
            <a:r>
              <a:rPr lang="en-US" u="sng"/>
              <a:t>Hypervitaminosis D </a:t>
            </a:r>
            <a:r>
              <a:rPr lang="en-US"/>
              <a:t>- hypercalcaemia - metastatic calcification, urolithiasis</a:t>
            </a:r>
          </a:p>
        </p:txBody>
      </p:sp>
    </p:spTree>
    <p:extLst>
      <p:ext uri="{BB962C8B-B14F-4D97-AF65-F5344CB8AC3E}">
        <p14:creationId xmlns:p14="http://schemas.microsoft.com/office/powerpoint/2010/main" val="1246425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Vitamin K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required </a:t>
            </a:r>
            <a:r>
              <a:rPr lang="en-US" u="sng"/>
              <a:t>cofactor for synthesis of clotting factors </a:t>
            </a:r>
            <a:r>
              <a:rPr lang="en-US"/>
              <a:t>VII, IX, X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u="sng"/>
              <a:t>Causes of hypovitaminosis:</a:t>
            </a:r>
          </a:p>
          <a:p>
            <a:pPr>
              <a:lnSpc>
                <a:spcPct val="90000"/>
              </a:lnSpc>
            </a:pPr>
            <a:r>
              <a:rPr lang="en-US"/>
              <a:t>fat malabsorption syndromes</a:t>
            </a:r>
          </a:p>
          <a:p>
            <a:pPr>
              <a:lnSpc>
                <a:spcPct val="90000"/>
              </a:lnSpc>
            </a:pPr>
            <a:r>
              <a:rPr lang="en-US"/>
              <a:t>destruction of endogenous vit. K synthesizing flora (broad spectrum ATB)</a:t>
            </a:r>
          </a:p>
          <a:p>
            <a:pPr>
              <a:lnSpc>
                <a:spcPct val="90000"/>
              </a:lnSpc>
            </a:pPr>
            <a:r>
              <a:rPr lang="en-US"/>
              <a:t>neonatal period (low reserve, no bacterial flora)</a:t>
            </a:r>
          </a:p>
          <a:p>
            <a:pPr>
              <a:lnSpc>
                <a:spcPct val="90000"/>
              </a:lnSpc>
            </a:pPr>
            <a:r>
              <a:rPr lang="en-US"/>
              <a:t>diffuse liver disease</a:t>
            </a:r>
          </a:p>
          <a:p>
            <a:pPr>
              <a:lnSpc>
                <a:spcPct val="90000"/>
              </a:lnSpc>
            </a:pPr>
            <a:r>
              <a:rPr lang="en-US"/>
              <a:t>iatrogenic decrease (warfarin)</a:t>
            </a:r>
          </a:p>
        </p:txBody>
      </p:sp>
    </p:spTree>
    <p:extLst>
      <p:ext uri="{BB962C8B-B14F-4D97-AF65-F5344CB8AC3E}">
        <p14:creationId xmlns:p14="http://schemas.microsoft.com/office/powerpoint/2010/main" val="237374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Deficiency state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FF6600"/>
                </a:solidFill>
              </a:rPr>
              <a:t>bleeding diathesis </a:t>
            </a:r>
            <a:r>
              <a:rPr lang="en-US"/>
              <a:t>(e.g. hemorrhagic disease of the newborn - intracranial bleeding, any site - skin, umbilicus, viscera)</a:t>
            </a:r>
          </a:p>
          <a:p>
            <a:r>
              <a:rPr lang="en-US"/>
              <a:t>adults - hematomas, hematuria, melena, ecchymoses, bleeding from the gums</a:t>
            </a:r>
          </a:p>
        </p:txBody>
      </p:sp>
    </p:spTree>
    <p:extLst>
      <p:ext uri="{BB962C8B-B14F-4D97-AF65-F5344CB8AC3E}">
        <p14:creationId xmlns:p14="http://schemas.microsoft.com/office/powerpoint/2010/main" val="3574791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Vitamins B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coenzymes</a:t>
            </a:r>
          </a:p>
          <a:p>
            <a:r>
              <a:rPr lang="en-US"/>
              <a:t>major source - grains, rice, vegetables, fish, meat, yeast, seed oils</a:t>
            </a:r>
          </a:p>
          <a:p>
            <a:r>
              <a:rPr lang="en-US"/>
              <a:t>in deficiency - involved mainly </a:t>
            </a:r>
            <a:r>
              <a:rPr lang="en-US" u="sng"/>
              <a:t>highly metabolic active tissues with short cell-turnover period </a:t>
            </a:r>
            <a:r>
              <a:rPr lang="en-US"/>
              <a:t>(skin, oral mucosa, stomach, bone marrow, neural system)</a:t>
            </a:r>
          </a:p>
        </p:txBody>
      </p:sp>
    </p:spTree>
    <p:extLst>
      <p:ext uri="{BB962C8B-B14F-4D97-AF65-F5344CB8AC3E}">
        <p14:creationId xmlns:p14="http://schemas.microsoft.com/office/powerpoint/2010/main" val="2898577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Vitamin B1 (thiamine)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1676400"/>
            <a:ext cx="8534400" cy="4114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/>
              <a:t>widely available in the diet - nonpolished rice, grains</a:t>
            </a:r>
          </a:p>
          <a:p>
            <a:pPr>
              <a:lnSpc>
                <a:spcPct val="80000"/>
              </a:lnSpc>
            </a:pPr>
            <a:r>
              <a:rPr lang="en-US"/>
              <a:t>avitaminosis in 3</a:t>
            </a:r>
            <a:r>
              <a:rPr lang="en-US" baseline="30000"/>
              <a:t>rd</a:t>
            </a:r>
            <a:r>
              <a:rPr lang="en-US"/>
              <a:t> world - in </a:t>
            </a:r>
            <a:r>
              <a:rPr lang="en-US" u="sng"/>
              <a:t>severe malnutrition</a:t>
            </a:r>
          </a:p>
          <a:p>
            <a:pPr>
              <a:lnSpc>
                <a:spcPct val="80000"/>
              </a:lnSpc>
            </a:pPr>
            <a:r>
              <a:rPr lang="en-US"/>
              <a:t>avitaminosis in developed countries - in </a:t>
            </a:r>
            <a:r>
              <a:rPr lang="en-US" u="sng"/>
              <a:t>chronic alcoholics </a:t>
            </a:r>
            <a:r>
              <a:rPr lang="en-US"/>
              <a:t>(25%!) (malnutrition, decreased absorption from the gut)</a:t>
            </a:r>
          </a:p>
          <a:p>
            <a:pPr>
              <a:lnSpc>
                <a:spcPct val="80000"/>
              </a:lnSpc>
            </a:pPr>
            <a:r>
              <a:rPr lang="en-US"/>
              <a:t>affected peripheral nerves, heart, brain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rgbClr val="FF6600"/>
                </a:solidFill>
              </a:rPr>
              <a:t>dry beri-beri </a:t>
            </a:r>
            <a:r>
              <a:rPr lang="en-US"/>
              <a:t>(polyneuropathy) - degeneration of myelin sheaths and axons (motoric, sensoric and vegetative)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rgbClr val="FF6600"/>
                </a:solidFill>
              </a:rPr>
              <a:t>wet beri-beri </a:t>
            </a:r>
            <a:r>
              <a:rPr lang="en-US"/>
              <a:t>(cardiovascular syndrome) - dilatation, right heart failure, peripheral edema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rgbClr val="FF6600"/>
                </a:solidFill>
              </a:rPr>
              <a:t>Wernicke-Korsakoff syndrome </a:t>
            </a:r>
            <a:r>
              <a:rPr lang="en-US"/>
              <a:t>- ophthalmoplegia, nystagmus, ataxia of gait and stance, confusion, apathy, amnesia, psychosis</a:t>
            </a:r>
          </a:p>
        </p:txBody>
      </p:sp>
    </p:spTree>
    <p:extLst>
      <p:ext uri="{BB962C8B-B14F-4D97-AF65-F5344CB8AC3E}">
        <p14:creationId xmlns:p14="http://schemas.microsoft.com/office/powerpoint/2010/main" val="469702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Vitamin B2 (riboflavin)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avitaminosis associated with changes at the </a:t>
            </a:r>
            <a:r>
              <a:rPr lang="en-US" u="sng"/>
              <a:t>angles of the mouth </a:t>
            </a:r>
            <a:r>
              <a:rPr lang="en-US"/>
              <a:t>(cheilosis or cheilitis), </a:t>
            </a:r>
            <a:r>
              <a:rPr lang="en-US" u="sng"/>
              <a:t>glossitis</a:t>
            </a:r>
            <a:r>
              <a:rPr lang="en-US"/>
              <a:t>, ocular (keratitis) and skin changes (</a:t>
            </a:r>
            <a:r>
              <a:rPr lang="en-US" u="sng"/>
              <a:t>nasolabial dermatitis</a:t>
            </a:r>
            <a:r>
              <a:rPr lang="en-US"/>
              <a:t>), bone marrow (</a:t>
            </a:r>
            <a:r>
              <a:rPr lang="en-US" u="sng"/>
              <a:t>erythroid hypoplasia </a:t>
            </a:r>
            <a:r>
              <a:rPr lang="en-US"/>
              <a:t>- anemia)</a:t>
            </a:r>
          </a:p>
        </p:txBody>
      </p:sp>
    </p:spTree>
    <p:extLst>
      <p:ext uri="{BB962C8B-B14F-4D97-AF65-F5344CB8AC3E}">
        <p14:creationId xmlns:p14="http://schemas.microsoft.com/office/powerpoint/2010/main" val="1647952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Niacin (nicotinic acid)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Deficiency state:</a:t>
            </a:r>
          </a:p>
          <a:p>
            <a:r>
              <a:rPr lang="en-US">
                <a:solidFill>
                  <a:srgbClr val="FF6600"/>
                </a:solidFill>
              </a:rPr>
              <a:t>pellagra </a:t>
            </a:r>
            <a:r>
              <a:rPr lang="en-US"/>
              <a:t>(rough skin) - </a:t>
            </a:r>
            <a:r>
              <a:rPr lang="en-US">
                <a:solidFill>
                  <a:srgbClr val="FF6600"/>
                </a:solidFill>
              </a:rPr>
              <a:t>3 Ds </a:t>
            </a:r>
          </a:p>
          <a:p>
            <a:r>
              <a:rPr lang="en-US" u="sng"/>
              <a:t>dermatitis </a:t>
            </a:r>
            <a:r>
              <a:rPr lang="en-US"/>
              <a:t>- neck - chronic inflamm., fissures, depigmentation, hyperpigmentation</a:t>
            </a:r>
          </a:p>
          <a:p>
            <a:r>
              <a:rPr lang="en-US" u="sng"/>
              <a:t>diarrhea </a:t>
            </a:r>
            <a:r>
              <a:rPr lang="en-US"/>
              <a:t>- atrophy of columnar epithelium of GIT mucosa, inflammation and subsequent ulceration</a:t>
            </a:r>
          </a:p>
          <a:p>
            <a:r>
              <a:rPr lang="en-US" u="sng"/>
              <a:t>dementia </a:t>
            </a:r>
            <a:r>
              <a:rPr lang="en-US"/>
              <a:t>- degeneration of the neurons of the brain</a:t>
            </a:r>
          </a:p>
        </p:txBody>
      </p:sp>
    </p:spTree>
    <p:extLst>
      <p:ext uri="{BB962C8B-B14F-4D97-AF65-F5344CB8AC3E}">
        <p14:creationId xmlns:p14="http://schemas.microsoft.com/office/powerpoint/2010/main" val="1479411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Vitamin B12 (cyanocobalamine)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deficiency in </a:t>
            </a:r>
            <a:r>
              <a:rPr lang="en-US" u="sng"/>
              <a:t>strict vegetarians </a:t>
            </a:r>
            <a:r>
              <a:rPr lang="en-US"/>
              <a:t>or in </a:t>
            </a:r>
            <a:r>
              <a:rPr lang="en-US" u="sng"/>
              <a:t>chronic atrophic gastritis </a:t>
            </a:r>
            <a:r>
              <a:rPr lang="en-US"/>
              <a:t>- </a:t>
            </a:r>
            <a:r>
              <a:rPr lang="en-US">
                <a:solidFill>
                  <a:srgbClr val="FF6600"/>
                </a:solidFill>
              </a:rPr>
              <a:t>pernicious anemia </a:t>
            </a:r>
            <a:r>
              <a:rPr lang="en-US"/>
              <a:t>(lack of synthesis of intrinsic factor in gastric mucosa due to autoimmune inflammation with severe destruction of corporal glands)</a:t>
            </a:r>
          </a:p>
          <a:p>
            <a:pPr>
              <a:lnSpc>
                <a:spcPct val="90000"/>
              </a:lnSpc>
            </a:pPr>
            <a:r>
              <a:rPr lang="en-US"/>
              <a:t>in deficiency - </a:t>
            </a:r>
            <a:r>
              <a:rPr lang="en-US" u="sng"/>
              <a:t>megaloblastic anemia </a:t>
            </a:r>
            <a:r>
              <a:rPr lang="en-US"/>
              <a:t>(decreased number of RBC, increased size; hypersegmentation of neutrophilic leucocytes) and </a:t>
            </a:r>
            <a:r>
              <a:rPr lang="en-US" u="sng"/>
              <a:t>demyelinization of spinal cord and peripheral nerves </a:t>
            </a:r>
            <a:r>
              <a:rPr lang="en-US"/>
              <a:t>= </a:t>
            </a:r>
            <a:r>
              <a:rPr lang="en-US">
                <a:solidFill>
                  <a:srgbClr val="FF6600"/>
                </a:solidFill>
              </a:rPr>
              <a:t>neuroanemic syndrome</a:t>
            </a:r>
          </a:p>
        </p:txBody>
      </p:sp>
    </p:spTree>
    <p:extLst>
      <p:ext uri="{BB962C8B-B14F-4D97-AF65-F5344CB8AC3E}">
        <p14:creationId xmlns:p14="http://schemas.microsoft.com/office/powerpoint/2010/main" val="4076071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Nutritional diseases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FF6600"/>
                </a:solidFill>
              </a:rPr>
              <a:t>1/4 of world population suffers from undernourishment, 1/4 eats too much</a:t>
            </a:r>
          </a:p>
          <a:p>
            <a:pPr>
              <a:lnSpc>
                <a:spcPct val="90000"/>
              </a:lnSpc>
            </a:pPr>
            <a:r>
              <a:rPr lang="en-US"/>
              <a:t>western countries - high energy diet, too much fat and sugar, few fibers - related to diseases (AS, HT, DM, malignant tumors, cholelithiasis, caries, GIT disorders)</a:t>
            </a:r>
          </a:p>
          <a:p>
            <a:pPr>
              <a:lnSpc>
                <a:spcPct val="90000"/>
              </a:lnSpc>
            </a:pPr>
            <a:r>
              <a:rPr lang="en-US"/>
              <a:t>developed countries - pediatric mortality - 10/1000 live newborns</a:t>
            </a:r>
          </a:p>
          <a:p>
            <a:pPr>
              <a:lnSpc>
                <a:spcPct val="90000"/>
              </a:lnSpc>
            </a:pPr>
            <a:r>
              <a:rPr lang="en-US"/>
              <a:t>underdeveloped c. - &gt;200/1000</a:t>
            </a:r>
          </a:p>
        </p:txBody>
      </p:sp>
    </p:spTree>
    <p:extLst>
      <p:ext uri="{BB962C8B-B14F-4D97-AF65-F5344CB8AC3E}">
        <p14:creationId xmlns:p14="http://schemas.microsoft.com/office/powerpoint/2010/main" val="11369883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Vitamin C (ascorbic acid)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fruits and vegetables - </a:t>
            </a:r>
            <a:r>
              <a:rPr lang="en-US" u="sng"/>
              <a:t>not synthesized endogenously</a:t>
            </a:r>
          </a:p>
          <a:p>
            <a:pPr>
              <a:lnSpc>
                <a:spcPct val="90000"/>
              </a:lnSpc>
            </a:pPr>
            <a:r>
              <a:rPr lang="en-US"/>
              <a:t>involved in </a:t>
            </a:r>
            <a:r>
              <a:rPr lang="en-US" u="sng"/>
              <a:t>metabolism of collagen and basic intercellular matrix </a:t>
            </a:r>
            <a:r>
              <a:rPr lang="en-US"/>
              <a:t>- involvement of vessel walls - increased fragility - bleeding</a:t>
            </a:r>
          </a:p>
          <a:p>
            <a:pPr>
              <a:lnSpc>
                <a:spcPct val="90000"/>
              </a:lnSpc>
            </a:pPr>
            <a:r>
              <a:rPr lang="en-US"/>
              <a:t>deficiency in adults - </a:t>
            </a:r>
            <a:r>
              <a:rPr lang="en-US">
                <a:solidFill>
                  <a:srgbClr val="FF6600"/>
                </a:solidFill>
              </a:rPr>
              <a:t>scurvy</a:t>
            </a:r>
          </a:p>
          <a:p>
            <a:pPr>
              <a:lnSpc>
                <a:spcPct val="90000"/>
              </a:lnSpc>
            </a:pPr>
            <a:r>
              <a:rPr lang="en-US"/>
              <a:t>deficiency in children - </a:t>
            </a:r>
            <a:r>
              <a:rPr lang="en-US">
                <a:solidFill>
                  <a:srgbClr val="FF6600"/>
                </a:solidFill>
              </a:rPr>
              <a:t>Möller-Barlow disease </a:t>
            </a:r>
            <a:r>
              <a:rPr lang="en-US"/>
              <a:t>- subperiostal hematomas</a:t>
            </a:r>
          </a:p>
        </p:txBody>
      </p:sp>
    </p:spTree>
    <p:extLst>
      <p:ext uri="{BB962C8B-B14F-4D97-AF65-F5344CB8AC3E}">
        <p14:creationId xmlns:p14="http://schemas.microsoft.com/office/powerpoint/2010/main" val="2484043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Scurvy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sailors, travelers, today elderly persons, homeless people, etc.</a:t>
            </a:r>
          </a:p>
          <a:p>
            <a:pPr>
              <a:lnSpc>
                <a:spcPct val="90000"/>
              </a:lnSpc>
            </a:pPr>
            <a:r>
              <a:rPr lang="en-US"/>
              <a:t>petechial skin </a:t>
            </a:r>
            <a:r>
              <a:rPr lang="en-US" u="sng"/>
              <a:t>bleeding</a:t>
            </a:r>
            <a:r>
              <a:rPr lang="en-US"/>
              <a:t>, ecchymoses, epistaxis, melena, intraarticular bleeding</a:t>
            </a:r>
          </a:p>
          <a:p>
            <a:pPr>
              <a:lnSpc>
                <a:spcPct val="90000"/>
              </a:lnSpc>
            </a:pPr>
            <a:r>
              <a:rPr lang="en-US"/>
              <a:t>gingival swelling, hemorrhages, secondary bacterial infection - </a:t>
            </a:r>
            <a:r>
              <a:rPr lang="en-US" u="sng"/>
              <a:t>periodontitis</a:t>
            </a:r>
          </a:p>
          <a:p>
            <a:pPr>
              <a:lnSpc>
                <a:spcPct val="90000"/>
              </a:lnSpc>
            </a:pPr>
            <a:r>
              <a:rPr lang="en-US"/>
              <a:t>hyperkeratotic papular rash</a:t>
            </a:r>
          </a:p>
          <a:p>
            <a:pPr>
              <a:lnSpc>
                <a:spcPct val="90000"/>
              </a:lnSpc>
            </a:pPr>
            <a:r>
              <a:rPr lang="en-US"/>
              <a:t>impaired wound healing, defective osteoid - </a:t>
            </a:r>
            <a:r>
              <a:rPr lang="en-US" u="sng"/>
              <a:t>pathologic fractures</a:t>
            </a:r>
          </a:p>
          <a:p>
            <a:pPr>
              <a:lnSpc>
                <a:spcPct val="90000"/>
              </a:lnSpc>
            </a:pPr>
            <a:r>
              <a:rPr lang="en-US" u="sng"/>
              <a:t>anemia</a:t>
            </a:r>
          </a:p>
        </p:txBody>
      </p:sp>
    </p:spTree>
    <p:extLst>
      <p:ext uri="{BB962C8B-B14F-4D97-AF65-F5344CB8AC3E}">
        <p14:creationId xmlns:p14="http://schemas.microsoft.com/office/powerpoint/2010/main" val="17559627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Hypervitaminosis C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mega doses of vit. C (several grams/day) - no effect in prevention or in treatment</a:t>
            </a:r>
          </a:p>
          <a:p>
            <a:r>
              <a:rPr lang="en-US"/>
              <a:t>excretion into urine - urolithiasis</a:t>
            </a:r>
          </a:p>
          <a:p>
            <a:r>
              <a:rPr lang="en-US"/>
              <a:t>hyperacidity in stomach - mucosal erosions</a:t>
            </a:r>
          </a:p>
        </p:txBody>
      </p:sp>
    </p:spTree>
    <p:extLst>
      <p:ext uri="{BB962C8B-B14F-4D97-AF65-F5344CB8AC3E}">
        <p14:creationId xmlns:p14="http://schemas.microsoft.com/office/powerpoint/2010/main" val="22537467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Trace elements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1752600" y="1981200"/>
            <a:ext cx="8534400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/>
              <a:t>14 anorganic elements - Fe, Cu, Co, I, Zn, Se, Mn, Mo, Cr, F, Si, Ni, Sn (tin), Va</a:t>
            </a:r>
          </a:p>
          <a:p>
            <a:pPr>
              <a:lnSpc>
                <a:spcPct val="90000"/>
              </a:lnSpc>
            </a:pPr>
            <a:r>
              <a:rPr lang="en-US"/>
              <a:t>activity in enzymes</a:t>
            </a:r>
          </a:p>
          <a:p>
            <a:pPr>
              <a:lnSpc>
                <a:spcPct val="90000"/>
              </a:lnSpc>
            </a:pPr>
            <a:r>
              <a:rPr lang="en-US"/>
              <a:t>primary deficiency - only I (thyroid gland - goiter)</a:t>
            </a:r>
          </a:p>
          <a:p>
            <a:pPr>
              <a:lnSpc>
                <a:spcPct val="90000"/>
              </a:lnSpc>
            </a:pPr>
            <a:r>
              <a:rPr lang="en-US"/>
              <a:t>secondary deficiency</a:t>
            </a:r>
            <a:r>
              <a:rPr lang="cs-CZ"/>
              <a:t>: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FF6600"/>
                </a:solidFill>
              </a:rPr>
              <a:t>Zn </a:t>
            </a:r>
            <a:r>
              <a:rPr lang="en-US"/>
              <a:t>- skin lesions, neurological and psychiatric syndromes, growth retardation, hypogonadism in males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FF6600"/>
                </a:solidFill>
              </a:rPr>
              <a:t>Cu </a:t>
            </a:r>
            <a:r>
              <a:rPr lang="en-US"/>
              <a:t>- anemia, impaired synthesis of connective tissue matrix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FF6600"/>
                </a:solidFill>
              </a:rPr>
              <a:t>Se </a:t>
            </a:r>
            <a:r>
              <a:rPr lang="en-US"/>
              <a:t>- China - Keshan disease - dilated cardiomyopathy</a:t>
            </a:r>
          </a:p>
        </p:txBody>
      </p:sp>
    </p:spTree>
    <p:extLst>
      <p:ext uri="{BB962C8B-B14F-4D97-AF65-F5344CB8AC3E}">
        <p14:creationId xmlns:p14="http://schemas.microsoft.com/office/powerpoint/2010/main" val="1640479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Obesity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FF6600"/>
                </a:solidFill>
              </a:rPr>
              <a:t>epidemy in the USA, frequent in many western countries</a:t>
            </a:r>
          </a:p>
          <a:p>
            <a:pPr>
              <a:lnSpc>
                <a:spcPct val="90000"/>
              </a:lnSpc>
            </a:pPr>
            <a:r>
              <a:rPr lang="en-US" u="sng"/>
              <a:t>20% of world population</a:t>
            </a:r>
          </a:p>
          <a:p>
            <a:pPr>
              <a:lnSpc>
                <a:spcPct val="90000"/>
              </a:lnSpc>
            </a:pPr>
            <a:r>
              <a:rPr lang="en-US"/>
              <a:t>disorder of energetic balance - food derived energy chronically exceeds energy expenditure, excess calories are stored as fat</a:t>
            </a:r>
          </a:p>
          <a:p>
            <a:pPr>
              <a:lnSpc>
                <a:spcPct val="90000"/>
              </a:lnSpc>
            </a:pPr>
            <a:r>
              <a:rPr lang="en-US"/>
              <a:t>some genetic predispositions (multifactorial disease)</a:t>
            </a:r>
          </a:p>
        </p:txBody>
      </p:sp>
    </p:spTree>
    <p:extLst>
      <p:ext uri="{BB962C8B-B14F-4D97-AF65-F5344CB8AC3E}">
        <p14:creationId xmlns:p14="http://schemas.microsoft.com/office/powerpoint/2010/main" val="22263372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u="sng"/>
              <a:t>hypertension </a:t>
            </a:r>
            <a:r>
              <a:rPr lang="en-US"/>
              <a:t>- 3x more frequent (in young adults 20-44Y - 6x!!!)</a:t>
            </a:r>
          </a:p>
          <a:p>
            <a:pPr>
              <a:lnSpc>
                <a:spcPct val="90000"/>
              </a:lnSpc>
            </a:pPr>
            <a:r>
              <a:rPr lang="en-US" u="sng"/>
              <a:t>DM type II. </a:t>
            </a:r>
            <a:r>
              <a:rPr lang="en-US"/>
              <a:t>- 3x more frequent</a:t>
            </a:r>
          </a:p>
          <a:p>
            <a:pPr>
              <a:lnSpc>
                <a:spcPct val="90000"/>
              </a:lnSpc>
            </a:pPr>
            <a:r>
              <a:rPr lang="en-US" u="sng"/>
              <a:t>hypercholesterolemia </a:t>
            </a:r>
            <a:r>
              <a:rPr lang="en-US"/>
              <a:t>- AS - MI</a:t>
            </a:r>
          </a:p>
          <a:p>
            <a:pPr>
              <a:lnSpc>
                <a:spcPct val="90000"/>
              </a:lnSpc>
            </a:pPr>
            <a:r>
              <a:rPr lang="en-US"/>
              <a:t>more frequent </a:t>
            </a:r>
            <a:r>
              <a:rPr lang="en-US" u="sng"/>
              <a:t>malignant tumors </a:t>
            </a:r>
            <a:r>
              <a:rPr lang="en-US"/>
              <a:t>- colon ca, breast ca, gallbladder ca, endometrial ca</a:t>
            </a:r>
          </a:p>
          <a:p>
            <a:pPr>
              <a:lnSpc>
                <a:spcPct val="90000"/>
              </a:lnSpc>
            </a:pPr>
            <a:r>
              <a:rPr lang="en-US" u="sng"/>
              <a:t>respiratory insuficiency </a:t>
            </a:r>
            <a:r>
              <a:rPr lang="en-US"/>
              <a:t>in chronic bronchitis - </a:t>
            </a:r>
            <a:r>
              <a:rPr lang="en-US" i="1"/>
              <a:t>Pickwick syndrome </a:t>
            </a:r>
            <a:r>
              <a:rPr lang="en-US"/>
              <a:t>- pulmonary hypertension - cor pulmonale</a:t>
            </a:r>
          </a:p>
          <a:p>
            <a:pPr>
              <a:lnSpc>
                <a:spcPct val="90000"/>
              </a:lnSpc>
            </a:pPr>
            <a:r>
              <a:rPr lang="en-US" u="sng"/>
              <a:t>cholelithiasis (gallstones) </a:t>
            </a:r>
            <a:r>
              <a:rPr lang="en-US"/>
              <a:t>- 6x more frequent + ca</a:t>
            </a:r>
          </a:p>
        </p:txBody>
      </p:sp>
    </p:spTree>
    <p:extLst>
      <p:ext uri="{BB962C8B-B14F-4D97-AF65-F5344CB8AC3E}">
        <p14:creationId xmlns:p14="http://schemas.microsoft.com/office/powerpoint/2010/main" val="40972490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r>
              <a:rPr lang="en-US"/>
              <a:t>Diet and cancer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1752600" y="1447800"/>
            <a:ext cx="8534400" cy="4114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u="sng"/>
              <a:t>not completely clear </a:t>
            </a:r>
            <a:r>
              <a:rPr lang="en-US"/>
              <a:t>- no clear evidence, that diet can cause or prevent from ca</a:t>
            </a:r>
          </a:p>
          <a:p>
            <a:pPr>
              <a:lnSpc>
                <a:spcPct val="80000"/>
              </a:lnSpc>
            </a:pPr>
            <a:r>
              <a:rPr lang="en-US"/>
              <a:t>most frequently accused: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rgbClr val="FF6600"/>
                </a:solidFill>
              </a:rPr>
              <a:t>red meat, animal fat, cholesterol, refined sugar, chemical additives</a:t>
            </a:r>
          </a:p>
          <a:p>
            <a:pPr>
              <a:lnSpc>
                <a:spcPct val="80000"/>
              </a:lnSpc>
            </a:pPr>
            <a:r>
              <a:rPr lang="en-US"/>
              <a:t>assumption of WHO - 1/3 of all ca - nutrition</a:t>
            </a:r>
          </a:p>
          <a:p>
            <a:pPr>
              <a:lnSpc>
                <a:spcPct val="80000"/>
              </a:lnSpc>
            </a:pPr>
            <a:r>
              <a:rPr lang="en-US" u="sng"/>
              <a:t>oral cavity, pharynx, esophagus </a:t>
            </a:r>
            <a:r>
              <a:rPr lang="en-US"/>
              <a:t>- alcohol, smoking of cigarettes</a:t>
            </a:r>
          </a:p>
          <a:p>
            <a:pPr>
              <a:lnSpc>
                <a:spcPct val="80000"/>
              </a:lnSpc>
            </a:pPr>
            <a:r>
              <a:rPr lang="en-US" u="sng"/>
              <a:t>colorectal ca </a:t>
            </a:r>
            <a:r>
              <a:rPr lang="en-US"/>
              <a:t>- increased intake of fat, reduced intake of fibers</a:t>
            </a:r>
          </a:p>
          <a:p>
            <a:pPr>
              <a:lnSpc>
                <a:spcPct val="80000"/>
              </a:lnSpc>
            </a:pPr>
            <a:r>
              <a:rPr lang="en-US" u="sng"/>
              <a:t>liver ca </a:t>
            </a:r>
            <a:r>
              <a:rPr lang="en-US"/>
              <a:t>- aphlatoxin (nuts, grains) - cirrhosis - hepatocellular ca</a:t>
            </a:r>
          </a:p>
          <a:p>
            <a:pPr>
              <a:lnSpc>
                <a:spcPct val="80000"/>
              </a:lnSpc>
            </a:pPr>
            <a:r>
              <a:rPr lang="en-US" u="sng"/>
              <a:t>breast ca </a:t>
            </a:r>
            <a:r>
              <a:rPr lang="en-US"/>
              <a:t>- fat intake (in USA - 10% of females - increasing incidence)</a:t>
            </a:r>
          </a:p>
        </p:txBody>
      </p:sp>
    </p:spTree>
    <p:extLst>
      <p:ext uri="{BB962C8B-B14F-4D97-AF65-F5344CB8AC3E}">
        <p14:creationId xmlns:p14="http://schemas.microsoft.com/office/powerpoint/2010/main" val="144595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Malnutrition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not only in 3</a:t>
            </a:r>
            <a:r>
              <a:rPr lang="en-US" baseline="30000"/>
              <a:t>rd </a:t>
            </a:r>
            <a:r>
              <a:rPr lang="en-US"/>
              <a:t>world countries! - even developed ones - poor social classes (namely children), homeless persons, lonely aged people, chronic alcoholics, patients with psychiatric disorders (anorexia nervosa, bulimia nervosa)</a:t>
            </a:r>
          </a:p>
          <a:p>
            <a:r>
              <a:rPr lang="en-US" u="sng"/>
              <a:t>primary </a:t>
            </a:r>
            <a:r>
              <a:rPr lang="en-US"/>
              <a:t>(shortage of nutrition)</a:t>
            </a:r>
          </a:p>
          <a:p>
            <a:r>
              <a:rPr lang="en-US" u="sng"/>
              <a:t>secondary </a:t>
            </a:r>
            <a:r>
              <a:rPr lang="en-US"/>
              <a:t>(metabolic disorders, increased requirements - growth, pregnancy, increased losses (chronic diseases)</a:t>
            </a:r>
          </a:p>
        </p:txBody>
      </p:sp>
    </p:spTree>
    <p:extLst>
      <p:ext uri="{BB962C8B-B14F-4D97-AF65-F5344CB8AC3E}">
        <p14:creationId xmlns:p14="http://schemas.microsoft.com/office/powerpoint/2010/main" val="4042174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Protein-energy malnutrition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FF6600"/>
                </a:solidFill>
              </a:rPr>
              <a:t>most frequent and most important</a:t>
            </a:r>
          </a:p>
          <a:p>
            <a:r>
              <a:rPr lang="en-US"/>
              <a:t>dimension of epidemy (Africa - Ethiopia - up to 25% of children; 50% of all deaths are children &lt;5Y)</a:t>
            </a:r>
          </a:p>
          <a:p>
            <a:r>
              <a:rPr lang="en-US"/>
              <a:t>range of clinical syndromes, 2 main forms - </a:t>
            </a:r>
            <a:r>
              <a:rPr lang="en-US">
                <a:solidFill>
                  <a:srgbClr val="FF6600"/>
                </a:solidFill>
              </a:rPr>
              <a:t>marasmus</a:t>
            </a:r>
            <a:r>
              <a:rPr lang="en-US"/>
              <a:t> &amp; </a:t>
            </a:r>
            <a:r>
              <a:rPr lang="en-US">
                <a:solidFill>
                  <a:srgbClr val="FF6600"/>
                </a:solidFill>
              </a:rPr>
              <a:t>kwashiorkor</a:t>
            </a:r>
          </a:p>
        </p:txBody>
      </p:sp>
    </p:spTree>
    <p:extLst>
      <p:ext uri="{BB962C8B-B14F-4D97-AF65-F5344CB8AC3E}">
        <p14:creationId xmlns:p14="http://schemas.microsoft.com/office/powerpoint/2010/main" val="2677957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Kwashiorkor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deficiency of proteins, mainly animal</a:t>
            </a:r>
          </a:p>
          <a:p>
            <a:pPr>
              <a:lnSpc>
                <a:spcPct val="90000"/>
              </a:lnSpc>
            </a:pPr>
            <a:r>
              <a:rPr lang="en-US"/>
              <a:t>most common in Africa - children, who have been weaned too early (arrival of another child) and fed by exclusively carbohydrate diet</a:t>
            </a:r>
          </a:p>
          <a:p>
            <a:pPr>
              <a:lnSpc>
                <a:spcPct val="90000"/>
              </a:lnSpc>
            </a:pPr>
            <a:r>
              <a:rPr lang="en-US" u="sng"/>
              <a:t>kwashiorkor is more severe than marasmus </a:t>
            </a:r>
            <a:r>
              <a:rPr lang="en-US"/>
              <a:t>- loss of visceral proteins - </a:t>
            </a:r>
            <a:r>
              <a:rPr lang="en-US" u="sng"/>
              <a:t>hypoalbuminemia </a:t>
            </a:r>
            <a:r>
              <a:rPr lang="en-US"/>
              <a:t>- generalized edema, ascites</a:t>
            </a:r>
          </a:p>
          <a:p>
            <a:pPr>
              <a:lnSpc>
                <a:spcPct val="90000"/>
              </a:lnSpc>
            </a:pPr>
            <a:r>
              <a:rPr lang="en-US"/>
              <a:t>skin lesions, hair changes, fatty liver, defects of immunity, secondary infections, anemia</a:t>
            </a:r>
          </a:p>
        </p:txBody>
      </p:sp>
    </p:spTree>
    <p:extLst>
      <p:ext uri="{BB962C8B-B14F-4D97-AF65-F5344CB8AC3E}">
        <p14:creationId xmlns:p14="http://schemas.microsoft.com/office/powerpoint/2010/main" val="1061158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Marasmus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deficiency of energy (calories) - due to starving</a:t>
            </a:r>
            <a:r>
              <a:rPr lang="cs-CZ"/>
              <a:t> – </a:t>
            </a:r>
            <a:r>
              <a:rPr lang="en-US"/>
              <a:t>growth retardation - arrest, loss of muscle mass, serum albumin is normal, subcutaneous fat is used as a fuel - extremities are emaciated</a:t>
            </a:r>
          </a:p>
          <a:p>
            <a:r>
              <a:rPr lang="en-US"/>
              <a:t>anemia, immune deficiency (namely cellular immunity)</a:t>
            </a:r>
          </a:p>
        </p:txBody>
      </p:sp>
    </p:spTree>
    <p:extLst>
      <p:ext uri="{BB962C8B-B14F-4D97-AF65-F5344CB8AC3E}">
        <p14:creationId xmlns:p14="http://schemas.microsoft.com/office/powerpoint/2010/main" val="3924176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Vitamin deficiencies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for health are necessary 45-50 compounds (9 aminoacids, 2 fatty acids, several trace elements and 13 vitamins)</a:t>
            </a:r>
          </a:p>
          <a:p>
            <a:r>
              <a:rPr lang="en-US"/>
              <a:t>vitamin deficiency - </a:t>
            </a:r>
            <a:r>
              <a:rPr lang="en-US" u="sng"/>
              <a:t>primary </a:t>
            </a:r>
            <a:r>
              <a:rPr lang="en-US"/>
              <a:t>(diet) or </a:t>
            </a:r>
            <a:r>
              <a:rPr lang="en-US" u="sng"/>
              <a:t>secondary </a:t>
            </a:r>
            <a:r>
              <a:rPr lang="en-US"/>
              <a:t>(malabsorption, metabolic disorders, liver diseases)</a:t>
            </a:r>
          </a:p>
          <a:p>
            <a:r>
              <a:rPr lang="en-US">
                <a:solidFill>
                  <a:srgbClr val="FF6600"/>
                </a:solidFill>
              </a:rPr>
              <a:t>oversupply can be harmful as well !!!</a:t>
            </a:r>
          </a:p>
        </p:txBody>
      </p:sp>
    </p:spTree>
    <p:extLst>
      <p:ext uri="{BB962C8B-B14F-4D97-AF65-F5344CB8AC3E}">
        <p14:creationId xmlns:p14="http://schemas.microsoft.com/office/powerpoint/2010/main" val="3766246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Vitamin A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1981200"/>
            <a:ext cx="8534400" cy="4114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u="sng"/>
              <a:t>retinol </a:t>
            </a:r>
            <a:r>
              <a:rPr lang="en-US"/>
              <a:t>and related substances</a:t>
            </a:r>
          </a:p>
          <a:p>
            <a:pPr>
              <a:lnSpc>
                <a:spcPct val="80000"/>
              </a:lnSpc>
            </a:pPr>
            <a:r>
              <a:rPr lang="en-US"/>
              <a:t>important for </a:t>
            </a:r>
            <a:r>
              <a:rPr lang="en-US" u="sng"/>
              <a:t>vision </a:t>
            </a:r>
            <a:r>
              <a:rPr lang="en-US"/>
              <a:t>(visual pigment) and </a:t>
            </a:r>
            <a:r>
              <a:rPr lang="en-US" u="sng"/>
              <a:t>differentiation of some types of epithelial cells </a:t>
            </a:r>
            <a:r>
              <a:rPr lang="en-US"/>
              <a:t>(mucus-secreting)</a:t>
            </a:r>
          </a:p>
          <a:p>
            <a:pPr>
              <a:lnSpc>
                <a:spcPct val="80000"/>
              </a:lnSpc>
            </a:pPr>
            <a:r>
              <a:rPr lang="en-US"/>
              <a:t>main sources: liver, fish, milk, eggs, butter</a:t>
            </a:r>
          </a:p>
          <a:p>
            <a:pPr>
              <a:lnSpc>
                <a:spcPct val="80000"/>
              </a:lnSpc>
            </a:pPr>
            <a:r>
              <a:rPr lang="en-US"/>
              <a:t>provitamins - carotenoids - vegetable sources (carrots, spinach)</a:t>
            </a:r>
          </a:p>
          <a:p>
            <a:pPr>
              <a:lnSpc>
                <a:spcPct val="80000"/>
              </a:lnSpc>
            </a:pPr>
            <a:r>
              <a:rPr lang="en-US"/>
              <a:t>in 3</a:t>
            </a:r>
            <a:r>
              <a:rPr lang="en-US" baseline="30000"/>
              <a:t>rd</a:t>
            </a:r>
            <a:r>
              <a:rPr lang="en-US"/>
              <a:t> world is hypovit. A frequent cause of blindness</a:t>
            </a:r>
            <a:endParaRPr lang="cs-CZ"/>
          </a:p>
          <a:p>
            <a:pPr>
              <a:lnSpc>
                <a:spcPct val="80000"/>
              </a:lnSpc>
              <a:buFontTx/>
              <a:buNone/>
            </a:pPr>
            <a:r>
              <a:rPr lang="en-US"/>
              <a:t>changes:</a:t>
            </a:r>
          </a:p>
          <a:p>
            <a:pPr>
              <a:lnSpc>
                <a:spcPct val="80000"/>
              </a:lnSpc>
            </a:pPr>
            <a:r>
              <a:rPr lang="en-US"/>
              <a:t>impaired vision in reduced light</a:t>
            </a:r>
          </a:p>
          <a:p>
            <a:pPr>
              <a:lnSpc>
                <a:spcPct val="80000"/>
              </a:lnSpc>
            </a:pPr>
            <a:r>
              <a:rPr lang="en-US"/>
              <a:t>squamous metaplasia</a:t>
            </a:r>
          </a:p>
          <a:p>
            <a:pPr>
              <a:lnSpc>
                <a:spcPct val="80000"/>
              </a:lnSpc>
            </a:pPr>
            <a:r>
              <a:rPr lang="en-US"/>
              <a:t>decreased resistance to infections</a:t>
            </a:r>
          </a:p>
        </p:txBody>
      </p:sp>
    </p:spTree>
    <p:extLst>
      <p:ext uri="{BB962C8B-B14F-4D97-AF65-F5344CB8AC3E}">
        <p14:creationId xmlns:p14="http://schemas.microsoft.com/office/powerpoint/2010/main" val="4075039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Deficiency state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u="sng"/>
              <a:t>Eyes </a:t>
            </a:r>
            <a:r>
              <a:rPr lang="en-US"/>
              <a:t>- xerophtalmia, small corneal opaque (squamous keratinizing) plaques (</a:t>
            </a:r>
            <a:r>
              <a:rPr lang="en-US" i="1"/>
              <a:t>Bitot's spots</a:t>
            </a:r>
            <a:r>
              <a:rPr lang="en-US"/>
              <a:t>), keratomalacia -&gt; total blindness</a:t>
            </a:r>
          </a:p>
          <a:p>
            <a:pPr>
              <a:lnSpc>
                <a:spcPct val="90000"/>
              </a:lnSpc>
            </a:pPr>
            <a:r>
              <a:rPr lang="en-US" u="sng"/>
              <a:t>Respiratory tract </a:t>
            </a:r>
            <a:r>
              <a:rPr lang="en-US"/>
              <a:t>- squamous metaplasia, pulmonary infections</a:t>
            </a:r>
          </a:p>
          <a:p>
            <a:pPr>
              <a:lnSpc>
                <a:spcPct val="90000"/>
              </a:lnSpc>
            </a:pPr>
            <a:r>
              <a:rPr lang="en-US" u="sng"/>
              <a:t>Urinary tract </a:t>
            </a:r>
            <a:r>
              <a:rPr lang="en-US"/>
              <a:t>- pelvic keratinization -&gt; stones</a:t>
            </a:r>
          </a:p>
          <a:p>
            <a:pPr>
              <a:lnSpc>
                <a:spcPct val="90000"/>
              </a:lnSpc>
            </a:pPr>
            <a:r>
              <a:rPr lang="en-US" u="sng"/>
              <a:t>Skin </a:t>
            </a:r>
            <a:r>
              <a:rPr lang="en-US"/>
              <a:t>- hyperkeratosis</a:t>
            </a:r>
          </a:p>
        </p:txBody>
      </p:sp>
    </p:spTree>
    <p:extLst>
      <p:ext uri="{BB962C8B-B14F-4D97-AF65-F5344CB8AC3E}">
        <p14:creationId xmlns:p14="http://schemas.microsoft.com/office/powerpoint/2010/main" val="248486569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</TotalTime>
  <Words>1452</Words>
  <Application>Microsoft Office PowerPoint</Application>
  <PresentationFormat>ملء الشاشة</PresentationFormat>
  <Paragraphs>138</Paragraphs>
  <Slides>26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26</vt:i4>
      </vt:variant>
    </vt:vector>
  </HeadingPairs>
  <TitlesOfParts>
    <vt:vector size="31" baseType="lpstr">
      <vt:lpstr>Arial</vt:lpstr>
      <vt:lpstr>Century Gothic</vt:lpstr>
      <vt:lpstr>Tahoma</vt:lpstr>
      <vt:lpstr>Wingdings 3</vt:lpstr>
      <vt:lpstr>Wisp</vt:lpstr>
      <vt:lpstr>Nutritional diseases</vt:lpstr>
      <vt:lpstr>Nutritional diseases</vt:lpstr>
      <vt:lpstr>Malnutrition</vt:lpstr>
      <vt:lpstr>Protein-energy malnutrition</vt:lpstr>
      <vt:lpstr>Kwashiorkor</vt:lpstr>
      <vt:lpstr>Marasmus</vt:lpstr>
      <vt:lpstr>Vitamin deficiencies</vt:lpstr>
      <vt:lpstr>Vitamin A</vt:lpstr>
      <vt:lpstr>Deficiency state</vt:lpstr>
      <vt:lpstr>Vitamin D</vt:lpstr>
      <vt:lpstr>Causes of hypovitaminosis</vt:lpstr>
      <vt:lpstr>Deficiency state</vt:lpstr>
      <vt:lpstr>Vitamin K</vt:lpstr>
      <vt:lpstr>Deficiency state</vt:lpstr>
      <vt:lpstr>Vitamins B</vt:lpstr>
      <vt:lpstr>Vitamin B1 (thiamine)</vt:lpstr>
      <vt:lpstr>Vitamin B2 (riboflavin)</vt:lpstr>
      <vt:lpstr>Niacin (nicotinic acid)</vt:lpstr>
      <vt:lpstr>Vitamin B12 (cyanocobalamine)</vt:lpstr>
      <vt:lpstr>Vitamin C (ascorbic acid)</vt:lpstr>
      <vt:lpstr>Scurvy</vt:lpstr>
      <vt:lpstr>Hypervitaminosis C</vt:lpstr>
      <vt:lpstr>Trace elements</vt:lpstr>
      <vt:lpstr>Obesity</vt:lpstr>
      <vt:lpstr>Results</vt:lpstr>
      <vt:lpstr>Diet and cancer</vt:lpstr>
    </vt:vector>
  </TitlesOfParts>
  <Company>SACC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Nutritional diseases</dc:title>
  <dc:creator>Maher</dc:creator>
  <cp:lastModifiedBy>Maher</cp:lastModifiedBy>
  <cp:revision>2</cp:revision>
  <dcterms:created xsi:type="dcterms:W3CDTF">2019-05-08T17:24:41Z</dcterms:created>
  <dcterms:modified xsi:type="dcterms:W3CDTF">2019-05-08T17:29:06Z</dcterms:modified>
</cp:coreProperties>
</file>