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9" r:id="rId10"/>
    <p:sldId id="266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4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1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2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3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4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6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5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9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0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44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4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7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B0335-5CD0-4075-ABDD-266A490E9B7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52A29-71A1-477D-B50F-6DBE3D6F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0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Direct Tooth colored restorative materials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524" y="3296857"/>
            <a:ext cx="1638975" cy="1966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" y="3593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Before treatment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45836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After treatment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296857"/>
            <a:ext cx="2202488" cy="2002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5659057"/>
            <a:ext cx="64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Increased aesthetic demand.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Rapid improvement in application techniques and materials.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295400"/>
            <a:ext cx="8458200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“Direct materials are </a:t>
            </a:r>
            <a:r>
              <a:rPr lang="en-US" dirty="0"/>
              <a:t>those that can be placed directly </a:t>
            </a:r>
            <a:r>
              <a:rPr lang="en-US" dirty="0" smtClean="0"/>
              <a:t>in the </a:t>
            </a:r>
            <a:r>
              <a:rPr lang="en-US" dirty="0"/>
              <a:t>tooth cavity during a single </a:t>
            </a:r>
            <a:r>
              <a:rPr lang="en-US" dirty="0" smtClean="0"/>
              <a:t>appointment</a:t>
            </a:r>
            <a:r>
              <a:rPr lang="en-US" dirty="0"/>
              <a:t>. Indirect materials are used </a:t>
            </a:r>
            <a:r>
              <a:rPr lang="en-US" dirty="0" smtClean="0"/>
              <a:t>to fabricate </a:t>
            </a:r>
            <a:r>
              <a:rPr lang="en-US" dirty="0"/>
              <a:t>restorations in the dental </a:t>
            </a:r>
            <a:r>
              <a:rPr lang="en-US" dirty="0" smtClean="0"/>
              <a:t>laboratory </a:t>
            </a:r>
            <a:r>
              <a:rPr lang="en-US" dirty="0"/>
              <a:t>that then are placed in or on </a:t>
            </a:r>
            <a:r>
              <a:rPr lang="en-US" dirty="0" smtClean="0"/>
              <a:t>the teeth</a:t>
            </a:r>
            <a:r>
              <a:rPr lang="en-US" dirty="0"/>
              <a:t>; placement of indirect </a:t>
            </a:r>
            <a:r>
              <a:rPr lang="en-US" dirty="0" smtClean="0"/>
              <a:t>materials generally </a:t>
            </a:r>
            <a:r>
              <a:rPr lang="en-US" dirty="0"/>
              <a:t>requires two or more visits </a:t>
            </a:r>
            <a:r>
              <a:rPr lang="en-US" dirty="0" smtClean="0"/>
              <a:t>to complete </a:t>
            </a:r>
            <a:r>
              <a:rPr lang="en-US" dirty="0"/>
              <a:t>the </a:t>
            </a:r>
            <a:r>
              <a:rPr lang="en-US" dirty="0" smtClean="0"/>
              <a:t>restoration”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28900" y="381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Classification of dental composites</a:t>
            </a:r>
          </a:p>
          <a:p>
            <a:pPr algn="ctr"/>
            <a:r>
              <a:rPr lang="en-US" dirty="0" smtClean="0"/>
              <a:t>Based on filler load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2954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Flowable composite</a:t>
            </a:r>
          </a:p>
          <a:p>
            <a:endParaRPr lang="en-US" sz="1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n-US" sz="1600" dirty="0" smtClean="0"/>
              <a:t>     load 30 %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good </a:t>
            </a:r>
            <a:r>
              <a:rPr lang="en-US" sz="1600" dirty="0"/>
              <a:t>wettability, 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Good </a:t>
            </a:r>
            <a:r>
              <a:rPr lang="en-US" sz="1600" dirty="0"/>
              <a:t>handling properties, </a:t>
            </a:r>
            <a:r>
              <a:rPr lang="en-US" sz="1600" dirty="0" smtClean="0"/>
              <a:t>and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an </a:t>
            </a:r>
            <a:r>
              <a:rPr lang="en-US" sz="1600" dirty="0"/>
              <a:t>be used only up to a thickness of 6 </a:t>
            </a:r>
            <a:r>
              <a:rPr lang="en-US" sz="1600" dirty="0" smtClean="0"/>
              <a:t>mm at one time.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Packable</a:t>
            </a:r>
            <a:r>
              <a:rPr lang="en-US" sz="1600" dirty="0" smtClean="0"/>
              <a:t> </a:t>
            </a:r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composite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Fiber reinforced composite</a:t>
            </a:r>
            <a:endParaRPr lang="en-US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5891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76600" y="3244334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08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5800" y="76200"/>
            <a:ext cx="7772400" cy="1470025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Historical development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066800"/>
            <a:ext cx="5943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Silicate cement:</a:t>
            </a:r>
            <a:r>
              <a:rPr lang="en-US" dirty="0" smtClean="0"/>
              <a:t> </a:t>
            </a:r>
            <a:r>
              <a:rPr lang="en-US" dirty="0"/>
              <a:t> 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introduced in 871.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Aluminosilicate powder and </a:t>
            </a:r>
            <a:r>
              <a:rPr lang="en-US" dirty="0"/>
              <a:t>a phosphoric acid liquid.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silicate has several advantages over the amalgam </a:t>
            </a:r>
            <a:r>
              <a:rPr lang="en-US" dirty="0" smtClean="0"/>
              <a:t>restoration:</a:t>
            </a:r>
          </a:p>
          <a:p>
            <a:endParaRPr lang="en-US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Matching tooth color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 Ease of manipulation and;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 Anti-caries activity due to high fluoride content</a:t>
            </a:r>
            <a:r>
              <a:rPr lang="en-US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r>
              <a:rPr lang="en-US" dirty="0"/>
              <a:t>Disadvantages: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It irritates the dental pulp due to its phosphoric acid content, and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 Has an early clinical failure, which mostly related to its dissolution in oral fluids,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Loss of translucency,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/>
              <a:t>Surface crazing, and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Lack of adequate mechanical properties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46225"/>
            <a:ext cx="2282204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57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6553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/>
              <a:t>Unfilled acrylic polymers</a:t>
            </a:r>
            <a:r>
              <a:rPr lang="en-US" dirty="0"/>
              <a:t> </a:t>
            </a:r>
            <a:r>
              <a:rPr lang="en-US" b="1" dirty="0" smtClean="0"/>
              <a:t>(acrylic resins) </a:t>
            </a:r>
          </a:p>
          <a:p>
            <a:pPr lvl="0"/>
            <a:endParaRPr lang="en-US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introduced </a:t>
            </a:r>
            <a:r>
              <a:rPr lang="en-US" dirty="0"/>
              <a:t>about 1945 and were improved so that they were in </a:t>
            </a:r>
            <a:r>
              <a:rPr lang="en-US" dirty="0" smtClean="0"/>
              <a:t>moderate usage in the 1960</a:t>
            </a:r>
            <a:r>
              <a:rPr lang="en-US" b="1" dirty="0" smtClean="0"/>
              <a:t>.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based on polymethyl methacrylate (PMMA)</a:t>
            </a:r>
          </a:p>
          <a:p>
            <a:endParaRPr lang="en-US" dirty="0" smtClean="0"/>
          </a:p>
          <a:p>
            <a:r>
              <a:rPr lang="en-US" b="1" dirty="0" smtClean="0"/>
              <a:t>Advantages: </a:t>
            </a:r>
            <a:endParaRPr lang="en-US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less soluble in oral fluids,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less susceptible to fracture, and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More color stable than silicate materials</a:t>
            </a:r>
            <a:r>
              <a:rPr lang="en-US" b="1" dirty="0" smtClean="0"/>
              <a:t>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/>
          </a:p>
          <a:p>
            <a:r>
              <a:rPr lang="en-US" b="1" dirty="0" smtClean="0"/>
              <a:t>Disadvantages: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They had low abrasion resistance,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high coefficient of thermal expansion and contraction.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Not bond to the tooth structure.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78486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Composite</a:t>
            </a:r>
          </a:p>
          <a:p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Started </a:t>
            </a:r>
            <a:r>
              <a:rPr lang="en-US" dirty="0"/>
              <a:t>in late 1950</a:t>
            </a:r>
            <a:r>
              <a:rPr lang="en-US" baseline="-25000" dirty="0"/>
              <a:t>s</a:t>
            </a:r>
            <a:r>
              <a:rPr lang="en-US" dirty="0"/>
              <a:t> and early 1960</a:t>
            </a:r>
            <a:r>
              <a:rPr lang="en-US" baseline="-25000" dirty="0"/>
              <a:t>s</a:t>
            </a:r>
            <a:r>
              <a:rPr lang="en-US" dirty="0"/>
              <a:t>, when Bowen began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Epoxy </a:t>
            </a:r>
            <a:r>
              <a:rPr lang="en-US" dirty="0"/>
              <a:t>resins </a:t>
            </a:r>
            <a:r>
              <a:rPr lang="en-US" dirty="0" smtClean="0"/>
              <a:t>reinforced with </a:t>
            </a:r>
            <a:r>
              <a:rPr lang="en-US" dirty="0"/>
              <a:t>filler </a:t>
            </a:r>
            <a:r>
              <a:rPr lang="en-US" dirty="0" smtClean="0"/>
              <a:t>particles.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Advantages: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better </a:t>
            </a:r>
            <a:r>
              <a:rPr lang="en-US" dirty="0"/>
              <a:t>mechanical properties </a:t>
            </a:r>
            <a:r>
              <a:rPr lang="en-US" dirty="0" smtClean="0"/>
              <a:t>and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higher abrasion and wear resistance</a:t>
            </a:r>
            <a:r>
              <a:rPr lang="en-US" dirty="0" smtClean="0"/>
              <a:t>,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lower polymerization shrinkage </a:t>
            </a:r>
            <a:r>
              <a:rPr lang="en-US" dirty="0" smtClean="0"/>
              <a:t>and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lower coefficient of thermal expansion than that of unfilled resins</a:t>
            </a:r>
            <a:r>
              <a:rPr lang="en-US" b="1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2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6200" y="1111420"/>
            <a:ext cx="8915399" cy="4483120"/>
            <a:chOff x="76200" y="4114800"/>
            <a:chExt cx="8915399" cy="4483120"/>
          </a:xfrm>
        </p:grpSpPr>
        <p:grpSp>
          <p:nvGrpSpPr>
            <p:cNvPr id="3" name="Group 2"/>
            <p:cNvGrpSpPr/>
            <p:nvPr/>
          </p:nvGrpSpPr>
          <p:grpSpPr>
            <a:xfrm>
              <a:off x="914400" y="4114800"/>
              <a:ext cx="6705600" cy="469557"/>
              <a:chOff x="914400" y="4635843"/>
              <a:chExt cx="6705600" cy="469557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914400" y="4648200"/>
                <a:ext cx="67056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914400" y="4635843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267200" y="4648200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620000" y="4635843"/>
                <a:ext cx="0" cy="4572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TextBox 3"/>
            <p:cNvSpPr txBox="1"/>
            <p:nvPr/>
          </p:nvSpPr>
          <p:spPr>
            <a:xfrm>
              <a:off x="191529" y="4584357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Resin matrix</a:t>
              </a:r>
              <a:endPara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543300" y="4584357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Coupling agent</a:t>
              </a:r>
              <a:endPara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21842" y="4584357"/>
              <a:ext cx="20697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Non-organic fillers</a:t>
              </a:r>
              <a:endPara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6200" y="5181600"/>
              <a:ext cx="4191000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Monomers</a:t>
              </a:r>
              <a:r>
                <a:rPr lang="en-US" dirty="0" smtClean="0"/>
                <a:t>;</a:t>
              </a:r>
            </a:p>
            <a:p>
              <a:pPr>
                <a:lnSpc>
                  <a:spcPct val="150000"/>
                </a:lnSpc>
              </a:pPr>
              <a:endParaRPr lang="en-US" dirty="0" smtClean="0"/>
            </a:p>
            <a:p>
              <a:pPr marL="285750" indent="-2857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Polymerization initiator/activator</a:t>
              </a:r>
            </a:p>
            <a:p>
              <a:pPr>
                <a:lnSpc>
                  <a:spcPct val="150000"/>
                </a:lnSpc>
              </a:pPr>
              <a:endPara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  <a:p>
              <a:pPr marL="285750" indent="-2857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Polymerization inhibitor</a:t>
              </a:r>
            </a:p>
            <a:p>
              <a:pPr>
                <a:lnSpc>
                  <a:spcPct val="150000"/>
                </a:lnSpc>
              </a:pPr>
              <a:endPara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  <a:p>
              <a:pPr marL="285750" indent="-28575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en-US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Ultraviolet radiation absorber</a:t>
              </a:r>
            </a:p>
            <a:p>
              <a:pPr>
                <a:lnSpc>
                  <a:spcPct val="150000"/>
                </a:lnSpc>
              </a:pPr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952750" y="685800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Composite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2601666"/>
            <a:ext cx="2507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 smtClean="0"/>
              <a:t>Bis</a:t>
            </a:r>
            <a:r>
              <a:rPr lang="en-US" sz="1600" dirty="0" smtClean="0"/>
              <a:t>-GMA, UEDMA, TEGDMA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76200" y="3549820"/>
            <a:ext cx="52936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Benzoyl peroxide, </a:t>
            </a:r>
            <a:r>
              <a:rPr lang="en-US" sz="1600" dirty="0"/>
              <a:t>tertiary amine </a:t>
            </a:r>
            <a:r>
              <a:rPr lang="en-US" sz="1600" dirty="0" smtClean="0"/>
              <a:t>activator, Camphorquinone  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191529" y="4388020"/>
            <a:ext cx="13763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Hydroquinone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76084" y="5262850"/>
            <a:ext cx="32584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2-hydroxy-4-methoxy </a:t>
            </a:r>
            <a:r>
              <a:rPr lang="en-US" sz="1600" dirty="0" err="1"/>
              <a:t>benzophenone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6877392" y="2261621"/>
            <a:ext cx="2190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Pure silica particles with</a:t>
            </a:r>
          </a:p>
          <a:p>
            <a:pPr algn="ctr"/>
            <a:r>
              <a:rPr lang="en-US" sz="1600" dirty="0" smtClean="0"/>
              <a:t> different sizes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14600" y="2178220"/>
            <a:ext cx="41010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gamma-</a:t>
            </a:r>
            <a:r>
              <a:rPr lang="en-US" sz="1600" dirty="0" err="1" smtClean="0"/>
              <a:t>methacryloxy</a:t>
            </a:r>
            <a:r>
              <a:rPr lang="en-US" sz="1600" dirty="0" smtClean="0"/>
              <a:t>-propyl-</a:t>
            </a:r>
            <a:r>
              <a:rPr lang="en-US" sz="1600" dirty="0" err="1" smtClean="0"/>
              <a:t>trimethoxy</a:t>
            </a:r>
            <a:r>
              <a:rPr lang="en-US" sz="1600" dirty="0" smtClean="0"/>
              <a:t>-</a:t>
            </a:r>
            <a:r>
              <a:rPr lang="en-US" sz="1600" dirty="0" err="1" smtClean="0"/>
              <a:t>silane</a:t>
            </a:r>
            <a:endParaRPr lang="en-US" sz="1600" dirty="0"/>
          </a:p>
        </p:txBody>
      </p:sp>
      <p:cxnSp>
        <p:nvCxnSpPr>
          <p:cNvPr id="20" name="Straight Arrow Connector 19"/>
          <p:cNvCxnSpPr>
            <a:stCxn id="17" idx="2"/>
          </p:cNvCxnSpPr>
          <p:nvPr/>
        </p:nvCxnSpPr>
        <p:spPr>
          <a:xfrm flipH="1">
            <a:off x="7467600" y="2846396"/>
            <a:ext cx="504996" cy="70342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7" idx="2"/>
          </p:cNvCxnSpPr>
          <p:nvPr/>
        </p:nvCxnSpPr>
        <p:spPr>
          <a:xfrm>
            <a:off x="7972596" y="2846396"/>
            <a:ext cx="485604" cy="70342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234884" y="3611605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Size </a:t>
            </a:r>
            <a:endParaRPr lang="en-US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15414" y="3577563"/>
            <a:ext cx="840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load </a:t>
            </a:r>
            <a:endParaRPr lang="en-US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42438" y="3950159"/>
            <a:ext cx="11347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Roughness 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7956720" y="3928646"/>
            <a:ext cx="11347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Viscosity  </a:t>
            </a:r>
            <a:endParaRPr lang="en-US" sz="160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7519087" y="3875046"/>
            <a:ext cx="0" cy="15022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435542" y="3841004"/>
            <a:ext cx="0" cy="15022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91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3700" y="4572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Polymerization reaction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8570" y="2286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Methods of activations</a:t>
            </a:r>
            <a:endParaRPr lang="en-US" b="1" dirty="0">
              <a:ln w="11430">
                <a:solidFill>
                  <a:srgbClr val="00206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4110" y="2895600"/>
            <a:ext cx="5489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Chemical activation  (self-curing composite resin)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799" y="2968196"/>
            <a:ext cx="2646405" cy="1984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3442040"/>
            <a:ext cx="6324600" cy="3788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Long setting time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Voids in the final restoration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A higher probability of long term discoloration 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US" dirty="0" smtClean="0"/>
              <a:t>      after </a:t>
            </a:r>
            <a:r>
              <a:rPr lang="en-US" dirty="0"/>
              <a:t>3-5 years of intraoral service</a:t>
            </a:r>
            <a:r>
              <a:rPr lang="en-US" dirty="0" smtClean="0"/>
              <a:t>.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Difficult handling on placement especially at class IV cavities.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More finishing time.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Few shade options</a:t>
            </a:r>
          </a:p>
          <a:p>
            <a:pPr lvl="0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9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light curing composite res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368" y="2971800"/>
            <a:ext cx="2538732" cy="152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1" r="25676"/>
          <a:stretch/>
        </p:blipFill>
        <p:spPr bwMode="auto">
          <a:xfrm>
            <a:off x="7162800" y="1295400"/>
            <a:ext cx="102215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7974" y="1110734"/>
            <a:ext cx="5026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Visible Light activated composite resin (1970)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676400"/>
            <a:ext cx="6477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single-component </a:t>
            </a:r>
            <a:r>
              <a:rPr lang="en-US" dirty="0"/>
              <a:t>pastes, 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require </a:t>
            </a:r>
            <a:r>
              <a:rPr lang="en-US" dirty="0"/>
              <a:t>no mixing</a:t>
            </a:r>
            <a:r>
              <a:rPr lang="en-US" dirty="0" smtClean="0"/>
              <a:t>,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reduced </a:t>
            </a:r>
            <a:r>
              <a:rPr lang="en-US" dirty="0"/>
              <a:t>porosity, 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better </a:t>
            </a:r>
            <a:r>
              <a:rPr lang="en-US" dirty="0"/>
              <a:t>resistance to wear and abrasion. 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working time is virtually that chosen by the clinician</a:t>
            </a:r>
            <a:r>
              <a:rPr lang="en-US" dirty="0" smtClean="0"/>
              <a:t>,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Wide range of  shade options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52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898609"/>
            <a:ext cx="5715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Dual cure composite.</a:t>
            </a:r>
          </a:p>
          <a:p>
            <a:r>
              <a:rPr lang="en-US" sz="1600" dirty="0" smtClean="0"/>
              <a:t>A combination of chemical cure and light cure composites</a:t>
            </a:r>
          </a:p>
        </p:txBody>
      </p:sp>
      <p:pic>
        <p:nvPicPr>
          <p:cNvPr id="3074" name="Picture 2" descr="Image result for dual cured composite res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125" y="34290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1" r="25676"/>
          <a:stretch/>
        </p:blipFill>
        <p:spPr bwMode="auto">
          <a:xfrm>
            <a:off x="7162799" y="1905000"/>
            <a:ext cx="102215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125060"/>
            <a:ext cx="1924050" cy="1258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125060"/>
            <a:ext cx="1256097" cy="128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06" r="43063" b="19914"/>
          <a:stretch/>
        </p:blipFill>
        <p:spPr bwMode="auto">
          <a:xfrm>
            <a:off x="4245104" y="4125060"/>
            <a:ext cx="1175142" cy="128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1881554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Slow chemical curing process starts on mixing (BP) then accelerated by light (CQ) 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225325" y="3212068"/>
            <a:ext cx="6019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CEMENTATION veneers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and 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ceramic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inlays or onlays</a:t>
            </a:r>
          </a:p>
        </p:txBody>
      </p:sp>
    </p:spTree>
    <p:extLst>
      <p:ext uri="{BB962C8B-B14F-4D97-AF65-F5344CB8AC3E}">
        <p14:creationId xmlns:p14="http://schemas.microsoft.com/office/powerpoint/2010/main" val="3463272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28900" y="381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Classification of dental composites</a:t>
            </a:r>
          </a:p>
          <a:p>
            <a:pPr algn="ctr"/>
            <a:r>
              <a:rPr lang="en-US" dirty="0" smtClean="0"/>
              <a:t>Based on filler size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19200" y="1511643"/>
            <a:ext cx="6705600" cy="469557"/>
            <a:chOff x="914400" y="1359243"/>
            <a:chExt cx="6705600" cy="469557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914400" y="1371600"/>
              <a:ext cx="6705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914400" y="1359243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267200" y="1371600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620000" y="1359243"/>
              <a:ext cx="0" cy="457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40808" y="2036467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Macrofilled</a:t>
            </a:r>
            <a:r>
              <a:rPr lang="en-US" sz="1600" dirty="0" smtClean="0"/>
              <a:t> (conventional)</a:t>
            </a:r>
          </a:p>
          <a:p>
            <a:pPr algn="ctr"/>
            <a:r>
              <a:rPr lang="en-US" sz="1600" dirty="0" smtClean="0"/>
              <a:t>Size 8-12 µm  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693608" y="2036467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Microfilled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060640" y="2036467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Hybrid 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3377625"/>
            <a:ext cx="1331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Hardness </a:t>
            </a:r>
            <a:endParaRPr lang="en-US" sz="16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600200" y="3258979"/>
            <a:ext cx="0" cy="364124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3987225"/>
            <a:ext cx="1331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Surface roughness </a:t>
            </a:r>
            <a:endParaRPr lang="en-US" sz="16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600200" y="3961655"/>
            <a:ext cx="0" cy="3641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33400" y="2867464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Load 70-80 %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038600" y="23622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Size 0.04 µm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038600" y="2709446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Load  50 %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926392" y="3395246"/>
            <a:ext cx="1331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Hardness </a:t>
            </a:r>
            <a:endParaRPr lang="en-US" sz="16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069392" y="3276600"/>
            <a:ext cx="0" cy="364124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926392" y="4004846"/>
            <a:ext cx="1331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Surface roughness </a:t>
            </a:r>
            <a:endParaRPr lang="en-US" sz="16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069392" y="3979276"/>
            <a:ext cx="0" cy="3641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239000" y="23622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Size 0.6-1 µm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7239000" y="2709446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Load  75-80 %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7279192" y="3395246"/>
            <a:ext cx="1331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Hardness </a:t>
            </a:r>
            <a:endParaRPr lang="en-US" sz="16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8422192" y="3276600"/>
            <a:ext cx="0" cy="364124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279192" y="4004846"/>
            <a:ext cx="1331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Surface roughness </a:t>
            </a:r>
            <a:endParaRPr lang="en-US" sz="16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8422192" y="3979276"/>
            <a:ext cx="0" cy="3641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03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551</Words>
  <Application>Microsoft Office PowerPoint</Application>
  <PresentationFormat>On-screen Show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Direct Tooth colored restorative materials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Tooth colored restorative materials</dc:title>
  <dc:creator>DR.Ahmed Saker 2o1O</dc:creator>
  <cp:lastModifiedBy>DR.Ahmed Saker 2o1O</cp:lastModifiedBy>
  <cp:revision>41</cp:revision>
  <dcterms:created xsi:type="dcterms:W3CDTF">2019-04-08T17:33:44Z</dcterms:created>
  <dcterms:modified xsi:type="dcterms:W3CDTF">2019-04-09T04:11:05Z</dcterms:modified>
</cp:coreProperties>
</file>