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50"/>
  </p:notesMasterIdLst>
  <p:sldIdLst>
    <p:sldId id="256" r:id="rId2"/>
    <p:sldId id="259" r:id="rId3"/>
    <p:sldId id="257" r:id="rId4"/>
    <p:sldId id="362" r:id="rId5"/>
    <p:sldId id="314" r:id="rId6"/>
    <p:sldId id="260" r:id="rId7"/>
    <p:sldId id="367" r:id="rId8"/>
    <p:sldId id="310" r:id="rId9"/>
    <p:sldId id="368" r:id="rId10"/>
    <p:sldId id="369" r:id="rId11"/>
    <p:sldId id="272" r:id="rId12"/>
    <p:sldId id="290" r:id="rId13"/>
    <p:sldId id="313" r:id="rId14"/>
    <p:sldId id="306" r:id="rId15"/>
    <p:sldId id="303" r:id="rId16"/>
    <p:sldId id="304" r:id="rId17"/>
    <p:sldId id="321" r:id="rId18"/>
    <p:sldId id="341" r:id="rId19"/>
    <p:sldId id="339" r:id="rId20"/>
    <p:sldId id="366" r:id="rId21"/>
    <p:sldId id="340" r:id="rId22"/>
    <p:sldId id="322" r:id="rId23"/>
    <p:sldId id="324" r:id="rId24"/>
    <p:sldId id="346" r:id="rId25"/>
    <p:sldId id="348" r:id="rId26"/>
    <p:sldId id="335" r:id="rId27"/>
    <p:sldId id="354" r:id="rId28"/>
    <p:sldId id="355" r:id="rId29"/>
    <p:sldId id="365" r:id="rId30"/>
    <p:sldId id="317" r:id="rId31"/>
    <p:sldId id="344" r:id="rId32"/>
    <p:sldId id="353" r:id="rId33"/>
    <p:sldId id="267" r:id="rId34"/>
    <p:sldId id="351" r:id="rId35"/>
    <p:sldId id="356" r:id="rId36"/>
    <p:sldId id="312" r:id="rId37"/>
    <p:sldId id="266" r:id="rId38"/>
    <p:sldId id="358" r:id="rId39"/>
    <p:sldId id="268" r:id="rId40"/>
    <p:sldId id="359" r:id="rId41"/>
    <p:sldId id="269" r:id="rId42"/>
    <p:sldId id="360" r:id="rId43"/>
    <p:sldId id="270" r:id="rId44"/>
    <p:sldId id="361" r:id="rId45"/>
    <p:sldId id="278" r:id="rId46"/>
    <p:sldId id="282" r:id="rId47"/>
    <p:sldId id="311" r:id="rId48"/>
    <p:sldId id="279"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333399"/>
    <a:srgbClr val="0066FF"/>
    <a:srgbClr val="FFFF00"/>
    <a:srgbClr val="FFFF6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1" d="100"/>
          <a:sy n="81" d="100"/>
        </p:scale>
        <p:origin x="-83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388620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ar-IQ"/>
          </a:p>
        </p:txBody>
      </p:sp>
      <p:sp>
        <p:nvSpPr>
          <p:cNvPr id="41987" name="Rectangle 3"/>
          <p:cNvSpPr>
            <a:spLocks noGrp="1" noChangeArrowheads="1"/>
          </p:cNvSpPr>
          <p:nvPr>
            <p:ph type="dt" idx="1"/>
          </p:nvPr>
        </p:nvSpPr>
        <p:spPr bwMode="auto">
          <a:xfrm>
            <a:off x="1588"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ar-IQ"/>
          </a:p>
        </p:txBody>
      </p:sp>
      <p:sp>
        <p:nvSpPr>
          <p:cNvPr id="532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989"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990" name="Rectangle 6"/>
          <p:cNvSpPr>
            <a:spLocks noGrp="1" noChangeArrowheads="1"/>
          </p:cNvSpPr>
          <p:nvPr>
            <p:ph type="ftr" sz="quarter" idx="4"/>
          </p:nvPr>
        </p:nvSpPr>
        <p:spPr bwMode="auto">
          <a:xfrm>
            <a:off x="388620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smtClean="0"/>
            </a:lvl1pPr>
          </a:lstStyle>
          <a:p>
            <a:pPr>
              <a:defRPr/>
            </a:pPr>
            <a:endParaRPr lang="ar-IQ"/>
          </a:p>
        </p:txBody>
      </p:sp>
      <p:sp>
        <p:nvSpPr>
          <p:cNvPr id="41991" name="Rectangle 7"/>
          <p:cNvSpPr>
            <a:spLocks noGrp="1" noChangeArrowheads="1"/>
          </p:cNvSpPr>
          <p:nvPr>
            <p:ph type="sldNum" sz="quarter" idx="5"/>
          </p:nvPr>
        </p:nvSpPr>
        <p:spPr bwMode="auto">
          <a:xfrm>
            <a:off x="1588"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smtClean="0"/>
            </a:lvl1pPr>
          </a:lstStyle>
          <a:p>
            <a:pPr>
              <a:defRPr/>
            </a:pPr>
            <a:fld id="{DAD3AEC7-AB7F-4D53-B52D-14890080EC07}" type="slidenum">
              <a:rPr lang="ar-SA"/>
              <a:pPr>
                <a:defRPr/>
              </a:pPr>
              <a:t>‹#›</a:t>
            </a:fld>
            <a:endParaRPr lang="en-US"/>
          </a:p>
        </p:txBody>
      </p:sp>
    </p:spTree>
    <p:extLst>
      <p:ext uri="{BB962C8B-B14F-4D97-AF65-F5344CB8AC3E}">
        <p14:creationId xmlns:p14="http://schemas.microsoft.com/office/powerpoint/2010/main" val="5764605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miter lim="800000"/>
            <a:headEnd/>
            <a:tailEnd/>
          </a:ln>
        </p:spPr>
        <p:txBody>
          <a:bodyPr/>
          <a:lstStyle/>
          <a:p>
            <a:fld id="{23BDAD6D-A3D1-412C-AB77-E12D342E7BCA}" type="slidenum">
              <a:rPr lang="ar-SA"/>
              <a:pPr/>
              <a:t>8</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ar-IQ"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fld id="{B0E9F0DB-7DE9-4DAF-93A6-D0D16A8A1817}" type="slidenum">
              <a:rPr lang="ar-SA"/>
              <a:pPr/>
              <a:t>13</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ar-IQ"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lvl1pPr>
              <a:defRPr/>
            </a:lvl1pPr>
          </a:lstStyle>
          <a:p>
            <a:pPr>
              <a:defRPr/>
            </a:pPr>
            <a:endParaRPr lang="ar-IQ"/>
          </a:p>
        </p:txBody>
      </p:sp>
      <p:sp>
        <p:nvSpPr>
          <p:cNvPr id="5" name="Footer Placeholder 4"/>
          <p:cNvSpPr>
            <a:spLocks noGrp="1"/>
          </p:cNvSpPr>
          <p:nvPr>
            <p:ph type="ftr" sz="quarter" idx="11"/>
          </p:nvPr>
        </p:nvSpPr>
        <p:spPr/>
        <p:txBody>
          <a:bodyPr/>
          <a:lstStyle>
            <a:lvl1pPr>
              <a:defRPr/>
            </a:lvl1pPr>
          </a:lstStyle>
          <a:p>
            <a:pPr>
              <a:defRPr/>
            </a:pPr>
            <a:endParaRPr lang="ar-IQ"/>
          </a:p>
        </p:txBody>
      </p:sp>
      <p:sp>
        <p:nvSpPr>
          <p:cNvPr id="6" name="Slide Number Placeholder 5"/>
          <p:cNvSpPr>
            <a:spLocks noGrp="1"/>
          </p:cNvSpPr>
          <p:nvPr>
            <p:ph type="sldNum" sz="quarter" idx="12"/>
          </p:nvPr>
        </p:nvSpPr>
        <p:spPr/>
        <p:txBody>
          <a:bodyPr/>
          <a:lstStyle>
            <a:lvl1pPr>
              <a:defRPr/>
            </a:lvl1pPr>
          </a:lstStyle>
          <a:p>
            <a:pPr>
              <a:defRPr/>
            </a:pPr>
            <a:fld id="{DCCA0E59-5803-42B9-92C2-42D450E3B1B1}"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pPr>
              <a:defRPr/>
            </a:pPr>
            <a:endParaRPr lang="ar-IQ"/>
          </a:p>
        </p:txBody>
      </p:sp>
      <p:sp>
        <p:nvSpPr>
          <p:cNvPr id="5" name="Footer Placeholder 4"/>
          <p:cNvSpPr>
            <a:spLocks noGrp="1"/>
          </p:cNvSpPr>
          <p:nvPr>
            <p:ph type="ftr" sz="quarter" idx="11"/>
          </p:nvPr>
        </p:nvSpPr>
        <p:spPr/>
        <p:txBody>
          <a:bodyPr/>
          <a:lstStyle>
            <a:lvl1pPr>
              <a:defRPr/>
            </a:lvl1pPr>
          </a:lstStyle>
          <a:p>
            <a:pPr>
              <a:defRPr/>
            </a:pPr>
            <a:endParaRPr lang="ar-IQ"/>
          </a:p>
        </p:txBody>
      </p:sp>
      <p:sp>
        <p:nvSpPr>
          <p:cNvPr id="6" name="Slide Number Placeholder 5"/>
          <p:cNvSpPr>
            <a:spLocks noGrp="1"/>
          </p:cNvSpPr>
          <p:nvPr>
            <p:ph type="sldNum" sz="quarter" idx="12"/>
          </p:nvPr>
        </p:nvSpPr>
        <p:spPr/>
        <p:txBody>
          <a:bodyPr/>
          <a:lstStyle>
            <a:lvl1pPr>
              <a:defRPr/>
            </a:lvl1pPr>
          </a:lstStyle>
          <a:p>
            <a:pPr>
              <a:defRPr/>
            </a:pPr>
            <a:fld id="{C69551AA-4727-4893-8107-AF34A25CAE94}"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pPr>
              <a:defRPr/>
            </a:pPr>
            <a:endParaRPr lang="ar-IQ"/>
          </a:p>
        </p:txBody>
      </p:sp>
      <p:sp>
        <p:nvSpPr>
          <p:cNvPr id="5" name="Footer Placeholder 4"/>
          <p:cNvSpPr>
            <a:spLocks noGrp="1"/>
          </p:cNvSpPr>
          <p:nvPr>
            <p:ph type="ftr" sz="quarter" idx="11"/>
          </p:nvPr>
        </p:nvSpPr>
        <p:spPr/>
        <p:txBody>
          <a:bodyPr/>
          <a:lstStyle>
            <a:lvl1pPr>
              <a:defRPr/>
            </a:lvl1pPr>
          </a:lstStyle>
          <a:p>
            <a:pPr>
              <a:defRPr/>
            </a:pPr>
            <a:endParaRPr lang="ar-IQ"/>
          </a:p>
        </p:txBody>
      </p:sp>
      <p:sp>
        <p:nvSpPr>
          <p:cNvPr id="6" name="Slide Number Placeholder 5"/>
          <p:cNvSpPr>
            <a:spLocks noGrp="1"/>
          </p:cNvSpPr>
          <p:nvPr>
            <p:ph type="sldNum" sz="quarter" idx="12"/>
          </p:nvPr>
        </p:nvSpPr>
        <p:spPr/>
        <p:txBody>
          <a:bodyPr/>
          <a:lstStyle>
            <a:lvl1pPr>
              <a:defRPr/>
            </a:lvl1pPr>
          </a:lstStyle>
          <a:p>
            <a:pPr>
              <a:defRPr/>
            </a:pPr>
            <a:fld id="{25A96A6C-7F1A-4249-879F-CBC808309957}" type="slidenum">
              <a:rPr lang="ar-SA"/>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smtClean="0"/>
            </a:lvl1pPr>
          </a:lstStyle>
          <a:p>
            <a:pPr>
              <a:defRPr/>
            </a:pPr>
            <a:endParaRPr lang="ar-IQ"/>
          </a:p>
        </p:txBody>
      </p:sp>
      <p:sp>
        <p:nvSpPr>
          <p:cNvPr id="7" name="Rectangle 5"/>
          <p:cNvSpPr>
            <a:spLocks noGrp="1" noChangeArrowheads="1"/>
          </p:cNvSpPr>
          <p:nvPr>
            <p:ph type="ftr" sz="quarter" idx="11"/>
          </p:nvPr>
        </p:nvSpPr>
        <p:spPr/>
        <p:txBody>
          <a:bodyPr/>
          <a:lstStyle>
            <a:lvl1pPr>
              <a:defRPr smtClean="0"/>
            </a:lvl1pPr>
          </a:lstStyle>
          <a:p>
            <a:pPr>
              <a:defRPr/>
            </a:pPr>
            <a:endParaRPr lang="ar-IQ"/>
          </a:p>
        </p:txBody>
      </p:sp>
      <p:sp>
        <p:nvSpPr>
          <p:cNvPr id="8" name="Rectangle 6"/>
          <p:cNvSpPr>
            <a:spLocks noGrp="1" noChangeArrowheads="1"/>
          </p:cNvSpPr>
          <p:nvPr>
            <p:ph type="sldNum" sz="quarter" idx="12"/>
          </p:nvPr>
        </p:nvSpPr>
        <p:spPr/>
        <p:txBody>
          <a:bodyPr/>
          <a:lstStyle>
            <a:lvl1pPr>
              <a:defRPr smtClean="0"/>
            </a:lvl1pPr>
          </a:lstStyle>
          <a:p>
            <a:pPr>
              <a:defRPr/>
            </a:pPr>
            <a:fld id="{C97DC8F7-FD8F-40EF-BE41-12BDE0F65F51}"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pPr>
              <a:defRPr/>
            </a:pPr>
            <a:endParaRPr lang="ar-IQ"/>
          </a:p>
        </p:txBody>
      </p:sp>
      <p:sp>
        <p:nvSpPr>
          <p:cNvPr id="5" name="Footer Placeholder 4"/>
          <p:cNvSpPr>
            <a:spLocks noGrp="1"/>
          </p:cNvSpPr>
          <p:nvPr>
            <p:ph type="ftr" sz="quarter" idx="11"/>
          </p:nvPr>
        </p:nvSpPr>
        <p:spPr/>
        <p:txBody>
          <a:bodyPr/>
          <a:lstStyle>
            <a:lvl1pPr>
              <a:defRPr/>
            </a:lvl1pPr>
          </a:lstStyle>
          <a:p>
            <a:pPr>
              <a:defRPr/>
            </a:pPr>
            <a:endParaRPr lang="ar-IQ"/>
          </a:p>
        </p:txBody>
      </p:sp>
      <p:sp>
        <p:nvSpPr>
          <p:cNvPr id="6" name="Slide Number Placeholder 5"/>
          <p:cNvSpPr>
            <a:spLocks noGrp="1"/>
          </p:cNvSpPr>
          <p:nvPr>
            <p:ph type="sldNum" sz="quarter" idx="12"/>
          </p:nvPr>
        </p:nvSpPr>
        <p:spPr/>
        <p:txBody>
          <a:bodyPr/>
          <a:lstStyle>
            <a:lvl1pPr>
              <a:defRPr/>
            </a:lvl1pPr>
          </a:lstStyle>
          <a:p>
            <a:pPr>
              <a:defRPr/>
            </a:pPr>
            <a:fld id="{232BC370-6A56-42C4-83FF-2D84C3DD4CC0}"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ar-IQ"/>
          </a:p>
        </p:txBody>
      </p:sp>
      <p:sp>
        <p:nvSpPr>
          <p:cNvPr id="5" name="Footer Placeholder 4"/>
          <p:cNvSpPr>
            <a:spLocks noGrp="1"/>
          </p:cNvSpPr>
          <p:nvPr>
            <p:ph type="ftr" sz="quarter" idx="11"/>
          </p:nvPr>
        </p:nvSpPr>
        <p:spPr/>
        <p:txBody>
          <a:bodyPr/>
          <a:lstStyle>
            <a:lvl1pPr>
              <a:defRPr/>
            </a:lvl1pPr>
          </a:lstStyle>
          <a:p>
            <a:pPr>
              <a:defRPr/>
            </a:pPr>
            <a:endParaRPr lang="ar-IQ"/>
          </a:p>
        </p:txBody>
      </p:sp>
      <p:sp>
        <p:nvSpPr>
          <p:cNvPr id="6" name="Slide Number Placeholder 5"/>
          <p:cNvSpPr>
            <a:spLocks noGrp="1"/>
          </p:cNvSpPr>
          <p:nvPr>
            <p:ph type="sldNum" sz="quarter" idx="12"/>
          </p:nvPr>
        </p:nvSpPr>
        <p:spPr/>
        <p:txBody>
          <a:bodyPr/>
          <a:lstStyle>
            <a:lvl1pPr>
              <a:defRPr/>
            </a:lvl1pPr>
          </a:lstStyle>
          <a:p>
            <a:pPr>
              <a:defRPr/>
            </a:pPr>
            <a:fld id="{1B0A0927-8269-4719-BDAC-7902BC088FC0}"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3"/>
          <p:cNvSpPr>
            <a:spLocks noGrp="1"/>
          </p:cNvSpPr>
          <p:nvPr>
            <p:ph type="dt" sz="half" idx="10"/>
          </p:nvPr>
        </p:nvSpPr>
        <p:spPr/>
        <p:txBody>
          <a:bodyPr/>
          <a:lstStyle>
            <a:lvl1pPr>
              <a:defRPr/>
            </a:lvl1pPr>
          </a:lstStyle>
          <a:p>
            <a:pPr>
              <a:defRPr/>
            </a:pPr>
            <a:endParaRPr lang="ar-IQ"/>
          </a:p>
        </p:txBody>
      </p:sp>
      <p:sp>
        <p:nvSpPr>
          <p:cNvPr id="6" name="Footer Placeholder 4"/>
          <p:cNvSpPr>
            <a:spLocks noGrp="1"/>
          </p:cNvSpPr>
          <p:nvPr>
            <p:ph type="ftr" sz="quarter" idx="11"/>
          </p:nvPr>
        </p:nvSpPr>
        <p:spPr/>
        <p:txBody>
          <a:bodyPr/>
          <a:lstStyle>
            <a:lvl1pPr>
              <a:defRPr/>
            </a:lvl1pPr>
          </a:lstStyle>
          <a:p>
            <a:pPr>
              <a:defRPr/>
            </a:pPr>
            <a:endParaRPr lang="ar-IQ"/>
          </a:p>
        </p:txBody>
      </p:sp>
      <p:sp>
        <p:nvSpPr>
          <p:cNvPr id="7" name="Slide Number Placeholder 5"/>
          <p:cNvSpPr>
            <a:spLocks noGrp="1"/>
          </p:cNvSpPr>
          <p:nvPr>
            <p:ph type="sldNum" sz="quarter" idx="12"/>
          </p:nvPr>
        </p:nvSpPr>
        <p:spPr/>
        <p:txBody>
          <a:bodyPr/>
          <a:lstStyle>
            <a:lvl1pPr>
              <a:defRPr/>
            </a:lvl1pPr>
          </a:lstStyle>
          <a:p>
            <a:pPr>
              <a:defRPr/>
            </a:pPr>
            <a:fld id="{B1CDDA99-634C-4CFB-A9C4-250480EC4261}"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3"/>
          <p:cNvSpPr>
            <a:spLocks noGrp="1"/>
          </p:cNvSpPr>
          <p:nvPr>
            <p:ph type="dt" sz="half" idx="10"/>
          </p:nvPr>
        </p:nvSpPr>
        <p:spPr/>
        <p:txBody>
          <a:bodyPr/>
          <a:lstStyle>
            <a:lvl1pPr>
              <a:defRPr/>
            </a:lvl1pPr>
          </a:lstStyle>
          <a:p>
            <a:pPr>
              <a:defRPr/>
            </a:pPr>
            <a:endParaRPr lang="ar-IQ"/>
          </a:p>
        </p:txBody>
      </p:sp>
      <p:sp>
        <p:nvSpPr>
          <p:cNvPr id="8" name="Footer Placeholder 4"/>
          <p:cNvSpPr>
            <a:spLocks noGrp="1"/>
          </p:cNvSpPr>
          <p:nvPr>
            <p:ph type="ftr" sz="quarter" idx="11"/>
          </p:nvPr>
        </p:nvSpPr>
        <p:spPr/>
        <p:txBody>
          <a:bodyPr/>
          <a:lstStyle>
            <a:lvl1pPr>
              <a:defRPr/>
            </a:lvl1pPr>
          </a:lstStyle>
          <a:p>
            <a:pPr>
              <a:defRPr/>
            </a:pPr>
            <a:endParaRPr lang="ar-IQ"/>
          </a:p>
        </p:txBody>
      </p:sp>
      <p:sp>
        <p:nvSpPr>
          <p:cNvPr id="9" name="Slide Number Placeholder 5"/>
          <p:cNvSpPr>
            <a:spLocks noGrp="1"/>
          </p:cNvSpPr>
          <p:nvPr>
            <p:ph type="sldNum" sz="quarter" idx="12"/>
          </p:nvPr>
        </p:nvSpPr>
        <p:spPr/>
        <p:txBody>
          <a:bodyPr/>
          <a:lstStyle>
            <a:lvl1pPr>
              <a:defRPr/>
            </a:lvl1pPr>
          </a:lstStyle>
          <a:p>
            <a:pPr>
              <a:defRPr/>
            </a:pPr>
            <a:fld id="{67A5C779-08D5-4337-8BBE-0F3F8EC37575}"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3"/>
          <p:cNvSpPr>
            <a:spLocks noGrp="1"/>
          </p:cNvSpPr>
          <p:nvPr>
            <p:ph type="dt" sz="half" idx="10"/>
          </p:nvPr>
        </p:nvSpPr>
        <p:spPr/>
        <p:txBody>
          <a:bodyPr/>
          <a:lstStyle>
            <a:lvl1pPr>
              <a:defRPr/>
            </a:lvl1pPr>
          </a:lstStyle>
          <a:p>
            <a:pPr>
              <a:defRPr/>
            </a:pPr>
            <a:endParaRPr lang="ar-IQ"/>
          </a:p>
        </p:txBody>
      </p:sp>
      <p:sp>
        <p:nvSpPr>
          <p:cNvPr id="4" name="Footer Placeholder 4"/>
          <p:cNvSpPr>
            <a:spLocks noGrp="1"/>
          </p:cNvSpPr>
          <p:nvPr>
            <p:ph type="ftr" sz="quarter" idx="11"/>
          </p:nvPr>
        </p:nvSpPr>
        <p:spPr/>
        <p:txBody>
          <a:bodyPr/>
          <a:lstStyle>
            <a:lvl1pPr>
              <a:defRPr/>
            </a:lvl1pPr>
          </a:lstStyle>
          <a:p>
            <a:pPr>
              <a:defRPr/>
            </a:pPr>
            <a:endParaRPr lang="ar-IQ"/>
          </a:p>
        </p:txBody>
      </p:sp>
      <p:sp>
        <p:nvSpPr>
          <p:cNvPr id="5" name="Slide Number Placeholder 5"/>
          <p:cNvSpPr>
            <a:spLocks noGrp="1"/>
          </p:cNvSpPr>
          <p:nvPr>
            <p:ph type="sldNum" sz="quarter" idx="12"/>
          </p:nvPr>
        </p:nvSpPr>
        <p:spPr/>
        <p:txBody>
          <a:bodyPr/>
          <a:lstStyle>
            <a:lvl1pPr>
              <a:defRPr/>
            </a:lvl1pPr>
          </a:lstStyle>
          <a:p>
            <a:pPr>
              <a:defRPr/>
            </a:pPr>
            <a:fld id="{C351C615-BF21-4328-A244-47C3099DBD4C}"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ar-IQ"/>
          </a:p>
        </p:txBody>
      </p:sp>
      <p:sp>
        <p:nvSpPr>
          <p:cNvPr id="3" name="Footer Placeholder 4"/>
          <p:cNvSpPr>
            <a:spLocks noGrp="1"/>
          </p:cNvSpPr>
          <p:nvPr>
            <p:ph type="ftr" sz="quarter" idx="11"/>
          </p:nvPr>
        </p:nvSpPr>
        <p:spPr/>
        <p:txBody>
          <a:bodyPr/>
          <a:lstStyle>
            <a:lvl1pPr>
              <a:defRPr/>
            </a:lvl1pPr>
          </a:lstStyle>
          <a:p>
            <a:pPr>
              <a:defRPr/>
            </a:pPr>
            <a:endParaRPr lang="ar-IQ"/>
          </a:p>
        </p:txBody>
      </p:sp>
      <p:sp>
        <p:nvSpPr>
          <p:cNvPr id="4" name="Slide Number Placeholder 5"/>
          <p:cNvSpPr>
            <a:spLocks noGrp="1"/>
          </p:cNvSpPr>
          <p:nvPr>
            <p:ph type="sldNum" sz="quarter" idx="12"/>
          </p:nvPr>
        </p:nvSpPr>
        <p:spPr/>
        <p:txBody>
          <a:bodyPr/>
          <a:lstStyle>
            <a:lvl1pPr>
              <a:defRPr/>
            </a:lvl1pPr>
          </a:lstStyle>
          <a:p>
            <a:pPr>
              <a:defRPr/>
            </a:pPr>
            <a:fld id="{57355724-24D8-4853-80C3-CBAAA38AFBF3}"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ar-IQ"/>
          </a:p>
        </p:txBody>
      </p:sp>
      <p:sp>
        <p:nvSpPr>
          <p:cNvPr id="6" name="Footer Placeholder 4"/>
          <p:cNvSpPr>
            <a:spLocks noGrp="1"/>
          </p:cNvSpPr>
          <p:nvPr>
            <p:ph type="ftr" sz="quarter" idx="11"/>
          </p:nvPr>
        </p:nvSpPr>
        <p:spPr/>
        <p:txBody>
          <a:bodyPr/>
          <a:lstStyle>
            <a:lvl1pPr>
              <a:defRPr/>
            </a:lvl1pPr>
          </a:lstStyle>
          <a:p>
            <a:pPr>
              <a:defRPr/>
            </a:pPr>
            <a:endParaRPr lang="ar-IQ"/>
          </a:p>
        </p:txBody>
      </p:sp>
      <p:sp>
        <p:nvSpPr>
          <p:cNvPr id="7" name="Slide Number Placeholder 5"/>
          <p:cNvSpPr>
            <a:spLocks noGrp="1"/>
          </p:cNvSpPr>
          <p:nvPr>
            <p:ph type="sldNum" sz="quarter" idx="12"/>
          </p:nvPr>
        </p:nvSpPr>
        <p:spPr/>
        <p:txBody>
          <a:bodyPr/>
          <a:lstStyle>
            <a:lvl1pPr>
              <a:defRPr/>
            </a:lvl1pPr>
          </a:lstStyle>
          <a:p>
            <a:pPr>
              <a:defRPr/>
            </a:pPr>
            <a:fld id="{1D77A541-B9DF-4C0F-B3FD-9E05752BADA0}"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ar-IQ"/>
          </a:p>
        </p:txBody>
      </p:sp>
      <p:sp>
        <p:nvSpPr>
          <p:cNvPr id="6" name="Footer Placeholder 4"/>
          <p:cNvSpPr>
            <a:spLocks noGrp="1"/>
          </p:cNvSpPr>
          <p:nvPr>
            <p:ph type="ftr" sz="quarter" idx="11"/>
          </p:nvPr>
        </p:nvSpPr>
        <p:spPr/>
        <p:txBody>
          <a:bodyPr/>
          <a:lstStyle>
            <a:lvl1pPr>
              <a:defRPr/>
            </a:lvl1pPr>
          </a:lstStyle>
          <a:p>
            <a:pPr>
              <a:defRPr/>
            </a:pPr>
            <a:endParaRPr lang="ar-IQ"/>
          </a:p>
        </p:txBody>
      </p:sp>
      <p:sp>
        <p:nvSpPr>
          <p:cNvPr id="7" name="Slide Number Placeholder 5"/>
          <p:cNvSpPr>
            <a:spLocks noGrp="1"/>
          </p:cNvSpPr>
          <p:nvPr>
            <p:ph type="sldNum" sz="quarter" idx="12"/>
          </p:nvPr>
        </p:nvSpPr>
        <p:spPr/>
        <p:txBody>
          <a:bodyPr/>
          <a:lstStyle>
            <a:lvl1pPr>
              <a:defRPr/>
            </a:lvl1pPr>
          </a:lstStyle>
          <a:p>
            <a:pPr>
              <a:defRPr/>
            </a:pPr>
            <a:fld id="{E24C852E-6A97-4320-A1CD-2892D6213D1B}"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smtClean="0">
                <a:solidFill>
                  <a:schemeClr val="tx1">
                    <a:tint val="75000"/>
                  </a:schemeClr>
                </a:solidFill>
              </a:defRPr>
            </a:lvl1pPr>
          </a:lstStyle>
          <a:p>
            <a:pPr>
              <a:defRPr/>
            </a:pPr>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smtClean="0">
                <a:solidFill>
                  <a:schemeClr val="tx1">
                    <a:tint val="75000"/>
                  </a:schemeClr>
                </a:solidFill>
              </a:defRPr>
            </a:lvl1pPr>
          </a:lstStyle>
          <a:p>
            <a:pPr>
              <a:defRPr/>
            </a:pPr>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smtClean="0">
                <a:solidFill>
                  <a:schemeClr val="tx1">
                    <a:tint val="75000"/>
                  </a:schemeClr>
                </a:solidFill>
              </a:defRPr>
            </a:lvl1pPr>
          </a:lstStyle>
          <a:p>
            <a:pPr>
              <a:defRPr/>
            </a:pPr>
            <a:fld id="{0932F5DC-D313-496A-94CB-AC6A44D6F5CA}"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ctr" rtl="1" fontAlgn="base">
        <a:spcBef>
          <a:spcPct val="0"/>
        </a:spcBef>
        <a:spcAft>
          <a:spcPct val="0"/>
        </a:spcAft>
        <a:defRPr sz="4400" kern="1200">
          <a:solidFill>
            <a:schemeClr val="tx1"/>
          </a:solidFill>
          <a:latin typeface="+mj-lt"/>
          <a:ea typeface="+mj-ea"/>
          <a:cs typeface="+mj-cs"/>
        </a:defRPr>
      </a:lvl1pPr>
      <a:lvl2pPr algn="ctr" rtl="1" fontAlgn="base">
        <a:spcBef>
          <a:spcPct val="0"/>
        </a:spcBef>
        <a:spcAft>
          <a:spcPct val="0"/>
        </a:spcAft>
        <a:defRPr sz="4400">
          <a:solidFill>
            <a:schemeClr val="tx1"/>
          </a:solidFill>
          <a:latin typeface="Calibri" pitchFamily="34" charset="0"/>
        </a:defRPr>
      </a:lvl2pPr>
      <a:lvl3pPr algn="ctr" rtl="1" fontAlgn="base">
        <a:spcBef>
          <a:spcPct val="0"/>
        </a:spcBef>
        <a:spcAft>
          <a:spcPct val="0"/>
        </a:spcAft>
        <a:defRPr sz="4400">
          <a:solidFill>
            <a:schemeClr val="tx1"/>
          </a:solidFill>
          <a:latin typeface="Calibri" pitchFamily="34" charset="0"/>
        </a:defRPr>
      </a:lvl3pPr>
      <a:lvl4pPr algn="ctr" rtl="1" fontAlgn="base">
        <a:spcBef>
          <a:spcPct val="0"/>
        </a:spcBef>
        <a:spcAft>
          <a:spcPct val="0"/>
        </a:spcAft>
        <a:defRPr sz="4400">
          <a:solidFill>
            <a:schemeClr val="tx1"/>
          </a:solidFill>
          <a:latin typeface="Calibri" pitchFamily="34" charset="0"/>
        </a:defRPr>
      </a:lvl4pPr>
      <a:lvl5pPr algn="ctr" rtl="1" fontAlgn="base">
        <a:spcBef>
          <a:spcPct val="0"/>
        </a:spcBef>
        <a:spcAft>
          <a:spcPct val="0"/>
        </a:spcAft>
        <a:defRPr sz="4400">
          <a:solidFill>
            <a:schemeClr val="tx1"/>
          </a:solidFill>
          <a:latin typeface="Calibri" pitchFamily="34" charset="0"/>
        </a:defRPr>
      </a:lvl5pPr>
      <a:lvl6pPr marL="457200" algn="ctr" rtl="1" fontAlgn="base">
        <a:spcBef>
          <a:spcPct val="0"/>
        </a:spcBef>
        <a:spcAft>
          <a:spcPct val="0"/>
        </a:spcAft>
        <a:defRPr sz="4400">
          <a:solidFill>
            <a:schemeClr val="tx1"/>
          </a:solidFill>
          <a:latin typeface="Calibri" pitchFamily="34" charset="0"/>
        </a:defRPr>
      </a:lvl6pPr>
      <a:lvl7pPr marL="914400" algn="ctr" rtl="1" fontAlgn="base">
        <a:spcBef>
          <a:spcPct val="0"/>
        </a:spcBef>
        <a:spcAft>
          <a:spcPct val="0"/>
        </a:spcAft>
        <a:defRPr sz="4400">
          <a:solidFill>
            <a:schemeClr val="tx1"/>
          </a:solidFill>
          <a:latin typeface="Calibri" pitchFamily="34" charset="0"/>
        </a:defRPr>
      </a:lvl7pPr>
      <a:lvl8pPr marL="1371600" algn="ctr" rtl="1" fontAlgn="base">
        <a:spcBef>
          <a:spcPct val="0"/>
        </a:spcBef>
        <a:spcAft>
          <a:spcPct val="0"/>
        </a:spcAft>
        <a:defRPr sz="4400">
          <a:solidFill>
            <a:schemeClr val="tx1"/>
          </a:solidFill>
          <a:latin typeface="Calibri" pitchFamily="34" charset="0"/>
        </a:defRPr>
      </a:lvl8pPr>
      <a:lvl9pPr marL="1828800" algn="ctr" rtl="1" fontAlgn="base">
        <a:spcBef>
          <a:spcPct val="0"/>
        </a:spcBef>
        <a:spcAft>
          <a:spcPct val="0"/>
        </a:spcAft>
        <a:defRPr sz="4400">
          <a:solidFill>
            <a:schemeClr val="tx1"/>
          </a:solidFill>
          <a:latin typeface="Calibri" pitchFamily="34" charset="0"/>
        </a:defRPr>
      </a:lvl9pPr>
    </p:titleStyle>
    <p:bodyStyle>
      <a:lvl1pPr marL="342900" indent="-342900" algn="r" rtl="1"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p:cNvPicPr>
          <p:nvPr/>
        </p:nvPicPr>
        <p:blipFill>
          <a:blip r:embed="rId2"/>
          <a:srcRect/>
          <a:stretch>
            <a:fillRect/>
          </a:stretch>
        </p:blipFill>
        <p:spPr bwMode="auto">
          <a:xfrm>
            <a:off x="3429000" y="228600"/>
            <a:ext cx="1847850" cy="2476500"/>
          </a:xfrm>
          <a:prstGeom prst="rect">
            <a:avLst/>
          </a:prstGeom>
          <a:noFill/>
          <a:ln w="9525">
            <a:noFill/>
            <a:miter lim="800000"/>
            <a:headEnd/>
            <a:tailEnd/>
          </a:ln>
        </p:spPr>
      </p:pic>
      <p:sp>
        <p:nvSpPr>
          <p:cNvPr id="2051" name="Rectangle 2"/>
          <p:cNvSpPr>
            <a:spLocks noGrp="1" noChangeArrowheads="1"/>
          </p:cNvSpPr>
          <p:nvPr>
            <p:ph type="ctrTitle"/>
          </p:nvPr>
        </p:nvSpPr>
        <p:spPr>
          <a:xfrm>
            <a:off x="685800" y="2873375"/>
            <a:ext cx="7772400" cy="1470025"/>
          </a:xfrm>
        </p:spPr>
        <p:txBody>
          <a:bodyPr rtlCol="1">
            <a:normAutofit fontScale="90000"/>
          </a:bodyPr>
          <a:lstStyle/>
          <a:p>
            <a:pPr fontAlgn="auto">
              <a:spcAft>
                <a:spcPts val="0"/>
              </a:spcAft>
              <a:defRPr/>
            </a:pPr>
            <a:r>
              <a:rPr lang="en-US" altLang="en-US" sz="4800" b="1" i="1" smtClean="0">
                <a:latin typeface="Comic Sans MS" pitchFamily="66" charset="0"/>
              </a:rPr>
              <a:t>Inflammatory conditions of the pulp</a:t>
            </a:r>
            <a:endParaRPr lang="en-US" sz="4800" smtClean="0">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a:p>
        </p:txBody>
      </p:sp>
      <p:pic>
        <p:nvPicPr>
          <p:cNvPr id="4" name="Picture 14" descr="ÙØªÙØ¬Ø© Ø¨Ø­Ø« Ø§ÙØµÙØ± Ø¹Ù âªperiapical cystâ¬â"/>
          <p:cNvPicPr>
            <a:picLocks noChangeAspect="1" noChangeArrowheads="1"/>
          </p:cNvPicPr>
          <p:nvPr/>
        </p:nvPicPr>
        <p:blipFill>
          <a:blip r:embed="rId2"/>
          <a:srcRect/>
          <a:stretch>
            <a:fillRect/>
          </a:stretch>
        </p:blipFill>
        <p:spPr bwMode="auto">
          <a:xfrm>
            <a:off x="1600200" y="457200"/>
            <a:ext cx="6324600" cy="604837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152400"/>
            <a:ext cx="7772400" cy="1470025"/>
          </a:xfrm>
        </p:spPr>
        <p:txBody>
          <a:bodyPr/>
          <a:lstStyle/>
          <a:p>
            <a:r>
              <a:rPr lang="en-US" b="1" u="sng" dirty="0" smtClean="0"/>
              <a:t>Classification of </a:t>
            </a:r>
            <a:r>
              <a:rPr lang="en-US" b="1" u="sng" dirty="0" err="1" smtClean="0"/>
              <a:t>pulpal</a:t>
            </a:r>
            <a:r>
              <a:rPr lang="en-US" b="1" u="sng" dirty="0" smtClean="0"/>
              <a:t> disease:</a:t>
            </a:r>
            <a:endParaRPr lang="en-US" altLang="ko-KR" dirty="0" smtClean="0">
              <a:ea typeface="Gulim" pitchFamily="34" charset="-127"/>
            </a:endParaRPr>
          </a:p>
        </p:txBody>
      </p:sp>
      <p:sp>
        <p:nvSpPr>
          <p:cNvPr id="5123" name="Rectangle 3"/>
          <p:cNvSpPr>
            <a:spLocks noGrp="1" noChangeArrowheads="1"/>
          </p:cNvSpPr>
          <p:nvPr>
            <p:ph type="subTitle" idx="1"/>
          </p:nvPr>
        </p:nvSpPr>
        <p:spPr>
          <a:xfrm>
            <a:off x="381000" y="1600200"/>
            <a:ext cx="8305800" cy="4648200"/>
          </a:xfrm>
        </p:spPr>
        <p:txBody>
          <a:bodyPr rtlCol="1">
            <a:normAutofit/>
          </a:bodyPr>
          <a:lstStyle/>
          <a:p>
            <a:pPr algn="l" rtl="0" fontAlgn="auto">
              <a:lnSpc>
                <a:spcPct val="90000"/>
              </a:lnSpc>
              <a:spcAft>
                <a:spcPts val="0"/>
              </a:spcAft>
              <a:defRPr/>
            </a:pPr>
            <a:r>
              <a:rPr lang="en-US" altLang="ko-KR" b="1" dirty="0" smtClean="0">
                <a:solidFill>
                  <a:srgbClr val="C00000"/>
                </a:solidFill>
                <a:ea typeface="Gulim" pitchFamily="34" charset="-127"/>
              </a:rPr>
              <a:t>1.Soft tissue change:</a:t>
            </a:r>
          </a:p>
          <a:p>
            <a:pPr algn="l" rtl="0" fontAlgn="auto">
              <a:lnSpc>
                <a:spcPct val="90000"/>
              </a:lnSpc>
              <a:spcAft>
                <a:spcPts val="0"/>
              </a:spcAft>
              <a:defRPr/>
            </a:pPr>
            <a:r>
              <a:rPr lang="en-US" altLang="ko-KR" dirty="0" smtClean="0">
                <a:ea typeface="Gulim" pitchFamily="34" charset="-127"/>
              </a:rPr>
              <a:t>                           </a:t>
            </a:r>
            <a:r>
              <a:rPr lang="en-US" altLang="ko-KR" dirty="0" smtClean="0">
                <a:solidFill>
                  <a:schemeClr val="tx2">
                    <a:lumMod val="75000"/>
                  </a:schemeClr>
                </a:solidFill>
                <a:ea typeface="Gulim" pitchFamily="34" charset="-127"/>
              </a:rPr>
              <a:t>Reversible </a:t>
            </a:r>
            <a:r>
              <a:rPr lang="en-US" altLang="ko-KR" dirty="0" err="1" smtClean="0">
                <a:solidFill>
                  <a:schemeClr val="tx2">
                    <a:lumMod val="75000"/>
                  </a:schemeClr>
                </a:solidFill>
                <a:ea typeface="Gulim" pitchFamily="34" charset="-127"/>
              </a:rPr>
              <a:t>pulpitis</a:t>
            </a:r>
            <a:endParaRPr lang="en-US" altLang="ko-KR" dirty="0" smtClean="0">
              <a:solidFill>
                <a:schemeClr val="tx2">
                  <a:lumMod val="75000"/>
                </a:schemeClr>
              </a:solidFill>
              <a:ea typeface="Gulim" pitchFamily="34" charset="-127"/>
            </a:endParaRPr>
          </a:p>
          <a:p>
            <a:pPr algn="l" rtl="0" fontAlgn="auto">
              <a:lnSpc>
                <a:spcPct val="90000"/>
              </a:lnSpc>
              <a:spcAft>
                <a:spcPts val="0"/>
              </a:spcAft>
              <a:defRPr/>
            </a:pPr>
            <a:r>
              <a:rPr lang="en-US" altLang="ko-KR" dirty="0" smtClean="0">
                <a:solidFill>
                  <a:schemeClr val="tx2">
                    <a:lumMod val="75000"/>
                  </a:schemeClr>
                </a:solidFill>
                <a:ea typeface="Gulim" pitchFamily="34" charset="-127"/>
              </a:rPr>
              <a:t>                           Irreversible </a:t>
            </a:r>
            <a:r>
              <a:rPr lang="en-US" altLang="ko-KR" dirty="0" err="1" smtClean="0">
                <a:solidFill>
                  <a:schemeClr val="tx2">
                    <a:lumMod val="75000"/>
                  </a:schemeClr>
                </a:solidFill>
                <a:ea typeface="Gulim" pitchFamily="34" charset="-127"/>
              </a:rPr>
              <a:t>pulpitis</a:t>
            </a:r>
            <a:endParaRPr lang="en-US" altLang="ko-KR" dirty="0" smtClean="0">
              <a:solidFill>
                <a:schemeClr val="tx2">
                  <a:lumMod val="75000"/>
                </a:schemeClr>
              </a:solidFill>
              <a:ea typeface="Gulim" pitchFamily="34" charset="-127"/>
            </a:endParaRPr>
          </a:p>
          <a:p>
            <a:pPr algn="l" rtl="0" fontAlgn="auto">
              <a:lnSpc>
                <a:spcPct val="90000"/>
              </a:lnSpc>
              <a:spcAft>
                <a:spcPts val="0"/>
              </a:spcAft>
              <a:defRPr/>
            </a:pPr>
            <a:r>
              <a:rPr lang="en-US" altLang="ko-KR" dirty="0" smtClean="0">
                <a:solidFill>
                  <a:schemeClr val="tx2">
                    <a:lumMod val="75000"/>
                  </a:schemeClr>
                </a:solidFill>
                <a:ea typeface="Gulim" pitchFamily="34" charset="-127"/>
              </a:rPr>
              <a:t>                           </a:t>
            </a:r>
            <a:r>
              <a:rPr lang="en-US" altLang="ko-KR" dirty="0" err="1" smtClean="0">
                <a:solidFill>
                  <a:schemeClr val="tx2">
                    <a:lumMod val="75000"/>
                  </a:schemeClr>
                </a:solidFill>
                <a:ea typeface="Gulim" pitchFamily="34" charset="-127"/>
              </a:rPr>
              <a:t>Hyperplastic</a:t>
            </a:r>
            <a:r>
              <a:rPr lang="en-US" altLang="ko-KR" dirty="0" smtClean="0">
                <a:solidFill>
                  <a:schemeClr val="tx2">
                    <a:lumMod val="75000"/>
                  </a:schemeClr>
                </a:solidFill>
                <a:ea typeface="Gulim" pitchFamily="34" charset="-127"/>
              </a:rPr>
              <a:t> </a:t>
            </a:r>
            <a:r>
              <a:rPr lang="en-US" altLang="ko-KR" dirty="0" err="1" smtClean="0">
                <a:solidFill>
                  <a:schemeClr val="tx2">
                    <a:lumMod val="75000"/>
                  </a:schemeClr>
                </a:solidFill>
                <a:ea typeface="Gulim" pitchFamily="34" charset="-127"/>
              </a:rPr>
              <a:t>pulpitis</a:t>
            </a:r>
            <a:endParaRPr lang="en-US" altLang="ko-KR" dirty="0" smtClean="0">
              <a:solidFill>
                <a:schemeClr val="tx2">
                  <a:lumMod val="75000"/>
                </a:schemeClr>
              </a:solidFill>
              <a:ea typeface="Gulim" pitchFamily="34" charset="-127"/>
            </a:endParaRPr>
          </a:p>
          <a:p>
            <a:pPr algn="l" rtl="0" fontAlgn="auto">
              <a:lnSpc>
                <a:spcPct val="90000"/>
              </a:lnSpc>
              <a:spcAft>
                <a:spcPts val="0"/>
              </a:spcAft>
              <a:defRPr/>
            </a:pPr>
            <a:r>
              <a:rPr lang="en-US" altLang="ko-KR" dirty="0" smtClean="0">
                <a:solidFill>
                  <a:schemeClr val="tx2">
                    <a:lumMod val="75000"/>
                  </a:schemeClr>
                </a:solidFill>
                <a:ea typeface="Gulim" pitchFamily="34" charset="-127"/>
              </a:rPr>
              <a:t>                           Pulp necrosis </a:t>
            </a:r>
          </a:p>
          <a:p>
            <a:pPr algn="l" rtl="0" fontAlgn="auto">
              <a:lnSpc>
                <a:spcPct val="90000"/>
              </a:lnSpc>
              <a:spcAft>
                <a:spcPts val="0"/>
              </a:spcAft>
              <a:defRPr/>
            </a:pPr>
            <a:r>
              <a:rPr lang="en-US" altLang="ko-KR" b="1" dirty="0" smtClean="0">
                <a:solidFill>
                  <a:srgbClr val="C00000"/>
                </a:solidFill>
                <a:ea typeface="Gulim" pitchFamily="34" charset="-127"/>
              </a:rPr>
              <a:t>2.Hard tissue change</a:t>
            </a:r>
          </a:p>
          <a:p>
            <a:pPr algn="l" rtl="0" fontAlgn="auto">
              <a:lnSpc>
                <a:spcPct val="90000"/>
              </a:lnSpc>
              <a:spcAft>
                <a:spcPts val="0"/>
              </a:spcAft>
              <a:defRPr/>
            </a:pPr>
            <a:r>
              <a:rPr lang="en-US" altLang="ko-KR" dirty="0" smtClean="0">
                <a:ea typeface="Gulim" pitchFamily="34" charset="-127"/>
              </a:rPr>
              <a:t>                            </a:t>
            </a:r>
            <a:r>
              <a:rPr lang="en-US" altLang="ko-KR" dirty="0" smtClean="0">
                <a:solidFill>
                  <a:schemeClr val="accent1">
                    <a:lumMod val="50000"/>
                  </a:schemeClr>
                </a:solidFill>
                <a:ea typeface="Gulim" pitchFamily="34" charset="-127"/>
              </a:rPr>
              <a:t>Pulp calcification</a:t>
            </a:r>
          </a:p>
          <a:p>
            <a:pPr algn="l" rtl="0" fontAlgn="auto">
              <a:lnSpc>
                <a:spcPct val="90000"/>
              </a:lnSpc>
              <a:spcAft>
                <a:spcPts val="0"/>
              </a:spcAft>
              <a:defRPr/>
            </a:pPr>
            <a:r>
              <a:rPr lang="en-US" altLang="ko-KR" dirty="0" smtClean="0">
                <a:solidFill>
                  <a:schemeClr val="accent1">
                    <a:lumMod val="50000"/>
                  </a:schemeClr>
                </a:solidFill>
                <a:ea typeface="Gulim" pitchFamily="34" charset="-127"/>
              </a:rPr>
              <a:t>                            Internal </a:t>
            </a:r>
            <a:r>
              <a:rPr lang="en-US" altLang="ko-KR" dirty="0" err="1" smtClean="0">
                <a:solidFill>
                  <a:schemeClr val="accent1">
                    <a:lumMod val="50000"/>
                  </a:schemeClr>
                </a:solidFill>
                <a:ea typeface="Gulim" pitchFamily="34" charset="-127"/>
              </a:rPr>
              <a:t>resorption</a:t>
            </a:r>
            <a:endParaRPr lang="en-US" altLang="ko-KR" dirty="0" smtClean="0">
              <a:solidFill>
                <a:schemeClr val="accent1">
                  <a:lumMod val="50000"/>
                </a:schemeClr>
              </a:solidFill>
              <a:ea typeface="Gulim" pitchFamily="34" charset="-127"/>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538163"/>
            <a:ext cx="8229600" cy="615950"/>
          </a:xfrm>
        </p:spPr>
        <p:txBody>
          <a:bodyPr rtlCol="1">
            <a:normAutofit fontScale="90000"/>
          </a:bodyPr>
          <a:lstStyle/>
          <a:p>
            <a:pPr fontAlgn="auto">
              <a:spcAft>
                <a:spcPts val="0"/>
              </a:spcAft>
              <a:defRPr/>
            </a:pPr>
            <a:r>
              <a:rPr lang="en-US" altLang="zh-CN" b="1" dirty="0" smtClean="0">
                <a:solidFill>
                  <a:srgbClr val="C00000"/>
                </a:solidFill>
              </a:rPr>
              <a:t>Normal Pulp</a:t>
            </a:r>
          </a:p>
        </p:txBody>
      </p:sp>
      <p:sp>
        <p:nvSpPr>
          <p:cNvPr id="5123" name="Rectangle 3"/>
          <p:cNvSpPr>
            <a:spLocks noGrp="1" noChangeArrowheads="1"/>
          </p:cNvSpPr>
          <p:nvPr>
            <p:ph sz="half" idx="1"/>
          </p:nvPr>
        </p:nvSpPr>
        <p:spPr>
          <a:xfrm>
            <a:off x="533400" y="1828800"/>
            <a:ext cx="8305800" cy="4267200"/>
          </a:xfrm>
        </p:spPr>
        <p:txBody>
          <a:bodyPr/>
          <a:lstStyle/>
          <a:p>
            <a:pPr algn="l" rtl="0"/>
            <a:r>
              <a:rPr lang="en-US" altLang="zh-CN" sz="2400" dirty="0" smtClean="0">
                <a:solidFill>
                  <a:srgbClr val="0066FF"/>
                </a:solidFill>
              </a:rPr>
              <a:t>Symptoms:		                            None </a:t>
            </a:r>
          </a:p>
          <a:p>
            <a:pPr algn="l" rtl="0"/>
            <a:endParaRPr lang="en-US" altLang="zh-CN" sz="2400" dirty="0" smtClean="0"/>
          </a:p>
          <a:p>
            <a:pPr algn="l" rtl="0"/>
            <a:r>
              <a:rPr lang="en-US" altLang="zh-CN" sz="2400" dirty="0" smtClean="0">
                <a:solidFill>
                  <a:schemeClr val="accent6">
                    <a:lumMod val="75000"/>
                  </a:schemeClr>
                </a:solidFill>
              </a:rPr>
              <a:t>Radiograph	                                      No </a:t>
            </a:r>
            <a:r>
              <a:rPr lang="en-US" altLang="zh-CN" sz="2400" dirty="0" err="1" smtClean="0">
                <a:solidFill>
                  <a:schemeClr val="accent6">
                    <a:lumMod val="75000"/>
                  </a:schemeClr>
                </a:solidFill>
              </a:rPr>
              <a:t>periapical</a:t>
            </a:r>
            <a:r>
              <a:rPr lang="en-US" altLang="zh-CN" sz="2400" dirty="0" smtClean="0">
                <a:solidFill>
                  <a:schemeClr val="accent6">
                    <a:lumMod val="75000"/>
                  </a:schemeClr>
                </a:solidFill>
              </a:rPr>
              <a:t> change</a:t>
            </a:r>
          </a:p>
          <a:p>
            <a:pPr algn="l" rtl="0">
              <a:buNone/>
            </a:pPr>
            <a:endParaRPr lang="en-US" altLang="zh-CN" sz="2400" dirty="0" smtClean="0"/>
          </a:p>
          <a:p>
            <a:pPr algn="l" rtl="0"/>
            <a:r>
              <a:rPr lang="en-US" altLang="zh-CN" sz="2400" dirty="0" smtClean="0">
                <a:solidFill>
                  <a:srgbClr val="333399"/>
                </a:solidFill>
              </a:rPr>
              <a:t>Pulp tests</a:t>
            </a:r>
            <a:r>
              <a:rPr lang="en-US" altLang="zh-CN" sz="2400" dirty="0" smtClean="0"/>
              <a:t>		                         </a:t>
            </a:r>
            <a:r>
              <a:rPr lang="en-US" altLang="zh-CN" sz="2400" dirty="0" smtClean="0">
                <a:solidFill>
                  <a:srgbClr val="333399"/>
                </a:solidFill>
              </a:rPr>
              <a:t>mild to moderate transient </a:t>
            </a:r>
          </a:p>
          <a:p>
            <a:pPr algn="l" rtl="0">
              <a:buNone/>
            </a:pPr>
            <a:r>
              <a:rPr lang="en-US" altLang="zh-CN" sz="2400" dirty="0" smtClean="0">
                <a:solidFill>
                  <a:srgbClr val="333399"/>
                </a:solidFill>
              </a:rPr>
              <a:t>                                               response to thermal &amp; electrical stimuli</a:t>
            </a:r>
          </a:p>
          <a:p>
            <a:pPr algn="l" rtl="0">
              <a:buNone/>
            </a:pPr>
            <a:endParaRPr lang="en-US" altLang="zh-CN" sz="2400" dirty="0" smtClean="0"/>
          </a:p>
          <a:p>
            <a:pPr algn="l" rtl="0"/>
            <a:r>
              <a:rPr lang="en-US" altLang="zh-CN" sz="2400" dirty="0" err="1" smtClean="0"/>
              <a:t>Periapical</a:t>
            </a:r>
            <a:r>
              <a:rPr lang="en-US" altLang="zh-CN" sz="2400" dirty="0" smtClean="0"/>
              <a:t> tests	                          Not tender to percussion or</a:t>
            </a:r>
          </a:p>
          <a:p>
            <a:pPr algn="l" rtl="0">
              <a:buFontTx/>
              <a:buNone/>
            </a:pPr>
            <a:r>
              <a:rPr lang="en-US" altLang="zh-CN" sz="2400" dirty="0" smtClean="0"/>
              <a:t>				                           palpation</a:t>
            </a:r>
          </a:p>
        </p:txBody>
      </p:sp>
      <p:sp>
        <p:nvSpPr>
          <p:cNvPr id="4" name="Right Arrow 3"/>
          <p:cNvSpPr/>
          <p:nvPr/>
        </p:nvSpPr>
        <p:spPr>
          <a:xfrm>
            <a:off x="2743200" y="3276600"/>
            <a:ext cx="21336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IQ"/>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smtClean="0"/>
              <a:t>Vitality test</a:t>
            </a:r>
          </a:p>
        </p:txBody>
      </p:sp>
      <p:sp>
        <p:nvSpPr>
          <p:cNvPr id="60419" name="Rectangle 3"/>
          <p:cNvSpPr>
            <a:spLocks noGrp="1" noChangeArrowheads="1"/>
          </p:cNvSpPr>
          <p:nvPr>
            <p:ph type="body" sz="half" idx="1"/>
          </p:nvPr>
        </p:nvSpPr>
        <p:spPr>
          <a:xfrm>
            <a:off x="539751" y="1484313"/>
            <a:ext cx="3575049" cy="749300"/>
          </a:xfrm>
        </p:spPr>
        <p:txBody>
          <a:bodyPr/>
          <a:lstStyle/>
          <a:p>
            <a:pPr algn="l" rtl="0">
              <a:buNone/>
            </a:pPr>
            <a:r>
              <a:rPr lang="hu-HU" sz="2800" dirty="0" smtClean="0"/>
              <a:t>cold</a:t>
            </a:r>
            <a:r>
              <a:rPr lang="en-US" sz="2800" dirty="0" smtClean="0"/>
              <a:t> </a:t>
            </a:r>
            <a:r>
              <a:rPr lang="hu-HU" sz="2800" dirty="0" smtClean="0"/>
              <a:t>test</a:t>
            </a:r>
            <a:r>
              <a:rPr lang="en-US" sz="2800" dirty="0" smtClean="0"/>
              <a:t>: ethyl</a:t>
            </a:r>
            <a:r>
              <a:rPr lang="hu-HU" sz="2800" dirty="0" smtClean="0"/>
              <a:t> chloride</a:t>
            </a:r>
            <a:endParaRPr lang="en-US" sz="2800" dirty="0" smtClean="0"/>
          </a:p>
        </p:txBody>
      </p:sp>
      <p:pic>
        <p:nvPicPr>
          <p:cNvPr id="60420" name="Picture 4" descr="PICT0003_kompressed"/>
          <p:cNvPicPr>
            <a:picLocks noGrp="1" noChangeAspect="1" noChangeArrowheads="1"/>
          </p:cNvPicPr>
          <p:nvPr>
            <p:ph sz="quarter" idx="2"/>
          </p:nvPr>
        </p:nvPicPr>
        <p:blipFill>
          <a:blip r:embed="rId3"/>
          <a:srcRect/>
          <a:stretch>
            <a:fillRect/>
          </a:stretch>
        </p:blipFill>
        <p:spPr>
          <a:xfrm>
            <a:off x="990600" y="2514600"/>
            <a:ext cx="2590800" cy="3451225"/>
          </a:xfrm>
          <a:noFill/>
        </p:spPr>
      </p:pic>
      <p:pic>
        <p:nvPicPr>
          <p:cNvPr id="5" name="Picture 3" descr="26"/>
          <p:cNvPicPr>
            <a:picLocks noChangeAspect="1" noChangeArrowheads="1"/>
          </p:cNvPicPr>
          <p:nvPr/>
        </p:nvPicPr>
        <p:blipFill>
          <a:blip r:embed="rId4"/>
          <a:srcRect/>
          <a:stretch>
            <a:fillRect/>
          </a:stretch>
        </p:blipFill>
        <p:spPr bwMode="auto">
          <a:xfrm>
            <a:off x="4267200" y="2667000"/>
            <a:ext cx="3962400" cy="2573337"/>
          </a:xfrm>
          <a:prstGeom prst="rect">
            <a:avLst/>
          </a:prstGeom>
          <a:noFill/>
          <a:ln w="9525">
            <a:noFill/>
            <a:miter lim="800000"/>
            <a:headEnd/>
            <a:tailEnd/>
          </a:ln>
        </p:spPr>
      </p:pic>
      <p:sp>
        <p:nvSpPr>
          <p:cNvPr id="6" name="Text Box 4"/>
          <p:cNvSpPr txBox="1">
            <a:spLocks noChangeArrowheads="1"/>
          </p:cNvSpPr>
          <p:nvPr/>
        </p:nvSpPr>
        <p:spPr bwMode="auto">
          <a:xfrm>
            <a:off x="5867400" y="5715000"/>
            <a:ext cx="1219200" cy="461665"/>
          </a:xfrm>
          <a:prstGeom prst="rect">
            <a:avLst/>
          </a:prstGeom>
          <a:noFill/>
          <a:ln w="9525">
            <a:noFill/>
            <a:miter lim="800000"/>
            <a:headEnd/>
            <a:tailEnd/>
          </a:ln>
        </p:spPr>
        <p:txBody>
          <a:bodyPr wrap="square">
            <a:spAutoFit/>
          </a:bodyPr>
          <a:lstStyle/>
          <a:p>
            <a:pPr>
              <a:spcBef>
                <a:spcPct val="50000"/>
              </a:spcBef>
            </a:pPr>
            <a:r>
              <a:rPr lang="en-US" altLang="zh-CN" sz="2400" dirty="0">
                <a:latin typeface="Times New Roman" pitchFamily="18" charset="0"/>
              </a:rPr>
              <a:t>Ice stick</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60418"/>
                                        </p:tgtEl>
                                        <p:attrNameLst>
                                          <p:attrName>style.visibility</p:attrName>
                                        </p:attrNameLst>
                                      </p:cBhvr>
                                      <p:to>
                                        <p:strVal val="visible"/>
                                      </p:to>
                                    </p:set>
                                    <p:anim calcmode="lin" valueType="num">
                                      <p:cBhvr>
                                        <p:cTn id="7" dur="500" fill="hold"/>
                                        <p:tgtEl>
                                          <p:spTgt spid="6041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6041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6041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60418"/>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419">
                                            <p:txEl>
                                              <p:pRg st="0" end="0"/>
                                            </p:txEl>
                                          </p:spTgt>
                                        </p:tgtEl>
                                        <p:attrNameLst>
                                          <p:attrName>style.visibility</p:attrName>
                                        </p:attrNameLst>
                                      </p:cBhvr>
                                      <p:to>
                                        <p:strVal val="visible"/>
                                      </p:to>
                                    </p:set>
                                  </p:childTnLst>
                                </p:cTn>
                              </p:par>
                              <p:par>
                                <p:cTn id="15" presetID="54" presetClass="entr" presetSubtype="0" accel="100000" fill="hold" nodeType="withEffect">
                                  <p:stCondLst>
                                    <p:cond delay="0"/>
                                  </p:stCondLst>
                                  <p:childTnLst>
                                    <p:set>
                                      <p:cBhvr>
                                        <p:cTn id="16" dur="1" fill="hold">
                                          <p:stCondLst>
                                            <p:cond delay="0"/>
                                          </p:stCondLst>
                                        </p:cTn>
                                        <p:tgtEl>
                                          <p:spTgt spid="60420"/>
                                        </p:tgtEl>
                                        <p:attrNameLst>
                                          <p:attrName>style.visibility</p:attrName>
                                        </p:attrNameLst>
                                      </p:cBhvr>
                                      <p:to>
                                        <p:strVal val="visible"/>
                                      </p:to>
                                    </p:set>
                                    <p:anim calcmode="lin" valueType="num">
                                      <p:cBhvr>
                                        <p:cTn id="17" dur="500" fill="hold"/>
                                        <p:tgtEl>
                                          <p:spTgt spid="60420"/>
                                        </p:tgtEl>
                                        <p:attrNameLst>
                                          <p:attrName>ppt_w</p:attrName>
                                        </p:attrNameLst>
                                      </p:cBhvr>
                                      <p:tavLst>
                                        <p:tav tm="0">
                                          <p:val>
                                            <p:strVal val="#ppt_w*0.05"/>
                                          </p:val>
                                        </p:tav>
                                        <p:tav tm="100000">
                                          <p:val>
                                            <p:strVal val="#ppt_w"/>
                                          </p:val>
                                        </p:tav>
                                      </p:tavLst>
                                    </p:anim>
                                    <p:anim calcmode="lin" valueType="num">
                                      <p:cBhvr>
                                        <p:cTn id="18" dur="500" fill="hold"/>
                                        <p:tgtEl>
                                          <p:spTgt spid="60420"/>
                                        </p:tgtEl>
                                        <p:attrNameLst>
                                          <p:attrName>ppt_h</p:attrName>
                                        </p:attrNameLst>
                                      </p:cBhvr>
                                      <p:tavLst>
                                        <p:tav tm="0">
                                          <p:val>
                                            <p:strVal val="#ppt_h"/>
                                          </p:val>
                                        </p:tav>
                                        <p:tav tm="100000">
                                          <p:val>
                                            <p:strVal val="#ppt_h"/>
                                          </p:val>
                                        </p:tav>
                                      </p:tavLst>
                                    </p:anim>
                                    <p:anim calcmode="lin" valueType="num">
                                      <p:cBhvr>
                                        <p:cTn id="19" dur="500" fill="hold"/>
                                        <p:tgtEl>
                                          <p:spTgt spid="60420"/>
                                        </p:tgtEl>
                                        <p:attrNameLst>
                                          <p:attrName>ppt_x</p:attrName>
                                        </p:attrNameLst>
                                      </p:cBhvr>
                                      <p:tavLst>
                                        <p:tav tm="0">
                                          <p:val>
                                            <p:strVal val="#ppt_x-.2"/>
                                          </p:val>
                                        </p:tav>
                                        <p:tav tm="100000">
                                          <p:val>
                                            <p:strVal val="#ppt_x"/>
                                          </p:val>
                                        </p:tav>
                                      </p:tavLst>
                                    </p:anim>
                                    <p:anim calcmode="lin" valueType="num">
                                      <p:cBhvr>
                                        <p:cTn id="20" dur="500" fill="hold"/>
                                        <p:tgtEl>
                                          <p:spTgt spid="60420"/>
                                        </p:tgtEl>
                                        <p:attrNameLst>
                                          <p:attrName>ppt_y</p:attrName>
                                        </p:attrNameLst>
                                      </p:cBhvr>
                                      <p:tavLst>
                                        <p:tav tm="0">
                                          <p:val>
                                            <p:strVal val="#ppt_y"/>
                                          </p:val>
                                        </p:tav>
                                        <p:tav tm="100000">
                                          <p:val>
                                            <p:strVal val="#ppt_y"/>
                                          </p:val>
                                        </p:tav>
                                      </p:tavLst>
                                    </p:anim>
                                    <p:animEffect transition="in" filter="fade">
                                      <p:cBhvr>
                                        <p:cTn id="21" dur="500"/>
                                        <p:tgtEl>
                                          <p:spTgt spid="60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6041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538163"/>
            <a:ext cx="8229600" cy="615950"/>
          </a:xfrm>
        </p:spPr>
        <p:txBody>
          <a:bodyPr rtlCol="1">
            <a:normAutofit fontScale="90000"/>
          </a:bodyPr>
          <a:lstStyle/>
          <a:p>
            <a:pPr fontAlgn="auto">
              <a:spcAft>
                <a:spcPts val="0"/>
              </a:spcAft>
              <a:defRPr/>
            </a:pPr>
            <a:r>
              <a:rPr lang="en-US" altLang="zh-CN" smtClean="0"/>
              <a:t>Electric Pulp Test</a:t>
            </a:r>
          </a:p>
        </p:txBody>
      </p:sp>
      <p:pic>
        <p:nvPicPr>
          <p:cNvPr id="14339" name="Picture 3" descr="28"/>
          <p:cNvPicPr>
            <a:picLocks noChangeAspect="1" noChangeArrowheads="1"/>
          </p:cNvPicPr>
          <p:nvPr/>
        </p:nvPicPr>
        <p:blipFill>
          <a:blip r:embed="rId2"/>
          <a:srcRect/>
          <a:stretch>
            <a:fillRect/>
          </a:stretch>
        </p:blipFill>
        <p:spPr bwMode="auto">
          <a:xfrm>
            <a:off x="1524000" y="1600200"/>
            <a:ext cx="2714625" cy="4110038"/>
          </a:xfrm>
          <a:prstGeom prst="rect">
            <a:avLst/>
          </a:prstGeom>
          <a:noFill/>
          <a:ln w="9525">
            <a:noFill/>
            <a:miter lim="800000"/>
            <a:headEnd/>
            <a:tailEnd/>
          </a:ln>
        </p:spPr>
      </p:pic>
      <p:pic>
        <p:nvPicPr>
          <p:cNvPr id="14340" name="Picture 4" descr="~AUT0005"/>
          <p:cNvPicPr>
            <a:picLocks noChangeAspect="1" noChangeArrowheads="1"/>
          </p:cNvPicPr>
          <p:nvPr/>
        </p:nvPicPr>
        <p:blipFill>
          <a:blip r:embed="rId3"/>
          <a:srcRect/>
          <a:stretch>
            <a:fillRect/>
          </a:stretch>
        </p:blipFill>
        <p:spPr bwMode="auto">
          <a:xfrm>
            <a:off x="4876800" y="2895600"/>
            <a:ext cx="2971800" cy="1981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538163"/>
            <a:ext cx="8229600" cy="615950"/>
          </a:xfrm>
        </p:spPr>
        <p:txBody>
          <a:bodyPr rtlCol="1">
            <a:normAutofit fontScale="90000"/>
          </a:bodyPr>
          <a:lstStyle/>
          <a:p>
            <a:pPr fontAlgn="auto">
              <a:spcAft>
                <a:spcPts val="0"/>
              </a:spcAft>
              <a:defRPr/>
            </a:pPr>
            <a:r>
              <a:rPr lang="en-US" altLang="zh-CN" smtClean="0"/>
              <a:t>Percussion Test</a:t>
            </a:r>
          </a:p>
        </p:txBody>
      </p:sp>
      <p:pic>
        <p:nvPicPr>
          <p:cNvPr id="10243" name="Picture 3" descr="~AUT0031"/>
          <p:cNvPicPr>
            <a:picLocks noChangeAspect="1" noChangeArrowheads="1"/>
          </p:cNvPicPr>
          <p:nvPr/>
        </p:nvPicPr>
        <p:blipFill>
          <a:blip r:embed="rId2"/>
          <a:srcRect/>
          <a:stretch>
            <a:fillRect/>
          </a:stretch>
        </p:blipFill>
        <p:spPr bwMode="auto">
          <a:xfrm>
            <a:off x="4953000" y="1905000"/>
            <a:ext cx="2101850" cy="2859088"/>
          </a:xfrm>
          <a:prstGeom prst="rect">
            <a:avLst/>
          </a:prstGeom>
          <a:noFill/>
          <a:ln w="9525">
            <a:noFill/>
            <a:miter lim="800000"/>
            <a:headEnd/>
            <a:tailEnd/>
          </a:ln>
        </p:spPr>
      </p:pic>
      <p:sp>
        <p:nvSpPr>
          <p:cNvPr id="10244" name="Text Box 4"/>
          <p:cNvSpPr txBox="1">
            <a:spLocks noChangeArrowheads="1"/>
          </p:cNvSpPr>
          <p:nvPr/>
        </p:nvSpPr>
        <p:spPr bwMode="auto">
          <a:xfrm>
            <a:off x="1600200" y="5105400"/>
            <a:ext cx="2667000" cy="457200"/>
          </a:xfrm>
          <a:prstGeom prst="rect">
            <a:avLst/>
          </a:prstGeom>
          <a:noFill/>
          <a:ln w="9525">
            <a:noFill/>
            <a:miter lim="800000"/>
            <a:headEnd/>
            <a:tailEnd/>
          </a:ln>
        </p:spPr>
        <p:txBody>
          <a:bodyPr>
            <a:spAutoFit/>
          </a:bodyPr>
          <a:lstStyle/>
          <a:p>
            <a:pPr>
              <a:spcBef>
                <a:spcPct val="50000"/>
              </a:spcBef>
            </a:pPr>
            <a:r>
              <a:rPr lang="en-US" altLang="zh-CN" sz="2400">
                <a:latin typeface="Times New Roman" pitchFamily="18" charset="0"/>
              </a:rPr>
              <a:t>Vertical percussion</a:t>
            </a:r>
          </a:p>
        </p:txBody>
      </p:sp>
      <p:pic>
        <p:nvPicPr>
          <p:cNvPr id="10245" name="Picture 5" descr="~AUT0033"/>
          <p:cNvPicPr>
            <a:picLocks noChangeAspect="1" noChangeArrowheads="1"/>
          </p:cNvPicPr>
          <p:nvPr/>
        </p:nvPicPr>
        <p:blipFill>
          <a:blip r:embed="rId3"/>
          <a:srcRect/>
          <a:stretch>
            <a:fillRect/>
          </a:stretch>
        </p:blipFill>
        <p:spPr bwMode="auto">
          <a:xfrm>
            <a:off x="2057400" y="1905000"/>
            <a:ext cx="2057400" cy="2889250"/>
          </a:xfrm>
          <a:prstGeom prst="rect">
            <a:avLst/>
          </a:prstGeom>
          <a:noFill/>
          <a:ln w="9525">
            <a:noFill/>
            <a:miter lim="800000"/>
            <a:headEnd/>
            <a:tailEnd/>
          </a:ln>
        </p:spPr>
      </p:pic>
      <p:sp>
        <p:nvSpPr>
          <p:cNvPr id="10246" name="Text Box 6"/>
          <p:cNvSpPr txBox="1">
            <a:spLocks noChangeArrowheads="1"/>
          </p:cNvSpPr>
          <p:nvPr/>
        </p:nvSpPr>
        <p:spPr bwMode="auto">
          <a:xfrm>
            <a:off x="4572000" y="5105400"/>
            <a:ext cx="2971800" cy="457200"/>
          </a:xfrm>
          <a:prstGeom prst="rect">
            <a:avLst/>
          </a:prstGeom>
          <a:noFill/>
          <a:ln w="9525">
            <a:noFill/>
            <a:miter lim="800000"/>
            <a:headEnd/>
            <a:tailEnd/>
          </a:ln>
        </p:spPr>
        <p:txBody>
          <a:bodyPr>
            <a:spAutoFit/>
          </a:bodyPr>
          <a:lstStyle/>
          <a:p>
            <a:pPr>
              <a:spcBef>
                <a:spcPct val="50000"/>
              </a:spcBef>
            </a:pPr>
            <a:r>
              <a:rPr lang="en-US" altLang="zh-CN" sz="2400">
                <a:latin typeface="Times New Roman" pitchFamily="18" charset="0"/>
              </a:rPr>
              <a:t>Horizontal percussion</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109913" y="735013"/>
            <a:ext cx="5526087" cy="657225"/>
          </a:xfrm>
        </p:spPr>
        <p:txBody>
          <a:bodyPr rtlCol="1">
            <a:normAutofit fontScale="90000"/>
          </a:bodyPr>
          <a:lstStyle/>
          <a:p>
            <a:pPr fontAlgn="auto">
              <a:spcAft>
                <a:spcPts val="0"/>
              </a:spcAft>
              <a:defRPr/>
            </a:pPr>
            <a:r>
              <a:rPr lang="en-US" altLang="zh-CN" smtClean="0"/>
              <a:t>Palpation</a:t>
            </a:r>
          </a:p>
        </p:txBody>
      </p:sp>
      <p:pic>
        <p:nvPicPr>
          <p:cNvPr id="11267" name="Picture 3" descr="~AUT0034"/>
          <p:cNvPicPr>
            <a:picLocks noChangeAspect="1" noChangeArrowheads="1"/>
          </p:cNvPicPr>
          <p:nvPr/>
        </p:nvPicPr>
        <p:blipFill>
          <a:blip r:embed="rId2"/>
          <a:srcRect/>
          <a:stretch>
            <a:fillRect/>
          </a:stretch>
        </p:blipFill>
        <p:spPr bwMode="auto">
          <a:xfrm>
            <a:off x="1219200" y="1600200"/>
            <a:ext cx="1919288" cy="2743200"/>
          </a:xfrm>
          <a:prstGeom prst="rect">
            <a:avLst/>
          </a:prstGeom>
          <a:noFill/>
          <a:ln w="9525">
            <a:noFill/>
            <a:miter lim="800000"/>
            <a:headEnd/>
            <a:tailEnd/>
          </a:ln>
        </p:spPr>
      </p:pic>
      <p:pic>
        <p:nvPicPr>
          <p:cNvPr id="11268" name="Picture 4" descr="~AUT0035"/>
          <p:cNvPicPr>
            <a:picLocks noChangeAspect="1" noChangeArrowheads="1"/>
          </p:cNvPicPr>
          <p:nvPr/>
        </p:nvPicPr>
        <p:blipFill>
          <a:blip r:embed="rId3"/>
          <a:srcRect/>
          <a:stretch>
            <a:fillRect/>
          </a:stretch>
        </p:blipFill>
        <p:spPr bwMode="auto">
          <a:xfrm>
            <a:off x="3429000" y="2438400"/>
            <a:ext cx="1984375" cy="2682875"/>
          </a:xfrm>
          <a:prstGeom prst="rect">
            <a:avLst/>
          </a:prstGeom>
          <a:noFill/>
          <a:ln w="9525">
            <a:noFill/>
            <a:miter lim="800000"/>
            <a:headEnd/>
            <a:tailEnd/>
          </a:ln>
        </p:spPr>
      </p:pic>
      <p:pic>
        <p:nvPicPr>
          <p:cNvPr id="11269" name="Picture 5" descr="~AUT0036"/>
          <p:cNvPicPr>
            <a:picLocks noChangeAspect="1" noChangeArrowheads="1"/>
          </p:cNvPicPr>
          <p:nvPr/>
        </p:nvPicPr>
        <p:blipFill>
          <a:blip r:embed="rId4"/>
          <a:srcRect/>
          <a:stretch>
            <a:fillRect/>
          </a:stretch>
        </p:blipFill>
        <p:spPr bwMode="auto">
          <a:xfrm>
            <a:off x="5715000" y="3429000"/>
            <a:ext cx="1873250" cy="26527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0"/>
            <a:ext cx="8229600" cy="1219200"/>
          </a:xfrm>
          <a:noFill/>
        </p:spPr>
        <p:txBody>
          <a:bodyPr/>
          <a:lstStyle/>
          <a:p>
            <a:r>
              <a:rPr lang="en-US" altLang="zh-CN" sz="4000" b="1" dirty="0" smtClean="0">
                <a:solidFill>
                  <a:srgbClr val="C00000"/>
                </a:solidFill>
                <a:latin typeface="Times New Roman" pitchFamily="18" charset="0"/>
              </a:rPr>
              <a:t>Reversible </a:t>
            </a:r>
            <a:r>
              <a:rPr lang="en-US" altLang="zh-CN" sz="4000" b="1" dirty="0" err="1" smtClean="0">
                <a:solidFill>
                  <a:srgbClr val="C00000"/>
                </a:solidFill>
                <a:latin typeface="Times New Roman" pitchFamily="18" charset="0"/>
              </a:rPr>
              <a:t>Pulpitis</a:t>
            </a:r>
            <a:endParaRPr lang="zh-CN" altLang="en-US" sz="4000" b="1" dirty="0" smtClean="0">
              <a:solidFill>
                <a:srgbClr val="C00000"/>
              </a:solidFill>
              <a:latin typeface="Times New Roman" pitchFamily="18" charset="0"/>
            </a:endParaRPr>
          </a:p>
        </p:txBody>
      </p:sp>
      <p:sp>
        <p:nvSpPr>
          <p:cNvPr id="20483" name="Rectangle 3"/>
          <p:cNvSpPr>
            <a:spLocks noGrp="1" noChangeArrowheads="1"/>
          </p:cNvSpPr>
          <p:nvPr>
            <p:ph sz="half" idx="1"/>
          </p:nvPr>
        </p:nvSpPr>
        <p:spPr>
          <a:xfrm>
            <a:off x="457200" y="1219200"/>
            <a:ext cx="8382000" cy="4525963"/>
          </a:xfrm>
        </p:spPr>
        <p:txBody>
          <a:bodyPr/>
          <a:lstStyle/>
          <a:p>
            <a:pPr algn="l" rtl="0">
              <a:buFont typeface="Wingdings" pitchFamily="2" charset="2"/>
              <a:buNone/>
            </a:pPr>
            <a:r>
              <a:rPr lang="en-US" altLang="zh-CN" sz="2400" b="1" dirty="0" smtClean="0">
                <a:solidFill>
                  <a:schemeClr val="folHlink"/>
                </a:solidFill>
                <a:latin typeface="Times New Roman" pitchFamily="18" charset="0"/>
                <a:cs typeface="+mj-cs"/>
              </a:rPr>
              <a:t> </a:t>
            </a:r>
            <a:r>
              <a:rPr lang="en-US" sz="3200" dirty="0" smtClean="0">
                <a:cs typeface="+mj-cs"/>
              </a:rPr>
              <a:t>Is a reactive inflammatory process resolves or diminishes with removal of irritant.</a:t>
            </a:r>
            <a:r>
              <a:rPr lang="en-US" altLang="zh-CN" sz="3200" b="1" dirty="0" smtClean="0">
                <a:solidFill>
                  <a:schemeClr val="folHlink"/>
                </a:solidFill>
                <a:latin typeface="Times New Roman" pitchFamily="18" charset="0"/>
                <a:cs typeface="+mj-cs"/>
              </a:rPr>
              <a:t>   </a:t>
            </a:r>
          </a:p>
          <a:p>
            <a:pPr algn="l" rtl="0">
              <a:buFont typeface="Wingdings" pitchFamily="2" charset="2"/>
              <a:buNone/>
            </a:pPr>
            <a:r>
              <a:rPr lang="en-US" altLang="zh-CN" dirty="0" smtClean="0">
                <a:latin typeface="Times New Roman" pitchFamily="18" charset="0"/>
              </a:rPr>
              <a:t>Irritants</a:t>
            </a:r>
          </a:p>
          <a:p>
            <a:pPr algn="l" rtl="0"/>
            <a:r>
              <a:rPr lang="en-US" altLang="zh-CN" dirty="0" smtClean="0">
                <a:solidFill>
                  <a:schemeClr val="folHlink"/>
                </a:solidFill>
                <a:latin typeface="Times New Roman" pitchFamily="18" charset="0"/>
              </a:rPr>
              <a:t>Caries , </a:t>
            </a:r>
            <a:r>
              <a:rPr lang="en-US" altLang="zh-CN" dirty="0" err="1" smtClean="0">
                <a:solidFill>
                  <a:schemeClr val="folHlink"/>
                </a:solidFill>
                <a:latin typeface="Times New Roman" pitchFamily="18" charset="0"/>
              </a:rPr>
              <a:t>microleakage</a:t>
            </a:r>
            <a:r>
              <a:rPr lang="en-US" altLang="zh-CN" dirty="0" smtClean="0">
                <a:solidFill>
                  <a:schemeClr val="folHlink"/>
                </a:solidFill>
                <a:latin typeface="Times New Roman" pitchFamily="18" charset="0"/>
              </a:rPr>
              <a:t>, </a:t>
            </a:r>
            <a:r>
              <a:rPr lang="en-US" altLang="zh-CN" dirty="0" err="1" smtClean="0">
                <a:solidFill>
                  <a:schemeClr val="folHlink"/>
                </a:solidFill>
                <a:latin typeface="Times New Roman" pitchFamily="18" charset="0"/>
              </a:rPr>
              <a:t>unbased</a:t>
            </a:r>
            <a:r>
              <a:rPr lang="en-US" altLang="zh-CN" dirty="0" smtClean="0">
                <a:solidFill>
                  <a:schemeClr val="folHlink"/>
                </a:solidFill>
                <a:latin typeface="Times New Roman" pitchFamily="18" charset="0"/>
              </a:rPr>
              <a:t> restorations</a:t>
            </a:r>
          </a:p>
          <a:p>
            <a:pPr algn="l" rtl="0"/>
            <a:r>
              <a:rPr lang="en-US" altLang="zh-CN" dirty="0" smtClean="0">
                <a:solidFill>
                  <a:schemeClr val="folHlink"/>
                </a:solidFill>
                <a:latin typeface="Times New Roman" pitchFamily="18" charset="0"/>
              </a:rPr>
              <a:t>Periodontal scaling, root planning</a:t>
            </a:r>
          </a:p>
          <a:p>
            <a:pPr algn="l" rtl="0"/>
            <a:r>
              <a:rPr lang="en-US" dirty="0" smtClean="0"/>
              <a:t>Cervical erosion, </a:t>
            </a:r>
            <a:r>
              <a:rPr lang="en-US" dirty="0" err="1" smtClean="0"/>
              <a:t>occlusal</a:t>
            </a:r>
            <a:r>
              <a:rPr lang="en-US" dirty="0" smtClean="0"/>
              <a:t> attrition</a:t>
            </a:r>
          </a:p>
          <a:p>
            <a:pPr algn="l" rtl="0"/>
            <a:r>
              <a:rPr lang="en-US" dirty="0" smtClean="0"/>
              <a:t>Most operative procedure and enamel fractures</a:t>
            </a:r>
            <a:r>
              <a:rPr lang="en-US" altLang="zh-CN" dirty="0" smtClean="0">
                <a:solidFill>
                  <a:schemeClr val="folHlink"/>
                </a:solidFill>
                <a:latin typeface="Times New Roman" pitchFamily="18" charset="0"/>
              </a:rPr>
              <a:t> </a:t>
            </a:r>
            <a:r>
              <a:rPr lang="en-US" dirty="0" smtClean="0"/>
              <a:t>resulting in exposure of dentinal tubules. </a:t>
            </a:r>
            <a:endParaRPr lang="en-US" altLang="zh-CN" dirty="0" smtClean="0">
              <a:solidFill>
                <a:schemeClr val="folHlink"/>
              </a:solidFill>
              <a:latin typeface="Times New Roman" pitchFamily="18" charset="0"/>
            </a:endParaRPr>
          </a:p>
          <a:p>
            <a:pPr algn="l" rtl="0"/>
            <a:endParaRPr lang="en-US" altLang="zh-CN" dirty="0" smtClean="0">
              <a:solidFill>
                <a:schemeClr val="folHlink"/>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68610" name="Picture 2" descr="http://image.slidesharecdn.com/diseasesofpulpperiapicaltissues1-130327042804-phpapp02/95/diseases-of-pulp-periapical-tissues-1-3-1024.jpg?cb=1364376609"/>
          <p:cNvPicPr>
            <a:picLocks noChangeAspect="1" noChangeArrowheads="1"/>
          </p:cNvPicPr>
          <p:nvPr/>
        </p:nvPicPr>
        <p:blipFill>
          <a:blip r:embed="rId2"/>
          <a:srcRect/>
          <a:stretch>
            <a:fillRect/>
          </a:stretch>
        </p:blipFill>
        <p:spPr bwMode="auto">
          <a:xfrm>
            <a:off x="1" y="0"/>
            <a:ext cx="9144000" cy="6858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normAutofit fontScale="90000"/>
          </a:bodyPr>
          <a:lstStyle/>
          <a:p>
            <a:pPr fontAlgn="auto">
              <a:spcAft>
                <a:spcPts val="0"/>
              </a:spcAft>
              <a:defRPr/>
            </a:pPr>
            <a:r>
              <a:rPr lang="en-US" dirty="0" smtClean="0">
                <a:solidFill>
                  <a:srgbClr val="C00000"/>
                </a:solidFill>
              </a:rPr>
              <a:t>Reversible </a:t>
            </a:r>
            <a:r>
              <a:rPr lang="en-US" dirty="0" err="1" smtClean="0">
                <a:solidFill>
                  <a:srgbClr val="C00000"/>
                </a:solidFill>
              </a:rPr>
              <a:t>Pulpitis</a:t>
            </a:r>
            <a:r>
              <a:rPr lang="en-US" dirty="0" smtClean="0">
                <a:solidFill>
                  <a:srgbClr val="C00000"/>
                </a:solidFill>
              </a:rPr>
              <a:t> ( Pulp Hyperemia) </a:t>
            </a:r>
            <a:endParaRPr lang="ar-IQ" dirty="0" smtClean="0">
              <a:solidFill>
                <a:srgbClr val="C00000"/>
              </a:solidFill>
            </a:endParaRPr>
          </a:p>
        </p:txBody>
      </p:sp>
      <p:sp>
        <p:nvSpPr>
          <p:cNvPr id="3" name="Content Placeholder 2"/>
          <p:cNvSpPr>
            <a:spLocks noGrp="1"/>
          </p:cNvSpPr>
          <p:nvPr>
            <p:ph idx="1"/>
          </p:nvPr>
        </p:nvSpPr>
        <p:spPr/>
        <p:txBody>
          <a:bodyPr rtlCol="1">
            <a:normAutofit fontScale="92500" lnSpcReduction="10000"/>
          </a:bodyPr>
          <a:lstStyle/>
          <a:p>
            <a:pPr algn="l" rtl="0" fontAlgn="auto">
              <a:spcAft>
                <a:spcPts val="0"/>
              </a:spcAft>
              <a:buFont typeface="Arial" pitchFamily="34" charset="0"/>
              <a:buNone/>
              <a:defRPr/>
            </a:pPr>
            <a:r>
              <a:rPr lang="en-US" dirty="0" smtClean="0"/>
              <a:t> Mild, transient, localized inflammatory response.</a:t>
            </a:r>
          </a:p>
          <a:p>
            <a:pPr algn="l" rtl="0" fontAlgn="auto">
              <a:spcAft>
                <a:spcPts val="0"/>
              </a:spcAft>
              <a:defRPr/>
            </a:pPr>
            <a:r>
              <a:rPr lang="en-US" dirty="0" smtClean="0">
                <a:solidFill>
                  <a:schemeClr val="tx2">
                    <a:lumMod val="40000"/>
                    <a:lumOff val="60000"/>
                  </a:schemeClr>
                </a:solidFill>
              </a:rPr>
              <a:t>CLINICAL FEATURES</a:t>
            </a:r>
            <a:r>
              <a:rPr lang="en-US" dirty="0" smtClean="0"/>
              <a:t>: Tooth is sensitive to thermal changes, especially cold (</a:t>
            </a:r>
            <a:r>
              <a:rPr lang="en-US" b="1" dirty="0" smtClean="0">
                <a:solidFill>
                  <a:srgbClr val="FF0000"/>
                </a:solidFill>
              </a:rPr>
              <a:t>sharp transient pain</a:t>
            </a:r>
            <a:r>
              <a:rPr lang="en-US" dirty="0" smtClean="0"/>
              <a:t>) for a short duration, disappears on withdrawal of thermal irritant.</a:t>
            </a:r>
          </a:p>
          <a:p>
            <a:pPr algn="l" rtl="0" fontAlgn="auto">
              <a:spcAft>
                <a:spcPts val="0"/>
              </a:spcAft>
              <a:defRPr/>
            </a:pPr>
            <a:r>
              <a:rPr lang="en-US" dirty="0" smtClean="0"/>
              <a:t>Responds to stimulation of electric pulp tester at lower level of current indicating low pain threshold.</a:t>
            </a:r>
          </a:p>
          <a:p>
            <a:pPr algn="l" rtl="0" fontAlgn="auto">
              <a:spcAft>
                <a:spcPts val="0"/>
              </a:spcAft>
              <a:defRPr/>
            </a:pPr>
            <a:r>
              <a:rPr lang="en-US" dirty="0" smtClean="0"/>
              <a:t> Teeth usually show deep caries, metallic restoration with defective margins.</a:t>
            </a:r>
            <a:endParaRPr lang="ar-IQ"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z="4000" dirty="0" smtClean="0">
                <a:solidFill>
                  <a:srgbClr val="C00000"/>
                </a:solidFill>
              </a:rPr>
              <a:t>Several factors make the pulp </a:t>
            </a:r>
            <a:r>
              <a:rPr lang="en-US" sz="4000" b="1" u="sng" dirty="0" smtClean="0">
                <a:solidFill>
                  <a:srgbClr val="C00000"/>
                </a:solidFill>
              </a:rPr>
              <a:t>unique</a:t>
            </a:r>
            <a:r>
              <a:rPr lang="en-US" sz="4000" dirty="0" smtClean="0"/>
              <a:t> </a:t>
            </a:r>
          </a:p>
        </p:txBody>
      </p:sp>
      <p:sp>
        <p:nvSpPr>
          <p:cNvPr id="4099" name="Rectangle 3"/>
          <p:cNvSpPr>
            <a:spLocks noGrp="1" noChangeArrowheads="1"/>
          </p:cNvSpPr>
          <p:nvPr>
            <p:ph idx="1"/>
          </p:nvPr>
        </p:nvSpPr>
        <p:spPr/>
        <p:txBody>
          <a:bodyPr/>
          <a:lstStyle/>
          <a:p>
            <a:pPr algn="l" rtl="0"/>
            <a:r>
              <a:rPr lang="en-US" dirty="0" smtClean="0"/>
              <a:t>The pulp is almost totally surrounded by a hard tissue (dentin)</a:t>
            </a:r>
          </a:p>
          <a:p>
            <a:pPr algn="l" rtl="0"/>
            <a:r>
              <a:rPr lang="en-US" dirty="0" smtClean="0"/>
              <a:t>The pulp has almost a total lack of collateral circulation </a:t>
            </a:r>
          </a:p>
          <a:p>
            <a:pPr algn="l" rtl="0"/>
            <a:r>
              <a:rPr lang="en-US" dirty="0" smtClean="0"/>
              <a:t>The pulp possesses unique set of cells, the </a:t>
            </a:r>
            <a:r>
              <a:rPr lang="en-US" dirty="0" err="1" smtClean="0"/>
              <a:t>odontoblasts</a:t>
            </a:r>
            <a:r>
              <a:rPr lang="en-US" dirty="0" smtClean="0"/>
              <a:t> as well as </a:t>
            </a:r>
            <a:r>
              <a:rPr lang="en-US" dirty="0" err="1" smtClean="0"/>
              <a:t>undif</a:t>
            </a:r>
            <a:r>
              <a:rPr lang="en-US" dirty="0" smtClean="0"/>
              <a:t>. </a:t>
            </a:r>
            <a:r>
              <a:rPr lang="en-US" dirty="0" err="1" smtClean="0"/>
              <a:t>Mesenchymal</a:t>
            </a:r>
            <a:r>
              <a:rPr lang="en-US" dirty="0" smtClean="0"/>
              <a:t> cells.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smtClean="0">
                <a:solidFill>
                  <a:srgbClr val="C00000"/>
                </a:solidFill>
                <a:latin typeface="Times New Roman" pitchFamily="18" charset="0"/>
              </a:rPr>
              <a:t>Reversible </a:t>
            </a:r>
            <a:r>
              <a:rPr lang="en-US" altLang="zh-CN" b="1" dirty="0" err="1" smtClean="0">
                <a:solidFill>
                  <a:srgbClr val="C00000"/>
                </a:solidFill>
                <a:latin typeface="Times New Roman" pitchFamily="18" charset="0"/>
              </a:rPr>
              <a:t>Pulpitis</a:t>
            </a:r>
            <a:endParaRPr lang="ar-IQ" dirty="0"/>
          </a:p>
        </p:txBody>
      </p:sp>
      <p:sp>
        <p:nvSpPr>
          <p:cNvPr id="3" name="Content Placeholder 2"/>
          <p:cNvSpPr>
            <a:spLocks noGrp="1"/>
          </p:cNvSpPr>
          <p:nvPr>
            <p:ph idx="1"/>
          </p:nvPr>
        </p:nvSpPr>
        <p:spPr>
          <a:xfrm>
            <a:off x="457200" y="1143000"/>
            <a:ext cx="8229600" cy="4983163"/>
          </a:xfrm>
        </p:spPr>
        <p:txBody>
          <a:bodyPr/>
          <a:lstStyle/>
          <a:p>
            <a:pPr algn="l" rtl="0"/>
            <a:r>
              <a:rPr lang="en-US" sz="2800" dirty="0" smtClean="0">
                <a:cs typeface="+mj-cs"/>
              </a:rPr>
              <a:t>In this stage there is a condensed inflammatory reaction of chronic type with no sign of necrosis</a:t>
            </a:r>
          </a:p>
          <a:p>
            <a:pPr algn="l" rtl="0">
              <a:buNone/>
            </a:pPr>
            <a:r>
              <a:rPr lang="en-US" sz="2800" dirty="0" smtClean="0">
                <a:cs typeface="+mj-cs"/>
              </a:rPr>
              <a:t> </a:t>
            </a:r>
          </a:p>
          <a:p>
            <a:pPr algn="l" rtl="0"/>
            <a:r>
              <a:rPr lang="en-US" sz="2800" dirty="0" smtClean="0">
                <a:cs typeface="+mj-cs"/>
              </a:rPr>
              <a:t>That mean once we remove the cause it will return back to healing process.</a:t>
            </a:r>
          </a:p>
          <a:p>
            <a:pPr algn="l" rtl="0">
              <a:buNone/>
            </a:pPr>
            <a:r>
              <a:rPr lang="en-US" sz="2800" dirty="0" smtClean="0">
                <a:cs typeface="+mj-cs"/>
              </a:rPr>
              <a:t> </a:t>
            </a:r>
          </a:p>
          <a:p>
            <a:pPr algn="l" rtl="0"/>
            <a:r>
              <a:rPr lang="en-US" sz="2800" dirty="0" smtClean="0">
                <a:cs typeface="+mj-cs"/>
              </a:rPr>
              <a:t>Reactionary dentin may continue to form after the onset of </a:t>
            </a:r>
            <a:r>
              <a:rPr lang="en-US" sz="2800" dirty="0" err="1" smtClean="0">
                <a:cs typeface="+mj-cs"/>
              </a:rPr>
              <a:t>pulpitis</a:t>
            </a:r>
            <a:r>
              <a:rPr lang="en-US" sz="2800" dirty="0" smtClean="0">
                <a:cs typeface="+mj-cs"/>
              </a:rPr>
              <a:t>, providing the pulp has not been irreversibly damaged.</a:t>
            </a:r>
            <a:endParaRPr lang="ar-IQ" sz="2800" dirty="0">
              <a:cs typeface="+mj-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zh-CN" b="1" dirty="0" smtClean="0">
                <a:solidFill>
                  <a:srgbClr val="C00000"/>
                </a:solidFill>
                <a:latin typeface="Times New Roman" pitchFamily="18" charset="0"/>
              </a:rPr>
              <a:t>Reversible </a:t>
            </a:r>
            <a:r>
              <a:rPr lang="en-US" altLang="zh-CN" b="1" dirty="0" err="1" smtClean="0">
                <a:solidFill>
                  <a:srgbClr val="C00000"/>
                </a:solidFill>
                <a:latin typeface="Times New Roman" pitchFamily="18" charset="0"/>
              </a:rPr>
              <a:t>Pulpitis</a:t>
            </a:r>
            <a:endParaRPr lang="ar-IQ" dirty="0" smtClean="0"/>
          </a:p>
        </p:txBody>
      </p:sp>
      <p:sp>
        <p:nvSpPr>
          <p:cNvPr id="21507" name="Content Placeholder 2"/>
          <p:cNvSpPr>
            <a:spLocks noGrp="1"/>
          </p:cNvSpPr>
          <p:nvPr>
            <p:ph idx="1"/>
          </p:nvPr>
        </p:nvSpPr>
        <p:spPr/>
        <p:txBody>
          <a:bodyPr/>
          <a:lstStyle/>
          <a:p>
            <a:pPr algn="ctr" rtl="0">
              <a:buNone/>
            </a:pPr>
            <a:r>
              <a:rPr lang="en-US" altLang="zh-CN" b="1" dirty="0" smtClean="0">
                <a:solidFill>
                  <a:schemeClr val="accent3">
                    <a:lumMod val="50000"/>
                  </a:schemeClr>
                </a:solidFill>
                <a:latin typeface="Times New Roman" pitchFamily="18" charset="0"/>
              </a:rPr>
              <a:t>Prognosis</a:t>
            </a:r>
          </a:p>
          <a:p>
            <a:pPr algn="ctr" rtl="0">
              <a:buNone/>
            </a:pPr>
            <a:endParaRPr lang="en-US" altLang="zh-CN" b="1" dirty="0" smtClean="0">
              <a:solidFill>
                <a:schemeClr val="accent3">
                  <a:lumMod val="50000"/>
                </a:schemeClr>
              </a:solidFill>
              <a:latin typeface="Times New Roman" pitchFamily="18" charset="0"/>
            </a:endParaRPr>
          </a:p>
          <a:p>
            <a:pPr algn="l" rtl="0">
              <a:buNone/>
            </a:pPr>
            <a:endParaRPr lang="ar-IQ" dirty="0" smtClean="0"/>
          </a:p>
        </p:txBody>
      </p:sp>
      <p:cxnSp>
        <p:nvCxnSpPr>
          <p:cNvPr id="5" name="Straight Arrow Connector 4"/>
          <p:cNvCxnSpPr/>
          <p:nvPr/>
        </p:nvCxnSpPr>
        <p:spPr>
          <a:xfrm rot="5400000">
            <a:off x="3543300" y="2171700"/>
            <a:ext cx="609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6200000" flipH="1">
            <a:off x="4991100" y="2171700"/>
            <a:ext cx="609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Flowchart: Alternate Process 12"/>
          <p:cNvSpPr/>
          <p:nvPr/>
        </p:nvSpPr>
        <p:spPr>
          <a:xfrm>
            <a:off x="304800" y="2819400"/>
            <a:ext cx="3886200" cy="3581400"/>
          </a:xfrm>
          <a:prstGeom prst="flowChartAlternateProcess">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nSpc>
                <a:spcPct val="85000"/>
              </a:lnSpc>
            </a:pPr>
            <a:r>
              <a:rPr lang="en-US" altLang="zh-CN" sz="3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itchFamily="18" charset="0"/>
              </a:rPr>
              <a:t>Irritant remains</a:t>
            </a:r>
          </a:p>
          <a:p>
            <a:pPr>
              <a:lnSpc>
                <a:spcPct val="85000"/>
              </a:lnSpc>
            </a:pPr>
            <a:r>
              <a:rPr lang="en-US" altLang="zh-CN" sz="3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itchFamily="18" charset="0"/>
              </a:rPr>
              <a:t>Symptoms  persist </a:t>
            </a:r>
          </a:p>
          <a:p>
            <a:pPr>
              <a:lnSpc>
                <a:spcPct val="85000"/>
              </a:lnSpc>
            </a:pPr>
            <a:r>
              <a:rPr lang="en-US" altLang="zh-CN" sz="3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itchFamily="18" charset="0"/>
              </a:rPr>
              <a:t>         + </a:t>
            </a:r>
          </a:p>
          <a:p>
            <a:pPr>
              <a:lnSpc>
                <a:spcPct val="85000"/>
              </a:lnSpc>
            </a:pPr>
            <a:r>
              <a:rPr lang="en-US" altLang="zh-CN" sz="3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itchFamily="18" charset="0"/>
              </a:rPr>
              <a:t>more widespread </a:t>
            </a:r>
          </a:p>
          <a:p>
            <a:pPr>
              <a:lnSpc>
                <a:spcPct val="85000"/>
              </a:lnSpc>
            </a:pPr>
            <a:r>
              <a:rPr lang="en-US" altLang="zh-CN" sz="3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itchFamily="18" charset="0"/>
              </a:rPr>
              <a:t>           </a:t>
            </a:r>
          </a:p>
          <a:p>
            <a:pPr>
              <a:lnSpc>
                <a:spcPct val="85000"/>
              </a:lnSpc>
            </a:pPr>
            <a:r>
              <a:rPr lang="en-US" altLang="zh-CN"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rPr>
              <a:t>Irreversible </a:t>
            </a:r>
            <a:r>
              <a:rPr lang="en-US" altLang="zh-CN" sz="32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rPr>
              <a:t>pulpitis</a:t>
            </a:r>
            <a:r>
              <a:rPr lang="en-US" altLang="zh-CN"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rPr>
              <a:t> </a:t>
            </a:r>
          </a:p>
        </p:txBody>
      </p:sp>
      <p:sp>
        <p:nvSpPr>
          <p:cNvPr id="14" name="Flowchart: Alternate Process 13"/>
          <p:cNvSpPr/>
          <p:nvPr/>
        </p:nvSpPr>
        <p:spPr>
          <a:xfrm>
            <a:off x="4724400" y="2895600"/>
            <a:ext cx="3962400" cy="3505200"/>
          </a:xfrm>
          <a:prstGeom prst="flowChartAlternate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nSpc>
                <a:spcPct val="85000"/>
              </a:lnSpc>
            </a:pPr>
            <a:r>
              <a:rPr lang="en-US" altLang="zh-CN" sz="3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itchFamily="18" charset="0"/>
              </a:rPr>
              <a:t>Irritant </a:t>
            </a:r>
            <a:r>
              <a:rPr lang="en-US" altLang="zh-CN" sz="32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itchFamily="18" charset="0"/>
              </a:rPr>
              <a:t>removed </a:t>
            </a:r>
          </a:p>
          <a:p>
            <a:pPr>
              <a:lnSpc>
                <a:spcPct val="85000"/>
              </a:lnSpc>
            </a:pPr>
            <a:r>
              <a:rPr lang="en-US" altLang="zh-CN" sz="3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itchFamily="18" charset="0"/>
              </a:rPr>
              <a:t>+</a:t>
            </a:r>
          </a:p>
          <a:p>
            <a:pPr>
              <a:lnSpc>
                <a:spcPct val="85000"/>
              </a:lnSpc>
            </a:pPr>
            <a:r>
              <a:rPr lang="en-US" altLang="zh-CN" sz="3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itchFamily="18" charset="0"/>
              </a:rPr>
              <a:t>appropriately </a:t>
            </a:r>
            <a:r>
              <a:rPr lang="en-US" altLang="zh-CN" sz="32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itchFamily="18" charset="0"/>
              </a:rPr>
              <a:t>treated</a:t>
            </a:r>
          </a:p>
          <a:p>
            <a:pPr>
              <a:lnSpc>
                <a:spcPct val="85000"/>
              </a:lnSpc>
            </a:pPr>
            <a:r>
              <a:rPr lang="en-US" altLang="zh-CN"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rPr>
              <a:t>Asymptomatic</a:t>
            </a:r>
            <a:endParaRPr lang="en-US" altLang="zh-CN"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endParaRPr>
          </a:p>
          <a:p>
            <a:pPr>
              <a:lnSpc>
                <a:spcPct val="85000"/>
              </a:lnSpc>
            </a:pPr>
            <a:r>
              <a:rPr lang="en-US" altLang="zh-CN"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rPr>
              <a:t> </a:t>
            </a:r>
            <a:r>
              <a:rPr lang="en-US" altLang="zh-CN" sz="32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rPr>
              <a:t>uninflammed</a:t>
            </a:r>
            <a:r>
              <a:rPr lang="en-US" altLang="zh-CN"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rPr>
              <a:t> pulp   </a:t>
            </a:r>
            <a:endParaRPr lang="en-US" altLang="zh-CN"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endParaRPr>
          </a:p>
        </p:txBody>
      </p:sp>
      <p:sp>
        <p:nvSpPr>
          <p:cNvPr id="15" name="Right Arrow 14"/>
          <p:cNvSpPr/>
          <p:nvPr/>
        </p:nvSpPr>
        <p:spPr>
          <a:xfrm>
            <a:off x="1143000" y="4953000"/>
            <a:ext cx="8382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6" name="Right Arrow 15"/>
          <p:cNvSpPr/>
          <p:nvPr/>
        </p:nvSpPr>
        <p:spPr>
          <a:xfrm flipV="1">
            <a:off x="6705600" y="4800600"/>
            <a:ext cx="838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981200" y="476250"/>
            <a:ext cx="4319588" cy="1143000"/>
          </a:xfrm>
          <a:noFill/>
        </p:spPr>
        <p:txBody>
          <a:bodyPr/>
          <a:lstStyle/>
          <a:p>
            <a:r>
              <a:rPr lang="en-US" altLang="zh-CN" sz="4000" b="1" dirty="0" smtClean="0">
                <a:solidFill>
                  <a:srgbClr val="C00000"/>
                </a:solidFill>
                <a:latin typeface="Times New Roman" pitchFamily="18" charset="0"/>
              </a:rPr>
              <a:t>Reversible </a:t>
            </a:r>
            <a:r>
              <a:rPr lang="en-US" altLang="zh-CN" sz="4000" b="1" dirty="0" err="1" smtClean="0">
                <a:solidFill>
                  <a:srgbClr val="C00000"/>
                </a:solidFill>
                <a:latin typeface="Times New Roman" pitchFamily="18" charset="0"/>
              </a:rPr>
              <a:t>pulpitis</a:t>
            </a:r>
            <a:endParaRPr lang="zh-CN" altLang="en-US" sz="4000" b="1" dirty="0" smtClean="0">
              <a:solidFill>
                <a:srgbClr val="C00000"/>
              </a:solidFill>
              <a:latin typeface="Times New Roman" pitchFamily="18" charset="0"/>
            </a:endParaRPr>
          </a:p>
        </p:txBody>
      </p:sp>
      <p:sp>
        <p:nvSpPr>
          <p:cNvPr id="22531" name="Rectangle 3"/>
          <p:cNvSpPr>
            <a:spLocks noGrp="1" noChangeArrowheads="1"/>
          </p:cNvSpPr>
          <p:nvPr>
            <p:ph idx="1"/>
          </p:nvPr>
        </p:nvSpPr>
        <p:spPr>
          <a:xfrm>
            <a:off x="539750" y="1916113"/>
            <a:ext cx="8243888" cy="4114800"/>
          </a:xfrm>
        </p:spPr>
        <p:txBody>
          <a:bodyPr/>
          <a:lstStyle/>
          <a:p>
            <a:pPr algn="l" rtl="0">
              <a:buFont typeface="Wingdings" pitchFamily="2" charset="2"/>
              <a:buNone/>
            </a:pPr>
            <a:r>
              <a:rPr lang="en-US" altLang="zh-CN" b="1" dirty="0" smtClean="0">
                <a:solidFill>
                  <a:schemeClr val="folHlink"/>
                </a:solidFill>
                <a:latin typeface="Times New Roman" pitchFamily="18" charset="0"/>
              </a:rPr>
              <a:t>     Distinguished from irreversible </a:t>
            </a:r>
            <a:r>
              <a:rPr lang="en-US" altLang="zh-CN" b="1" dirty="0" err="1" smtClean="0">
                <a:solidFill>
                  <a:schemeClr val="folHlink"/>
                </a:solidFill>
                <a:latin typeface="Times New Roman" pitchFamily="18" charset="0"/>
              </a:rPr>
              <a:t>pulpitis</a:t>
            </a:r>
            <a:endParaRPr lang="en-US" altLang="zh-CN" b="1" dirty="0" smtClean="0">
              <a:solidFill>
                <a:schemeClr val="folHlink"/>
              </a:solidFill>
              <a:latin typeface="Times New Roman" pitchFamily="18" charset="0"/>
            </a:endParaRPr>
          </a:p>
          <a:p>
            <a:pPr algn="l" rtl="0">
              <a:buFont typeface="Wingdings" pitchFamily="2" charset="2"/>
              <a:buNone/>
            </a:pPr>
            <a:r>
              <a:rPr lang="en-US" altLang="zh-CN" b="1" dirty="0" smtClean="0">
                <a:solidFill>
                  <a:srgbClr val="FF3300"/>
                </a:solidFill>
                <a:latin typeface="Times New Roman" pitchFamily="18" charset="0"/>
              </a:rPr>
              <a:t>                             Thermal test </a:t>
            </a:r>
          </a:p>
          <a:p>
            <a:pPr algn="l" rtl="0">
              <a:buNone/>
            </a:pPr>
            <a:r>
              <a:rPr lang="en-US" altLang="zh-CN" b="1" dirty="0" smtClean="0">
                <a:solidFill>
                  <a:schemeClr val="folHlink"/>
                </a:solidFill>
                <a:latin typeface="Times New Roman" pitchFamily="18" charset="0"/>
              </a:rPr>
              <a:t>   </a:t>
            </a:r>
          </a:p>
          <a:p>
            <a:pPr algn="l" rtl="0"/>
            <a:endParaRPr lang="en-US" altLang="zh-CN" b="1" dirty="0" smtClean="0">
              <a:solidFill>
                <a:schemeClr val="folHlink"/>
              </a:solidFill>
              <a:latin typeface="Times New Roman" pitchFamily="18" charset="0"/>
            </a:endParaRPr>
          </a:p>
          <a:p>
            <a:pPr algn="l" rtl="0">
              <a:buNone/>
            </a:pPr>
            <a:r>
              <a:rPr lang="en-US" altLang="zh-CN" b="1" dirty="0" smtClean="0">
                <a:solidFill>
                  <a:schemeClr val="folHlink"/>
                </a:solidFill>
                <a:latin typeface="Times New Roman" pitchFamily="18" charset="0"/>
              </a:rPr>
              <a:t> </a:t>
            </a:r>
          </a:p>
          <a:p>
            <a:pPr algn="l" rtl="0">
              <a:buFont typeface="Wingdings" pitchFamily="2" charset="2"/>
              <a:buNone/>
            </a:pPr>
            <a:r>
              <a:rPr lang="en-US" altLang="zh-CN" b="1" dirty="0" smtClean="0">
                <a:solidFill>
                  <a:schemeClr val="folHlink"/>
                </a:solidFill>
                <a:latin typeface="Times New Roman" pitchFamily="18" charset="0"/>
              </a:rPr>
              <a:t>      </a:t>
            </a:r>
          </a:p>
        </p:txBody>
      </p:sp>
      <p:sp>
        <p:nvSpPr>
          <p:cNvPr id="4" name="Flowchart: Alternate Process 3"/>
          <p:cNvSpPr/>
          <p:nvPr/>
        </p:nvSpPr>
        <p:spPr>
          <a:xfrm>
            <a:off x="762000" y="3200400"/>
            <a:ext cx="3505200" cy="2819400"/>
          </a:xfrm>
          <a:prstGeom prst="flowChartAlternate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altLang="zh-CN" sz="2400" b="1" dirty="0" smtClean="0">
                <a:solidFill>
                  <a:schemeClr val="folHlink"/>
                </a:solidFill>
                <a:effectLst>
                  <a:outerShdw blurRad="38100" dist="38100" dir="2700000" algn="tl">
                    <a:srgbClr val="000000">
                      <a:alpha val="43137"/>
                    </a:srgbClr>
                  </a:outerShdw>
                </a:effectLst>
                <a:latin typeface="Times New Roman" pitchFamily="18" charset="0"/>
              </a:rPr>
              <a:t>Reversible </a:t>
            </a:r>
            <a:r>
              <a:rPr lang="en-US" altLang="zh-CN" sz="2400" b="1" dirty="0" err="1" smtClean="0">
                <a:solidFill>
                  <a:schemeClr val="folHlink"/>
                </a:solidFill>
                <a:effectLst>
                  <a:outerShdw blurRad="38100" dist="38100" dir="2700000" algn="tl">
                    <a:srgbClr val="000000">
                      <a:alpha val="43137"/>
                    </a:srgbClr>
                  </a:outerShdw>
                </a:effectLst>
                <a:latin typeface="Times New Roman" pitchFamily="18" charset="0"/>
              </a:rPr>
              <a:t>pulpitis</a:t>
            </a:r>
            <a:endParaRPr lang="en-US" altLang="zh-CN" sz="2400" b="1" dirty="0" smtClean="0">
              <a:solidFill>
                <a:schemeClr val="folHlink"/>
              </a:solidFill>
              <a:effectLst>
                <a:outerShdw blurRad="38100" dist="38100" dir="2700000" algn="tl">
                  <a:srgbClr val="000000">
                    <a:alpha val="43137"/>
                  </a:srgbClr>
                </a:outerShdw>
              </a:effectLst>
              <a:latin typeface="Times New Roman" pitchFamily="18" charset="0"/>
            </a:endParaRPr>
          </a:p>
          <a:p>
            <a:endParaRPr lang="en-US" altLang="zh-CN" sz="2400" b="1" dirty="0" smtClean="0">
              <a:solidFill>
                <a:schemeClr val="folHlink"/>
              </a:solidFill>
              <a:latin typeface="Times New Roman" pitchFamily="18" charset="0"/>
            </a:endParaRPr>
          </a:p>
          <a:p>
            <a:r>
              <a:rPr lang="en-US" altLang="zh-CN" sz="2400" b="1" dirty="0" smtClean="0">
                <a:solidFill>
                  <a:schemeClr val="folHlink"/>
                </a:solidFill>
                <a:latin typeface="Times New Roman" pitchFamily="18" charset="0"/>
              </a:rPr>
              <a:t>momentary, painful response subsides as soon as the stimulus removed </a:t>
            </a:r>
          </a:p>
          <a:p>
            <a:pPr algn="ctr"/>
            <a:endParaRPr lang="ar-IQ" dirty="0"/>
          </a:p>
        </p:txBody>
      </p:sp>
      <p:sp>
        <p:nvSpPr>
          <p:cNvPr id="5" name="Flowchart: Alternate Process 4"/>
          <p:cNvSpPr/>
          <p:nvPr/>
        </p:nvSpPr>
        <p:spPr>
          <a:xfrm>
            <a:off x="4876800" y="3124200"/>
            <a:ext cx="3581400" cy="2819400"/>
          </a:xfrm>
          <a:prstGeom prst="flowChartAlternate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altLang="zh-CN" sz="2400" b="1" dirty="0" smtClean="0">
                <a:solidFill>
                  <a:schemeClr val="folHlink"/>
                </a:solidFill>
                <a:effectLst>
                  <a:outerShdw blurRad="38100" dist="38100" dir="2700000" algn="tl">
                    <a:srgbClr val="000000">
                      <a:alpha val="43137"/>
                    </a:srgbClr>
                  </a:outerShdw>
                </a:effectLst>
                <a:latin typeface="Times New Roman" pitchFamily="18" charset="0"/>
              </a:rPr>
              <a:t>Irreversible </a:t>
            </a:r>
            <a:r>
              <a:rPr lang="en-US" altLang="zh-CN" sz="2400" b="1" dirty="0" err="1" smtClean="0">
                <a:solidFill>
                  <a:schemeClr val="folHlink"/>
                </a:solidFill>
                <a:effectLst>
                  <a:outerShdw blurRad="38100" dist="38100" dir="2700000" algn="tl">
                    <a:srgbClr val="000000">
                      <a:alpha val="43137"/>
                    </a:srgbClr>
                  </a:outerShdw>
                </a:effectLst>
                <a:latin typeface="Times New Roman" pitchFamily="18" charset="0"/>
              </a:rPr>
              <a:t>pulpitis</a:t>
            </a:r>
            <a:endParaRPr lang="en-US" altLang="zh-CN" sz="2400" b="1" dirty="0" smtClean="0">
              <a:solidFill>
                <a:schemeClr val="folHlink"/>
              </a:solidFill>
              <a:effectLst>
                <a:outerShdw blurRad="38100" dist="38100" dir="2700000" algn="tl">
                  <a:srgbClr val="000000">
                    <a:alpha val="43137"/>
                  </a:srgbClr>
                </a:outerShdw>
              </a:effectLst>
              <a:latin typeface="Times New Roman" pitchFamily="18" charset="0"/>
            </a:endParaRPr>
          </a:p>
          <a:p>
            <a:endParaRPr lang="en-US" altLang="zh-CN" sz="2400" b="1" dirty="0">
              <a:solidFill>
                <a:schemeClr val="folHlink"/>
              </a:solidFill>
              <a:effectLst>
                <a:outerShdw blurRad="38100" dist="38100" dir="2700000" algn="tl">
                  <a:srgbClr val="000000">
                    <a:alpha val="43137"/>
                  </a:srgbClr>
                </a:outerShdw>
              </a:effectLst>
              <a:latin typeface="Times New Roman" pitchFamily="18" charset="0"/>
            </a:endParaRPr>
          </a:p>
          <a:p>
            <a:r>
              <a:rPr lang="en-US" altLang="zh-CN" sz="2400" b="1" dirty="0" smtClean="0">
                <a:solidFill>
                  <a:schemeClr val="folHlink"/>
                </a:solidFill>
                <a:latin typeface="Times New Roman" pitchFamily="18" charset="0"/>
              </a:rPr>
              <a:t>painful,  lasts longer, linger after the stimulus removed, pain may come even without a stimulus.</a:t>
            </a:r>
            <a:endParaRPr lang="ar-IQ" sz="2400"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905001" y="304801"/>
            <a:ext cx="4724400" cy="914400"/>
          </a:xfrm>
          <a:noFill/>
        </p:spPr>
        <p:txBody>
          <a:bodyPr/>
          <a:lstStyle/>
          <a:p>
            <a:r>
              <a:rPr lang="en-US" sz="4000" b="1" u="sng" dirty="0" smtClean="0"/>
              <a:t>Irreversible </a:t>
            </a:r>
            <a:r>
              <a:rPr lang="en-US" sz="4000" b="1" u="sng" dirty="0" err="1" smtClean="0"/>
              <a:t>pulpitis</a:t>
            </a:r>
            <a:endParaRPr lang="zh-CN" altLang="en-US" sz="4000" b="1" dirty="0" smtClean="0">
              <a:solidFill>
                <a:srgbClr val="C00000"/>
              </a:solidFill>
              <a:latin typeface="Times New Roman" pitchFamily="18" charset="0"/>
            </a:endParaRPr>
          </a:p>
        </p:txBody>
      </p:sp>
      <p:sp>
        <p:nvSpPr>
          <p:cNvPr id="23555" name="Rectangle 3"/>
          <p:cNvSpPr>
            <a:spLocks noGrp="1" noChangeArrowheads="1"/>
          </p:cNvSpPr>
          <p:nvPr>
            <p:ph idx="1"/>
          </p:nvPr>
        </p:nvSpPr>
        <p:spPr>
          <a:xfrm>
            <a:off x="381000" y="1371600"/>
            <a:ext cx="8534400" cy="5257800"/>
          </a:xfrm>
        </p:spPr>
        <p:txBody>
          <a:bodyPr/>
          <a:lstStyle/>
          <a:p>
            <a:pPr algn="l" rtl="0">
              <a:buNone/>
            </a:pPr>
            <a:r>
              <a:rPr lang="en-US" sz="2800" dirty="0" smtClean="0"/>
              <a:t> </a:t>
            </a:r>
            <a:r>
              <a:rPr lang="en-US" sz="2800" b="1" u="sng" dirty="0" smtClean="0"/>
              <a:t> </a:t>
            </a:r>
            <a:r>
              <a:rPr lang="en-US" sz="2800" dirty="0" smtClean="0"/>
              <a:t>The pulp is damaged beyond repair and even with the removal of the irritant it will not heal. </a:t>
            </a:r>
          </a:p>
          <a:p>
            <a:pPr algn="l" rtl="0">
              <a:buNone/>
            </a:pPr>
            <a:r>
              <a:rPr lang="en-US" sz="2800" dirty="0" smtClean="0"/>
              <a:t>Irreversible </a:t>
            </a:r>
            <a:r>
              <a:rPr lang="en-US" sz="2800" dirty="0" err="1" smtClean="0"/>
              <a:t>pulpitis</a:t>
            </a:r>
            <a:r>
              <a:rPr lang="en-US" sz="2800" dirty="0" smtClean="0"/>
              <a:t> is often a sequel to and progression from reversible </a:t>
            </a:r>
            <a:r>
              <a:rPr lang="en-US" sz="2800" dirty="0" err="1" smtClean="0"/>
              <a:t>pulpitis</a:t>
            </a:r>
            <a:r>
              <a:rPr lang="en-US" sz="2800" dirty="0" smtClean="0"/>
              <a:t>. </a:t>
            </a:r>
          </a:p>
          <a:p>
            <a:pPr algn="l" rtl="0">
              <a:buNone/>
            </a:pPr>
            <a:r>
              <a:rPr lang="en-US" sz="2800" dirty="0" smtClean="0"/>
              <a:t> Irreversible </a:t>
            </a:r>
            <a:r>
              <a:rPr lang="en-US" sz="2800" dirty="0" err="1" smtClean="0"/>
              <a:t>pulpitis</a:t>
            </a:r>
            <a:r>
              <a:rPr lang="en-US" sz="2800" dirty="0" smtClean="0"/>
              <a:t> may be acute, </a:t>
            </a:r>
            <a:r>
              <a:rPr lang="en-US" sz="2800" dirty="0" err="1" smtClean="0"/>
              <a:t>subacute</a:t>
            </a:r>
            <a:r>
              <a:rPr lang="en-US" sz="2800" dirty="0" smtClean="0"/>
              <a:t>, or chronic, partial or total and the pulp may be infected or sterile. symptomatic or asymptomatic. </a:t>
            </a:r>
            <a:endParaRPr lang="en-US" sz="2800"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229600" cy="1143000"/>
          </a:xfrm>
        </p:spPr>
        <p:txBody>
          <a:bodyPr/>
          <a:lstStyle/>
          <a:p>
            <a:r>
              <a:rPr lang="en-US" dirty="0" smtClean="0">
                <a:solidFill>
                  <a:srgbClr val="C00000"/>
                </a:solidFill>
              </a:rPr>
              <a:t/>
            </a:r>
            <a:br>
              <a:rPr lang="en-US" dirty="0" smtClean="0">
                <a:solidFill>
                  <a:srgbClr val="C00000"/>
                </a:solidFill>
              </a:rPr>
            </a:br>
            <a:r>
              <a:rPr lang="en-US" b="1" dirty="0" smtClean="0">
                <a:solidFill>
                  <a:srgbClr val="C00000"/>
                </a:solidFill>
              </a:rPr>
              <a:t>TREATMENT &amp; PROGNOSIS:</a:t>
            </a:r>
            <a:r>
              <a:rPr lang="en-US" dirty="0" smtClean="0">
                <a:solidFill>
                  <a:srgbClr val="C00000"/>
                </a:solidFill>
              </a:rPr>
              <a:t> </a:t>
            </a:r>
            <a:br>
              <a:rPr lang="en-US" dirty="0" smtClean="0">
                <a:solidFill>
                  <a:srgbClr val="C00000"/>
                </a:solidFill>
              </a:rPr>
            </a:br>
            <a:endParaRPr lang="ar-IQ" dirty="0">
              <a:solidFill>
                <a:srgbClr val="C00000"/>
              </a:solidFill>
            </a:endParaRPr>
          </a:p>
        </p:txBody>
      </p:sp>
      <p:sp>
        <p:nvSpPr>
          <p:cNvPr id="3" name="Content Placeholder 2"/>
          <p:cNvSpPr>
            <a:spLocks noGrp="1"/>
          </p:cNvSpPr>
          <p:nvPr>
            <p:ph idx="1"/>
          </p:nvPr>
        </p:nvSpPr>
        <p:spPr/>
        <p:txBody>
          <a:bodyPr/>
          <a:lstStyle/>
          <a:p>
            <a:pPr algn="l" rtl="0"/>
            <a:r>
              <a:rPr lang="en-US" dirty="0" smtClean="0"/>
              <a:t>Drainage of exudates from pulp chamber. </a:t>
            </a:r>
            <a:r>
              <a:rPr lang="en-US" dirty="0" err="1" smtClean="0"/>
              <a:t>Pulpotomy</a:t>
            </a:r>
            <a:r>
              <a:rPr lang="en-US" dirty="0" smtClean="0"/>
              <a:t>. </a:t>
            </a:r>
          </a:p>
          <a:p>
            <a:pPr algn="l" rtl="0"/>
            <a:r>
              <a:rPr lang="en-US" dirty="0" smtClean="0"/>
              <a:t>Root canal treatment. </a:t>
            </a:r>
          </a:p>
          <a:p>
            <a:pPr algn="l" rtl="0"/>
            <a:r>
              <a:rPr lang="en-US" dirty="0" smtClean="0"/>
              <a:t>Extraction of tooth.</a:t>
            </a:r>
            <a:endParaRPr lang="ar-IQ"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pPr rtl="0"/>
            <a:r>
              <a:rPr lang="en-US" b="1" dirty="0" smtClean="0"/>
              <a:t>Symptomatic </a:t>
            </a:r>
            <a:r>
              <a:rPr lang="en-US" b="1" dirty="0" err="1" smtClean="0"/>
              <a:t>pulpitis</a:t>
            </a:r>
            <a:endParaRPr lang="ar-IQ" dirty="0">
              <a:solidFill>
                <a:srgbClr val="C00000"/>
              </a:solidFill>
            </a:endParaRPr>
          </a:p>
        </p:txBody>
      </p:sp>
      <p:sp>
        <p:nvSpPr>
          <p:cNvPr id="3" name="Content Placeholder 2"/>
          <p:cNvSpPr>
            <a:spLocks noGrp="1"/>
          </p:cNvSpPr>
          <p:nvPr>
            <p:ph idx="1"/>
          </p:nvPr>
        </p:nvSpPr>
        <p:spPr>
          <a:xfrm>
            <a:off x="0" y="1219200"/>
            <a:ext cx="9144000" cy="5638800"/>
          </a:xfrm>
        </p:spPr>
        <p:txBody>
          <a:bodyPr/>
          <a:lstStyle/>
          <a:p>
            <a:pPr algn="l" rtl="0"/>
            <a:r>
              <a:rPr lang="en-US" sz="2800" dirty="0" smtClean="0">
                <a:cs typeface="+mj-cs"/>
              </a:rPr>
              <a:t>Characterized by intermittent or continuous episodes of spontaneous pain (with no external stimuli) pain tends to be moderate to sever depending on the severity of inflammation, and it may be sharp or dull. Localized or referred.</a:t>
            </a:r>
          </a:p>
          <a:p>
            <a:pPr algn="l" rtl="0"/>
            <a:r>
              <a:rPr lang="en-US" sz="2800" dirty="0" smtClean="0">
                <a:cs typeface="+mj-cs"/>
              </a:rPr>
              <a:t> Pain may last only minutes or for hours.</a:t>
            </a:r>
          </a:p>
          <a:p>
            <a:pPr algn="l" rtl="0"/>
            <a:r>
              <a:rPr lang="en-US" sz="2800" dirty="0" smtClean="0">
                <a:cs typeface="+mj-cs"/>
              </a:rPr>
              <a:t> Application of thermal stimuli to teeth may produce an immediate response, and the response does not disappear and is prolonged after removal of stimuli. </a:t>
            </a:r>
          </a:p>
          <a:p>
            <a:pPr algn="l" rtl="0"/>
            <a:r>
              <a:rPr lang="en-US" sz="2800" dirty="0" smtClean="0">
                <a:cs typeface="+mj-cs"/>
              </a:rPr>
              <a:t>Occasionally, application of cold in-patients with acute painful irreversible </a:t>
            </a:r>
            <a:r>
              <a:rPr lang="en-US" sz="2800" dirty="0" err="1" smtClean="0">
                <a:cs typeface="+mj-cs"/>
              </a:rPr>
              <a:t>pulpitis</a:t>
            </a:r>
            <a:r>
              <a:rPr lang="en-US" sz="2800" dirty="0" smtClean="0">
                <a:cs typeface="+mj-cs"/>
              </a:rPr>
              <a:t> causes vasoconstriction, drop in </a:t>
            </a:r>
            <a:r>
              <a:rPr lang="en-US" sz="2800" dirty="0" err="1" smtClean="0">
                <a:cs typeface="+mj-cs"/>
              </a:rPr>
              <a:t>pulpal</a:t>
            </a:r>
            <a:r>
              <a:rPr lang="en-US" sz="2800" dirty="0" smtClean="0">
                <a:cs typeface="+mj-cs"/>
              </a:rPr>
              <a:t> pressure, and </a:t>
            </a:r>
            <a:r>
              <a:rPr lang="en-US" dirty="0" smtClean="0"/>
              <a:t>subsequent pain relief.</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1143000" y="333375"/>
            <a:ext cx="6096000" cy="1143000"/>
          </a:xfrm>
          <a:prstGeom prst="rect">
            <a:avLst/>
          </a:prstGeom>
          <a:noFill/>
          <a:ln w="9525" algn="ctr">
            <a:noFill/>
            <a:miter lim="800000"/>
            <a:headEnd/>
            <a:tailEnd/>
          </a:ln>
        </p:spPr>
        <p:txBody>
          <a:bodyPr anchor="b"/>
          <a:lstStyle/>
          <a:p>
            <a:pPr algn="ctr"/>
            <a:r>
              <a:rPr lang="en-US" altLang="zh-CN" sz="4000" b="1" smtClean="0">
                <a:solidFill>
                  <a:srgbClr val="C00000"/>
                </a:solidFill>
                <a:latin typeface="Times New Roman" pitchFamily="18" charset="0"/>
              </a:rPr>
              <a:t>Asymptomatic pupitis</a:t>
            </a:r>
            <a:endParaRPr lang="zh-CN" altLang="en-US" sz="4000" b="1" dirty="0">
              <a:solidFill>
                <a:srgbClr val="C00000"/>
              </a:solidFill>
              <a:latin typeface="Times New Roman" pitchFamily="18" charset="0"/>
            </a:endParaRPr>
          </a:p>
        </p:txBody>
      </p:sp>
      <p:sp>
        <p:nvSpPr>
          <p:cNvPr id="32771" name="Rectangle 5"/>
          <p:cNvSpPr>
            <a:spLocks noChangeArrowheads="1"/>
          </p:cNvSpPr>
          <p:nvPr/>
        </p:nvSpPr>
        <p:spPr bwMode="auto">
          <a:xfrm>
            <a:off x="250825" y="2060574"/>
            <a:ext cx="8713788" cy="4492625"/>
          </a:xfrm>
          <a:prstGeom prst="rect">
            <a:avLst/>
          </a:prstGeom>
          <a:noFill/>
          <a:ln w="9525" algn="ctr">
            <a:noFill/>
            <a:miter lim="800000"/>
            <a:headEnd/>
            <a:tailEnd/>
          </a:ln>
        </p:spPr>
        <p:txBody>
          <a:bodyPr/>
          <a:lstStyle/>
          <a:p>
            <a:pPr>
              <a:buFont typeface="Arial" pitchFamily="34" charset="0"/>
              <a:buChar char="•"/>
            </a:pPr>
            <a:r>
              <a:rPr lang="en-US" sz="3200" dirty="0" smtClean="0"/>
              <a:t> May </a:t>
            </a:r>
            <a:r>
              <a:rPr lang="en-US" sz="3200" dirty="0"/>
              <a:t>be developed from a symptomatic </a:t>
            </a:r>
            <a:r>
              <a:rPr lang="en-US" sz="3200" dirty="0" err="1"/>
              <a:t>pulpitis</a:t>
            </a:r>
            <a:r>
              <a:rPr lang="en-US" sz="3200" dirty="0"/>
              <a:t> or </a:t>
            </a:r>
            <a:r>
              <a:rPr lang="en-US" sz="3200" dirty="0" smtClean="0"/>
              <a:t>from </a:t>
            </a:r>
            <a:r>
              <a:rPr lang="en-US" sz="3200" dirty="0"/>
              <a:t>a low-grade pulp irritant. </a:t>
            </a:r>
            <a:endParaRPr lang="en-US" sz="3200" dirty="0" smtClean="0"/>
          </a:p>
          <a:p>
            <a:pPr>
              <a:buFont typeface="Arial" pitchFamily="34" charset="0"/>
              <a:buChar char="•"/>
            </a:pPr>
            <a:r>
              <a:rPr lang="en-US" sz="3200" dirty="0" smtClean="0"/>
              <a:t> It </a:t>
            </a:r>
            <a:r>
              <a:rPr lang="en-US" sz="3200" dirty="0"/>
              <a:t>may develop from any type of injury, but is usually caused by a large carious exposure or by previous traumatic injury that resulted in painless pulp exposure of long duration. </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smtClean="0">
                <a:solidFill>
                  <a:srgbClr val="C00000"/>
                </a:solidFill>
                <a:latin typeface="Times New Roman" pitchFamily="18" charset="0"/>
              </a:rPr>
              <a:t>Asymptomatic </a:t>
            </a:r>
            <a:r>
              <a:rPr lang="en-US" altLang="zh-CN" b="1" dirty="0" err="1" smtClean="0">
                <a:solidFill>
                  <a:srgbClr val="C00000"/>
                </a:solidFill>
                <a:latin typeface="Times New Roman" pitchFamily="18" charset="0"/>
              </a:rPr>
              <a:t>pulpitis</a:t>
            </a:r>
            <a:r>
              <a:rPr lang="zh-CN" altLang="en-US" b="1" dirty="0" smtClean="0">
                <a:solidFill>
                  <a:srgbClr val="C00000"/>
                </a:solidFill>
                <a:latin typeface="Times New Roman" pitchFamily="18" charset="0"/>
              </a:rPr>
              <a:t/>
            </a:r>
            <a:br>
              <a:rPr lang="zh-CN" altLang="en-US" b="1" dirty="0" smtClean="0">
                <a:solidFill>
                  <a:srgbClr val="C00000"/>
                </a:solidFill>
                <a:latin typeface="Times New Roman" pitchFamily="18" charset="0"/>
              </a:rPr>
            </a:br>
            <a:endParaRPr lang="ar-IQ" dirty="0"/>
          </a:p>
        </p:txBody>
      </p:sp>
      <p:sp>
        <p:nvSpPr>
          <p:cNvPr id="3" name="Content Placeholder 2"/>
          <p:cNvSpPr>
            <a:spLocks noGrp="1"/>
          </p:cNvSpPr>
          <p:nvPr>
            <p:ph idx="1"/>
          </p:nvPr>
        </p:nvSpPr>
        <p:spPr>
          <a:xfrm>
            <a:off x="457200" y="1600200"/>
            <a:ext cx="8229600" cy="4953000"/>
          </a:xfrm>
        </p:spPr>
        <p:txBody>
          <a:bodyPr/>
          <a:lstStyle/>
          <a:p>
            <a:pPr algn="l" rtl="0"/>
            <a:r>
              <a:rPr lang="en-US" sz="2800" dirty="0" smtClean="0">
                <a:cs typeface="+mj-cs"/>
              </a:rPr>
              <a:t>The infection leads to the development of micro abscess begins as </a:t>
            </a:r>
            <a:r>
              <a:rPr lang="en-US" sz="2800" dirty="0" smtClean="0">
                <a:solidFill>
                  <a:srgbClr val="FF0000"/>
                </a:solidFill>
                <a:cs typeface="+mj-cs"/>
              </a:rPr>
              <a:t>tiny zones </a:t>
            </a:r>
            <a:r>
              <a:rPr lang="en-US" sz="2800" dirty="0" smtClean="0">
                <a:cs typeface="+mj-cs"/>
              </a:rPr>
              <a:t>of necrosis with dense inflammatory cell </a:t>
            </a:r>
          </a:p>
          <a:p>
            <a:pPr algn="l" rtl="0"/>
            <a:r>
              <a:rPr lang="en-US" sz="2800" dirty="0" smtClean="0">
                <a:cs typeface="+mj-cs"/>
              </a:rPr>
              <a:t>Commonly an abscess contains of necrotic and degenerating cells, cellular elements and microorganisms. </a:t>
            </a:r>
          </a:p>
          <a:p>
            <a:pPr algn="l" rtl="0"/>
            <a:r>
              <a:rPr lang="en-US" sz="2800" dirty="0" smtClean="0">
                <a:cs typeface="+mj-cs"/>
              </a:rPr>
              <a:t>The important inflammatory cell in the abscess is the </a:t>
            </a:r>
            <a:r>
              <a:rPr lang="en-US" sz="2800" dirty="0" err="1" smtClean="0">
                <a:cs typeface="+mj-cs"/>
              </a:rPr>
              <a:t>neutrophil</a:t>
            </a:r>
            <a:r>
              <a:rPr lang="en-US" sz="2800" dirty="0" smtClean="0">
                <a:cs typeface="+mj-cs"/>
              </a:rPr>
              <a:t>. </a:t>
            </a:r>
          </a:p>
          <a:p>
            <a:pPr algn="l" rtl="0"/>
            <a:r>
              <a:rPr lang="en-US" sz="2800" dirty="0" smtClean="0">
                <a:cs typeface="+mj-cs"/>
              </a:rPr>
              <a:t>Immediately surrounding the abscess may be a dense infiltration of lymphocytes, plasma cells and macrophages</a:t>
            </a:r>
            <a:endParaRPr lang="ar-IQ" sz="2800" dirty="0">
              <a:cs typeface="+mj-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smtClean="0">
                <a:solidFill>
                  <a:srgbClr val="C00000"/>
                </a:solidFill>
                <a:latin typeface="Times New Roman" pitchFamily="18" charset="0"/>
              </a:rPr>
              <a:t>Asymptomatic </a:t>
            </a:r>
            <a:r>
              <a:rPr lang="en-US" altLang="zh-CN" b="1" dirty="0" err="1" smtClean="0">
                <a:solidFill>
                  <a:srgbClr val="C00000"/>
                </a:solidFill>
                <a:latin typeface="Times New Roman" pitchFamily="18" charset="0"/>
              </a:rPr>
              <a:t>pulpitis</a:t>
            </a:r>
            <a:endParaRPr lang="ar-IQ" dirty="0"/>
          </a:p>
        </p:txBody>
      </p:sp>
      <p:sp>
        <p:nvSpPr>
          <p:cNvPr id="3" name="Content Placeholder 2"/>
          <p:cNvSpPr>
            <a:spLocks noGrp="1"/>
          </p:cNvSpPr>
          <p:nvPr>
            <p:ph sz="half" idx="1"/>
          </p:nvPr>
        </p:nvSpPr>
        <p:spPr>
          <a:xfrm>
            <a:off x="0" y="1524000"/>
            <a:ext cx="5181600" cy="5334000"/>
          </a:xfrm>
        </p:spPr>
        <p:txBody>
          <a:bodyPr/>
          <a:lstStyle/>
          <a:p>
            <a:pPr algn="l" rtl="0"/>
            <a:r>
              <a:rPr lang="en-US" dirty="0" smtClean="0"/>
              <a:t>It may end up with complete necrosis of the pulp. </a:t>
            </a:r>
          </a:p>
          <a:p>
            <a:pPr algn="l" rtl="0"/>
            <a:r>
              <a:rPr lang="en-US" dirty="0" smtClean="0"/>
              <a:t>It is proceeded further to involve </a:t>
            </a:r>
            <a:r>
              <a:rPr lang="en-US" dirty="0" err="1" smtClean="0"/>
              <a:t>radicular</a:t>
            </a:r>
            <a:r>
              <a:rPr lang="en-US" dirty="0" smtClean="0"/>
              <a:t> pulp part (chronic total </a:t>
            </a:r>
            <a:r>
              <a:rPr lang="en-US" dirty="0" err="1" smtClean="0"/>
              <a:t>pulpitis</a:t>
            </a:r>
            <a:r>
              <a:rPr lang="en-US" dirty="0" smtClean="0"/>
              <a:t> with partial necrosis), we can see more than one pulp abscess in the coronal and </a:t>
            </a:r>
            <a:r>
              <a:rPr lang="en-US" dirty="0" err="1" smtClean="0"/>
              <a:t>radicular</a:t>
            </a:r>
            <a:r>
              <a:rPr lang="en-US" dirty="0" smtClean="0"/>
              <a:t> pulp and it is more sever. And it may end up with complete necrosis of the pulp. </a:t>
            </a:r>
            <a:br>
              <a:rPr lang="en-US" dirty="0" smtClean="0"/>
            </a:br>
            <a:endParaRPr lang="ar-IQ" dirty="0"/>
          </a:p>
        </p:txBody>
      </p:sp>
      <p:sp>
        <p:nvSpPr>
          <p:cNvPr id="4" name="Content Placeholder 3"/>
          <p:cNvSpPr>
            <a:spLocks noGrp="1"/>
          </p:cNvSpPr>
          <p:nvPr>
            <p:ph sz="half" idx="2"/>
          </p:nvPr>
        </p:nvSpPr>
        <p:spPr>
          <a:xfrm>
            <a:off x="4648200" y="4724400"/>
            <a:ext cx="2819400" cy="1401763"/>
          </a:xfrm>
        </p:spPr>
        <p:txBody>
          <a:bodyPr/>
          <a:lstStyle/>
          <a:p>
            <a:r>
              <a:rPr lang="en-US" dirty="0" smtClean="0"/>
              <a:t/>
            </a:r>
            <a:br>
              <a:rPr lang="en-US" dirty="0" smtClean="0"/>
            </a:br>
            <a:endParaRPr lang="ar-IQ" dirty="0"/>
          </a:p>
        </p:txBody>
      </p:sp>
      <p:pic>
        <p:nvPicPr>
          <p:cNvPr id="84994" name="Picture 2" descr="p4"/>
          <p:cNvPicPr>
            <a:picLocks noChangeAspect="1" noChangeArrowheads="1"/>
          </p:cNvPicPr>
          <p:nvPr/>
        </p:nvPicPr>
        <p:blipFill>
          <a:blip r:embed="rId2"/>
          <a:srcRect/>
          <a:stretch>
            <a:fillRect/>
          </a:stretch>
        </p:blipFill>
        <p:spPr bwMode="auto">
          <a:xfrm>
            <a:off x="5486400" y="1981200"/>
            <a:ext cx="3429000" cy="3429000"/>
          </a:xfrm>
          <a:prstGeom prst="rect">
            <a:avLst/>
          </a:prstGeom>
          <a:noFill/>
          <a:ln w="76200" cmpd="tri">
            <a:solidFill>
              <a:srgbClr val="000000"/>
            </a:solid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half" idx="1"/>
          </p:nvPr>
        </p:nvSpPr>
        <p:spPr>
          <a:xfrm>
            <a:off x="457200" y="1600200"/>
            <a:ext cx="4572000" cy="4525963"/>
          </a:xfrm>
        </p:spPr>
        <p:txBody>
          <a:bodyPr/>
          <a:lstStyle/>
          <a:p>
            <a:pPr algn="l" rtl="0"/>
            <a:r>
              <a:rPr lang="en-US" dirty="0" smtClean="0"/>
              <a:t>Some pulps respond to carious exposure by surface ulceration that exposes the pulp to the oral cavity (chronic ulcerative </a:t>
            </a:r>
            <a:r>
              <a:rPr lang="en-US" dirty="0" err="1" smtClean="0"/>
              <a:t>pulpitis</a:t>
            </a:r>
            <a:r>
              <a:rPr lang="en-US" dirty="0" smtClean="0"/>
              <a:t>). And this is considering as safety valve that delays the spread of injury</a:t>
            </a:r>
            <a:endParaRPr lang="ar-IQ" dirty="0"/>
          </a:p>
        </p:txBody>
      </p:sp>
      <p:pic>
        <p:nvPicPr>
          <p:cNvPr id="1026" name="Picture 2" descr="picture"/>
          <p:cNvPicPr>
            <a:picLocks noChangeAspect="1" noChangeArrowheads="1"/>
          </p:cNvPicPr>
          <p:nvPr/>
        </p:nvPicPr>
        <p:blipFill>
          <a:blip r:embed="rId2"/>
          <a:srcRect/>
          <a:stretch>
            <a:fillRect/>
          </a:stretch>
        </p:blipFill>
        <p:spPr bwMode="auto">
          <a:xfrm>
            <a:off x="5257800" y="2057400"/>
            <a:ext cx="3429000" cy="3733800"/>
          </a:xfrm>
          <a:prstGeom prst="rect">
            <a:avLst/>
          </a:prstGeom>
          <a:noFill/>
          <a:ln w="76200" cmpd="tri">
            <a:solidFill>
              <a:srgbClr val="000000"/>
            </a:solid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0"/>
            <a:ext cx="8229600" cy="1143000"/>
          </a:xfrm>
        </p:spPr>
        <p:txBody>
          <a:bodyPr/>
          <a:lstStyle/>
          <a:p>
            <a:pPr rtl="0"/>
            <a:r>
              <a:rPr lang="en-US" dirty="0" err="1" smtClean="0">
                <a:solidFill>
                  <a:srgbClr val="C00000"/>
                </a:solidFill>
              </a:rPr>
              <a:t>Pulpitis</a:t>
            </a:r>
            <a:endParaRPr lang="en-US" dirty="0" smtClean="0">
              <a:solidFill>
                <a:srgbClr val="C00000"/>
              </a:solidFill>
            </a:endParaRPr>
          </a:p>
        </p:txBody>
      </p:sp>
      <p:sp>
        <p:nvSpPr>
          <p:cNvPr id="7171" name="WordArt 4"/>
          <p:cNvSpPr>
            <a:spLocks noChangeArrowheads="1" noChangeShapeType="1" noTextEdit="1"/>
          </p:cNvSpPr>
          <p:nvPr/>
        </p:nvSpPr>
        <p:spPr bwMode="auto">
          <a:xfrm>
            <a:off x="1600200" y="1295400"/>
            <a:ext cx="5495925" cy="723900"/>
          </a:xfrm>
          <a:prstGeom prst="rect">
            <a:avLst/>
          </a:prstGeom>
        </p:spPr>
        <p:txBody>
          <a:bodyPr spcFirstLastPara="1" wrap="none" fromWordArt="1">
            <a:prstTxWarp prst="textArchUp">
              <a:avLst>
                <a:gd name="adj" fmla="val 10800004"/>
              </a:avLst>
            </a:prstTxWarp>
          </a:bodyPr>
          <a:lstStyle/>
          <a:p>
            <a:pPr algn="ctr"/>
            <a:r>
              <a:rPr lang="en-US" sz="3600" kern="10">
                <a:ln w="9525">
                  <a:solidFill>
                    <a:srgbClr val="000000"/>
                  </a:solidFill>
                  <a:round/>
                  <a:headEnd/>
                  <a:tailEnd/>
                </a:ln>
                <a:solidFill>
                  <a:srgbClr val="000000"/>
                </a:solidFill>
                <a:latin typeface="Times New Roman"/>
                <a:cs typeface="Times New Roman"/>
              </a:rPr>
              <a:t>caries, microleakage</a:t>
            </a:r>
            <a:endParaRPr lang="ar-IQ" sz="3600" kern="10">
              <a:ln w="9525">
                <a:solidFill>
                  <a:srgbClr val="000000"/>
                </a:solidFill>
                <a:round/>
                <a:headEnd/>
                <a:tailEnd/>
              </a:ln>
              <a:solidFill>
                <a:srgbClr val="000000"/>
              </a:solidFill>
              <a:latin typeface="Times New Roman"/>
              <a:cs typeface="Times New Roman"/>
            </a:endParaRPr>
          </a:p>
        </p:txBody>
      </p:sp>
      <p:sp>
        <p:nvSpPr>
          <p:cNvPr id="7172" name="AutoShape 5"/>
          <p:cNvSpPr>
            <a:spLocks noChangeArrowheads="1"/>
          </p:cNvSpPr>
          <p:nvPr/>
        </p:nvSpPr>
        <p:spPr bwMode="auto">
          <a:xfrm>
            <a:off x="4114800" y="1524000"/>
            <a:ext cx="304800" cy="457200"/>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ar-IQ"/>
          </a:p>
        </p:txBody>
      </p:sp>
      <p:sp>
        <p:nvSpPr>
          <p:cNvPr id="7173" name="WordArt 6"/>
          <p:cNvSpPr>
            <a:spLocks noChangeArrowheads="1" noChangeShapeType="1" noTextEdit="1"/>
          </p:cNvSpPr>
          <p:nvPr/>
        </p:nvSpPr>
        <p:spPr bwMode="auto">
          <a:xfrm>
            <a:off x="304800" y="2362200"/>
            <a:ext cx="8382000" cy="647700"/>
          </a:xfrm>
          <a:prstGeom prst="rect">
            <a:avLst/>
          </a:prstGeom>
        </p:spPr>
        <p:txBody>
          <a:bodyPr spcFirstLastPara="1" wrap="none" fromWordArt="1">
            <a:prstTxWarp prst="textArchUp">
              <a:avLst>
                <a:gd name="adj" fmla="val 10800004"/>
              </a:avLst>
            </a:prstTxWarp>
          </a:bodyPr>
          <a:lstStyle/>
          <a:p>
            <a:pPr algn="ctr"/>
            <a:r>
              <a:rPr lang="en-US" sz="2800" kern="10" dirty="0" smtClean="0">
                <a:ln w="9525">
                  <a:solidFill>
                    <a:srgbClr val="000000"/>
                  </a:solidFill>
                  <a:round/>
                  <a:headEnd/>
                  <a:tailEnd/>
                </a:ln>
                <a:solidFill>
                  <a:schemeClr val="accent4">
                    <a:lumMod val="75000"/>
                  </a:schemeClr>
                </a:solidFill>
                <a:latin typeface="Arial Black"/>
              </a:rPr>
              <a:t>irritants </a:t>
            </a:r>
            <a:r>
              <a:rPr lang="en-US" sz="2800" kern="10" dirty="0">
                <a:ln w="9525">
                  <a:solidFill>
                    <a:srgbClr val="000000"/>
                  </a:solidFill>
                  <a:round/>
                  <a:headEnd/>
                  <a:tailEnd/>
                </a:ln>
                <a:solidFill>
                  <a:schemeClr val="accent4">
                    <a:lumMod val="75000"/>
                  </a:schemeClr>
                </a:solidFill>
                <a:latin typeface="Arial Black"/>
              </a:rPr>
              <a:t>(</a:t>
            </a:r>
            <a:r>
              <a:rPr lang="en-US" sz="2800" kern="10" dirty="0" err="1">
                <a:ln w="9525">
                  <a:solidFill>
                    <a:srgbClr val="000000"/>
                  </a:solidFill>
                  <a:round/>
                  <a:headEnd/>
                  <a:tailEnd/>
                </a:ln>
                <a:solidFill>
                  <a:schemeClr val="accent4">
                    <a:lumMod val="75000"/>
                  </a:schemeClr>
                </a:solidFill>
                <a:latin typeface="Arial Black"/>
              </a:rPr>
              <a:t>bac.toxin</a:t>
            </a:r>
            <a:r>
              <a:rPr lang="en-US" sz="2800" kern="10" dirty="0" smtClean="0">
                <a:ln w="9525">
                  <a:solidFill>
                    <a:srgbClr val="000000"/>
                  </a:solidFill>
                  <a:round/>
                  <a:headEnd/>
                  <a:tailEnd/>
                </a:ln>
                <a:solidFill>
                  <a:schemeClr val="accent4">
                    <a:lumMod val="75000"/>
                  </a:schemeClr>
                </a:solidFill>
                <a:latin typeface="Arial Black"/>
              </a:rPr>
              <a:t>&amp; </a:t>
            </a:r>
            <a:r>
              <a:rPr lang="en-US" sz="2800" kern="10" dirty="0" err="1" smtClean="0">
                <a:ln w="9525">
                  <a:solidFill>
                    <a:srgbClr val="000000"/>
                  </a:solidFill>
                  <a:round/>
                  <a:headEnd/>
                  <a:tailEnd/>
                </a:ln>
                <a:solidFill>
                  <a:schemeClr val="accent4">
                    <a:lumMod val="75000"/>
                  </a:schemeClr>
                </a:solidFill>
                <a:latin typeface="Arial Black"/>
              </a:rPr>
              <a:t>caious</a:t>
            </a:r>
            <a:r>
              <a:rPr lang="en-US" sz="2800" kern="10" dirty="0" smtClean="0">
                <a:ln w="9525">
                  <a:solidFill>
                    <a:srgbClr val="000000"/>
                  </a:solidFill>
                  <a:round/>
                  <a:headEnd/>
                  <a:tailEnd/>
                </a:ln>
                <a:solidFill>
                  <a:schemeClr val="accent4">
                    <a:lumMod val="75000"/>
                  </a:schemeClr>
                </a:solidFill>
                <a:latin typeface="Arial Black"/>
              </a:rPr>
              <a:t> </a:t>
            </a:r>
            <a:r>
              <a:rPr lang="en-US" sz="2800" kern="10" dirty="0">
                <a:ln w="9525">
                  <a:solidFill>
                    <a:srgbClr val="000000"/>
                  </a:solidFill>
                  <a:round/>
                  <a:headEnd/>
                  <a:tailEnd/>
                </a:ln>
                <a:solidFill>
                  <a:schemeClr val="accent4">
                    <a:lumMod val="75000"/>
                  </a:schemeClr>
                </a:solidFill>
                <a:latin typeface="Arial Black"/>
              </a:rPr>
              <a:t>dentin)</a:t>
            </a:r>
            <a:endParaRPr lang="ar-IQ" sz="2800" kern="10" dirty="0">
              <a:ln w="9525">
                <a:solidFill>
                  <a:srgbClr val="000000"/>
                </a:solidFill>
                <a:round/>
                <a:headEnd/>
                <a:tailEnd/>
              </a:ln>
              <a:solidFill>
                <a:schemeClr val="accent4">
                  <a:lumMod val="75000"/>
                </a:schemeClr>
              </a:solidFill>
              <a:latin typeface="Arial Black"/>
            </a:endParaRPr>
          </a:p>
        </p:txBody>
      </p:sp>
      <p:sp>
        <p:nvSpPr>
          <p:cNvPr id="7174" name="AutoShape 7"/>
          <p:cNvSpPr>
            <a:spLocks noChangeArrowheads="1"/>
          </p:cNvSpPr>
          <p:nvPr/>
        </p:nvSpPr>
        <p:spPr bwMode="auto">
          <a:xfrm>
            <a:off x="2286000" y="2743200"/>
            <a:ext cx="304800" cy="457200"/>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ar-IQ"/>
          </a:p>
        </p:txBody>
      </p:sp>
      <p:sp>
        <p:nvSpPr>
          <p:cNvPr id="7175" name="AutoShape 8"/>
          <p:cNvSpPr>
            <a:spLocks noChangeArrowheads="1"/>
          </p:cNvSpPr>
          <p:nvPr/>
        </p:nvSpPr>
        <p:spPr bwMode="auto">
          <a:xfrm>
            <a:off x="6400800" y="2667000"/>
            <a:ext cx="304800" cy="457200"/>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ar-IQ"/>
          </a:p>
        </p:txBody>
      </p:sp>
      <p:sp>
        <p:nvSpPr>
          <p:cNvPr id="7176" name="WordArt 9"/>
          <p:cNvSpPr>
            <a:spLocks noChangeArrowheads="1" noChangeShapeType="1" noTextEdit="1"/>
          </p:cNvSpPr>
          <p:nvPr/>
        </p:nvSpPr>
        <p:spPr bwMode="auto">
          <a:xfrm>
            <a:off x="152400" y="3505200"/>
            <a:ext cx="4829175" cy="533400"/>
          </a:xfrm>
          <a:prstGeom prst="rect">
            <a:avLst/>
          </a:prstGeom>
        </p:spPr>
        <p:txBody>
          <a:bodyPr spcFirstLastPara="1" wrap="none" fromWordArt="1">
            <a:prstTxWarp prst="textArchUp">
              <a:avLst>
                <a:gd name="adj" fmla="val 10800004"/>
              </a:avLst>
            </a:prstTxWarp>
          </a:bodyPr>
          <a:lstStyle/>
          <a:p>
            <a:pPr algn="ctr"/>
            <a:r>
              <a:rPr lang="en-US" sz="2400" kern="10" dirty="0" smtClean="0">
                <a:ln w="9525">
                  <a:solidFill>
                    <a:srgbClr val="000000"/>
                  </a:solidFill>
                  <a:round/>
                  <a:headEnd/>
                  <a:tailEnd/>
                </a:ln>
                <a:solidFill>
                  <a:srgbClr val="000000"/>
                </a:solidFill>
                <a:latin typeface="Arial Black"/>
              </a:rPr>
              <a:t>Direct </a:t>
            </a:r>
            <a:r>
              <a:rPr lang="en-US" sz="2400" kern="10" dirty="0">
                <a:ln w="9525">
                  <a:solidFill>
                    <a:srgbClr val="000000"/>
                  </a:solidFill>
                  <a:round/>
                  <a:headEnd/>
                  <a:tailEnd/>
                </a:ln>
                <a:solidFill>
                  <a:srgbClr val="000000"/>
                </a:solidFill>
                <a:latin typeface="Arial Black"/>
              </a:rPr>
              <a:t>destroy to </a:t>
            </a:r>
            <a:r>
              <a:rPr lang="en-US" sz="2400" kern="10" dirty="0" err="1">
                <a:ln w="9525">
                  <a:solidFill>
                    <a:srgbClr val="000000"/>
                  </a:solidFill>
                  <a:round/>
                  <a:headEnd/>
                  <a:tailEnd/>
                </a:ln>
                <a:solidFill>
                  <a:srgbClr val="000000"/>
                </a:solidFill>
                <a:latin typeface="Arial Black"/>
              </a:rPr>
              <a:t>odontoblast</a:t>
            </a:r>
            <a:endParaRPr lang="ar-IQ" sz="2400" kern="10" dirty="0">
              <a:ln w="9525">
                <a:solidFill>
                  <a:srgbClr val="000000"/>
                </a:solidFill>
                <a:round/>
                <a:headEnd/>
                <a:tailEnd/>
              </a:ln>
              <a:solidFill>
                <a:srgbClr val="000000"/>
              </a:solidFill>
              <a:latin typeface="Arial Black"/>
            </a:endParaRPr>
          </a:p>
        </p:txBody>
      </p:sp>
      <p:sp>
        <p:nvSpPr>
          <p:cNvPr id="7177" name="WordArt 10"/>
          <p:cNvSpPr>
            <a:spLocks noChangeArrowheads="1" noChangeShapeType="1" noTextEdit="1"/>
          </p:cNvSpPr>
          <p:nvPr/>
        </p:nvSpPr>
        <p:spPr bwMode="auto">
          <a:xfrm>
            <a:off x="5562600" y="3505200"/>
            <a:ext cx="2895600" cy="609600"/>
          </a:xfrm>
          <a:prstGeom prst="rect">
            <a:avLst/>
          </a:prstGeom>
        </p:spPr>
        <p:txBody>
          <a:bodyPr spcFirstLastPara="1" wrap="none" fromWordArt="1">
            <a:prstTxWarp prst="textArchUp">
              <a:avLst>
                <a:gd name="adj" fmla="val 10765861"/>
              </a:avLst>
            </a:prstTxWarp>
          </a:bodyPr>
          <a:lstStyle/>
          <a:p>
            <a:pPr algn="ctr"/>
            <a:r>
              <a:rPr lang="en-US" sz="2400" kern="10" dirty="0">
                <a:ln w="9525">
                  <a:solidFill>
                    <a:srgbClr val="000000"/>
                  </a:solidFill>
                  <a:round/>
                  <a:headEnd/>
                  <a:tailEnd/>
                </a:ln>
                <a:solidFill>
                  <a:srgbClr val="000000"/>
                </a:solidFill>
                <a:latin typeface="Arial Black"/>
              </a:rPr>
              <a:t>osmotic effect</a:t>
            </a:r>
            <a:endParaRPr lang="ar-IQ" sz="2400" kern="10" dirty="0">
              <a:ln w="9525">
                <a:solidFill>
                  <a:srgbClr val="000000"/>
                </a:solidFill>
                <a:round/>
                <a:headEnd/>
                <a:tailEnd/>
              </a:ln>
              <a:solidFill>
                <a:srgbClr val="000000"/>
              </a:solidFill>
              <a:latin typeface="Arial Black"/>
            </a:endParaRPr>
          </a:p>
        </p:txBody>
      </p:sp>
      <p:sp>
        <p:nvSpPr>
          <p:cNvPr id="7178" name="AutoShape 11"/>
          <p:cNvSpPr>
            <a:spLocks noChangeArrowheads="1"/>
          </p:cNvSpPr>
          <p:nvPr/>
        </p:nvSpPr>
        <p:spPr bwMode="auto">
          <a:xfrm>
            <a:off x="4114800" y="3886200"/>
            <a:ext cx="304800" cy="457200"/>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ar-IQ"/>
          </a:p>
        </p:txBody>
      </p:sp>
      <p:sp>
        <p:nvSpPr>
          <p:cNvPr id="7179" name="WordArt 12"/>
          <p:cNvSpPr>
            <a:spLocks noChangeArrowheads="1" noChangeShapeType="1" noTextEdit="1"/>
          </p:cNvSpPr>
          <p:nvPr/>
        </p:nvSpPr>
        <p:spPr bwMode="auto">
          <a:xfrm>
            <a:off x="685800" y="4953000"/>
            <a:ext cx="7677150" cy="762000"/>
          </a:xfrm>
          <a:prstGeom prst="rect">
            <a:avLst/>
          </a:prstGeom>
        </p:spPr>
        <p:txBody>
          <a:bodyPr spcFirstLastPara="1" wrap="none" fromWordArt="1">
            <a:prstTxWarp prst="textArchUp">
              <a:avLst>
                <a:gd name="adj" fmla="val 10800004"/>
              </a:avLst>
            </a:prstTxWarp>
          </a:bodyPr>
          <a:lstStyle/>
          <a:p>
            <a:pPr algn="ctr"/>
            <a:r>
              <a:rPr lang="en-US" sz="2400" kern="10" dirty="0">
                <a:ln w="9525">
                  <a:solidFill>
                    <a:srgbClr val="000000"/>
                  </a:solidFill>
                  <a:round/>
                  <a:headEnd/>
                  <a:tailEnd/>
                </a:ln>
                <a:solidFill>
                  <a:schemeClr val="accent1"/>
                </a:solidFill>
                <a:latin typeface="Arial Black"/>
              </a:rPr>
              <a:t>Chemical mediators </a:t>
            </a:r>
            <a:r>
              <a:rPr lang="en-US" sz="2400" kern="10" dirty="0" smtClean="0">
                <a:ln w="9525">
                  <a:solidFill>
                    <a:srgbClr val="000000"/>
                  </a:solidFill>
                  <a:round/>
                  <a:headEnd/>
                  <a:tailEnd/>
                </a:ln>
                <a:solidFill>
                  <a:schemeClr val="accent1"/>
                </a:solidFill>
                <a:latin typeface="Arial Black"/>
              </a:rPr>
              <a:t>e.g</a:t>
            </a:r>
            <a:r>
              <a:rPr lang="en-US" sz="2400" kern="10" dirty="0">
                <a:ln w="9525">
                  <a:solidFill>
                    <a:srgbClr val="000000"/>
                  </a:solidFill>
                  <a:round/>
                  <a:headEnd/>
                  <a:tailEnd/>
                </a:ln>
                <a:solidFill>
                  <a:schemeClr val="accent1"/>
                </a:solidFill>
                <a:latin typeface="Arial Black"/>
              </a:rPr>
              <a:t>. Histamine, </a:t>
            </a:r>
            <a:r>
              <a:rPr lang="en-US" sz="2400" kern="10" dirty="0" err="1">
                <a:ln w="9525">
                  <a:solidFill>
                    <a:srgbClr val="000000"/>
                  </a:solidFill>
                  <a:round/>
                  <a:headEnd/>
                  <a:tailEnd/>
                </a:ln>
                <a:solidFill>
                  <a:schemeClr val="accent1"/>
                </a:solidFill>
                <a:latin typeface="Arial Black"/>
              </a:rPr>
              <a:t>bradykinin</a:t>
            </a:r>
            <a:endParaRPr lang="en-US" sz="2400" kern="10" dirty="0">
              <a:ln w="9525">
                <a:solidFill>
                  <a:srgbClr val="000000"/>
                </a:solidFill>
                <a:round/>
                <a:headEnd/>
                <a:tailEnd/>
              </a:ln>
              <a:solidFill>
                <a:schemeClr val="accent1"/>
              </a:solidFill>
              <a:latin typeface="Arial Black"/>
            </a:endParaRPr>
          </a:p>
          <a:p>
            <a:pPr algn="ctr"/>
            <a:r>
              <a:rPr lang="en-US" sz="2400" kern="10" dirty="0">
                <a:ln w="9525">
                  <a:solidFill>
                    <a:srgbClr val="000000"/>
                  </a:solidFill>
                  <a:round/>
                  <a:headEnd/>
                  <a:tailEnd/>
                </a:ln>
                <a:solidFill>
                  <a:schemeClr val="accent1"/>
                </a:solidFill>
                <a:latin typeface="Arial Black"/>
              </a:rPr>
              <a:t>(mediators of vascular changes</a:t>
            </a:r>
            <a:r>
              <a:rPr lang="en-US" sz="2400" kern="10" dirty="0" smtClean="0">
                <a:ln w="9525">
                  <a:solidFill>
                    <a:srgbClr val="000000"/>
                  </a:solidFill>
                  <a:round/>
                  <a:headEnd/>
                  <a:tailEnd/>
                </a:ln>
                <a:solidFill>
                  <a:schemeClr val="accent1"/>
                </a:solidFill>
                <a:latin typeface="Arial Black"/>
              </a:rPr>
              <a:t>)</a:t>
            </a:r>
            <a:endParaRPr lang="ar-IQ" sz="2400" kern="10" dirty="0">
              <a:ln w="9525">
                <a:solidFill>
                  <a:srgbClr val="000000"/>
                </a:solidFill>
                <a:round/>
                <a:headEnd/>
                <a:tailEnd/>
              </a:ln>
              <a:solidFill>
                <a:schemeClr val="accent1"/>
              </a:solidFill>
              <a:latin typeface="Arial Black"/>
            </a:endParaRPr>
          </a:p>
        </p:txBody>
      </p:sp>
      <p:sp>
        <p:nvSpPr>
          <p:cNvPr id="7180" name="AutoShape 14"/>
          <p:cNvSpPr>
            <a:spLocks noChangeArrowheads="1"/>
          </p:cNvSpPr>
          <p:nvPr/>
        </p:nvSpPr>
        <p:spPr bwMode="auto">
          <a:xfrm>
            <a:off x="4114800" y="5257800"/>
            <a:ext cx="304800" cy="457200"/>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ar-IQ"/>
          </a:p>
        </p:txBody>
      </p:sp>
      <p:sp>
        <p:nvSpPr>
          <p:cNvPr id="7181" name="WordArt 15"/>
          <p:cNvSpPr>
            <a:spLocks noChangeArrowheads="1" noChangeShapeType="1" noTextEdit="1"/>
          </p:cNvSpPr>
          <p:nvPr/>
        </p:nvSpPr>
        <p:spPr bwMode="auto">
          <a:xfrm>
            <a:off x="1905000" y="6096000"/>
            <a:ext cx="4343400" cy="762000"/>
          </a:xfrm>
          <a:prstGeom prst="rect">
            <a:avLst/>
          </a:prstGeom>
        </p:spPr>
        <p:txBody>
          <a:bodyPr spcFirstLastPara="1" wrap="none" fromWordArt="1">
            <a:prstTxWarp prst="textArchUp">
              <a:avLst>
                <a:gd name="adj" fmla="val 10800004"/>
              </a:avLst>
            </a:prstTxWarp>
          </a:bodyPr>
          <a:lstStyle/>
          <a:p>
            <a:pPr algn="ctr"/>
            <a:r>
              <a:rPr lang="en-US" sz="2800" b="1" kern="10" dirty="0">
                <a:ln w="12700">
                  <a:solidFill>
                    <a:srgbClr val="054697"/>
                  </a:solidFill>
                  <a:round/>
                  <a:headEnd/>
                  <a:tailEnd/>
                </a:ln>
                <a:solidFill>
                  <a:srgbClr val="C00000"/>
                </a:solidFill>
                <a:effectLst>
                  <a:outerShdw dist="20320" dir="1799969" algn="tl" rotWithShape="0">
                    <a:srgbClr val="000000">
                      <a:alpha val="39999"/>
                    </a:srgbClr>
                  </a:outerShdw>
                </a:effectLst>
                <a:latin typeface="Arial Black"/>
              </a:rPr>
              <a:t>Initiate inflammation</a:t>
            </a:r>
            <a:endParaRPr lang="ar-IQ" sz="2800" b="1" kern="10" dirty="0">
              <a:ln w="12700">
                <a:solidFill>
                  <a:srgbClr val="054697"/>
                </a:solidFill>
                <a:round/>
                <a:headEnd/>
                <a:tailEnd/>
              </a:ln>
              <a:solidFill>
                <a:srgbClr val="C00000"/>
              </a:solidFill>
              <a:effectLst>
                <a:outerShdw dist="20320" dir="1799969" algn="tl" rotWithShape="0">
                  <a:srgbClr val="000000">
                    <a:alpha val="39999"/>
                  </a:srgbClr>
                </a:outerShdw>
              </a:effectLst>
              <a:latin typeface="Arial Black"/>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304800" y="277813"/>
            <a:ext cx="8229600" cy="788987"/>
          </a:xfrm>
        </p:spPr>
        <p:txBody>
          <a:bodyPr rtlCol="1">
            <a:normAutofit fontScale="90000"/>
          </a:bodyPr>
          <a:lstStyle/>
          <a:p>
            <a:pPr fontAlgn="auto">
              <a:spcAft>
                <a:spcPts val="0"/>
              </a:spcAft>
              <a:defRPr/>
            </a:pPr>
            <a:r>
              <a:rPr lang="en-US" sz="4000" i="1" u="sng" dirty="0" smtClean="0">
                <a:solidFill>
                  <a:srgbClr val="CC6600"/>
                </a:solidFill>
              </a:rPr>
              <a:t>Clinical tips:</a:t>
            </a:r>
            <a:r>
              <a:rPr lang="en-US" sz="4000" dirty="0" smtClean="0">
                <a:solidFill>
                  <a:srgbClr val="CC6600"/>
                </a:solidFill>
              </a:rPr>
              <a:t/>
            </a:r>
            <a:br>
              <a:rPr lang="en-US" sz="4000" dirty="0" smtClean="0">
                <a:solidFill>
                  <a:srgbClr val="CC6600"/>
                </a:solidFill>
              </a:rPr>
            </a:br>
            <a:endParaRPr lang="en-GB" sz="5700" i="1" u="sng" dirty="0" smtClean="0">
              <a:solidFill>
                <a:srgbClr val="CC6600"/>
              </a:solidFill>
            </a:endParaRPr>
          </a:p>
        </p:txBody>
      </p:sp>
      <p:sp>
        <p:nvSpPr>
          <p:cNvPr id="34819" name="Line 3"/>
          <p:cNvSpPr>
            <a:spLocks noChangeShapeType="1"/>
          </p:cNvSpPr>
          <p:nvPr/>
        </p:nvSpPr>
        <p:spPr bwMode="auto">
          <a:xfrm>
            <a:off x="4356100" y="1484313"/>
            <a:ext cx="0" cy="288925"/>
          </a:xfrm>
          <a:prstGeom prst="line">
            <a:avLst/>
          </a:prstGeom>
          <a:noFill/>
          <a:ln w="9525">
            <a:solidFill>
              <a:schemeClr val="tx1"/>
            </a:solidFill>
            <a:round/>
            <a:headEnd/>
            <a:tailEnd/>
          </a:ln>
        </p:spPr>
        <p:txBody>
          <a:bodyPr/>
          <a:lstStyle/>
          <a:p>
            <a:endParaRPr lang="ar-IQ"/>
          </a:p>
        </p:txBody>
      </p:sp>
      <p:sp>
        <p:nvSpPr>
          <p:cNvPr id="34820" name="Line 4"/>
          <p:cNvSpPr>
            <a:spLocks noChangeShapeType="1"/>
          </p:cNvSpPr>
          <p:nvPr/>
        </p:nvSpPr>
        <p:spPr bwMode="auto">
          <a:xfrm flipH="1">
            <a:off x="1258888" y="1773238"/>
            <a:ext cx="3097212" cy="0"/>
          </a:xfrm>
          <a:prstGeom prst="line">
            <a:avLst/>
          </a:prstGeom>
          <a:noFill/>
          <a:ln w="9525">
            <a:solidFill>
              <a:schemeClr val="tx1"/>
            </a:solidFill>
            <a:round/>
            <a:headEnd/>
            <a:tailEnd/>
          </a:ln>
        </p:spPr>
        <p:txBody>
          <a:bodyPr/>
          <a:lstStyle/>
          <a:p>
            <a:endParaRPr lang="ar-IQ"/>
          </a:p>
        </p:txBody>
      </p:sp>
      <p:sp>
        <p:nvSpPr>
          <p:cNvPr id="34821" name="Line 5"/>
          <p:cNvSpPr>
            <a:spLocks noChangeShapeType="1"/>
          </p:cNvSpPr>
          <p:nvPr/>
        </p:nvSpPr>
        <p:spPr bwMode="auto">
          <a:xfrm>
            <a:off x="1258888" y="1773238"/>
            <a:ext cx="0" cy="215900"/>
          </a:xfrm>
          <a:prstGeom prst="line">
            <a:avLst/>
          </a:prstGeom>
          <a:noFill/>
          <a:ln w="9525">
            <a:solidFill>
              <a:schemeClr val="tx1"/>
            </a:solidFill>
            <a:round/>
            <a:headEnd/>
            <a:tailEnd/>
          </a:ln>
        </p:spPr>
        <p:txBody>
          <a:bodyPr/>
          <a:lstStyle/>
          <a:p>
            <a:endParaRPr lang="ar-IQ"/>
          </a:p>
        </p:txBody>
      </p:sp>
      <p:sp>
        <p:nvSpPr>
          <p:cNvPr id="34822" name="Text Box 6"/>
          <p:cNvSpPr txBox="1">
            <a:spLocks noChangeArrowheads="1"/>
          </p:cNvSpPr>
          <p:nvPr/>
        </p:nvSpPr>
        <p:spPr bwMode="auto">
          <a:xfrm>
            <a:off x="755650" y="2060575"/>
            <a:ext cx="4248150" cy="396875"/>
          </a:xfrm>
          <a:prstGeom prst="rect">
            <a:avLst/>
          </a:prstGeom>
          <a:noFill/>
          <a:ln w="9525">
            <a:noFill/>
            <a:miter lim="800000"/>
            <a:headEnd/>
            <a:tailEnd/>
          </a:ln>
        </p:spPr>
        <p:txBody>
          <a:bodyPr>
            <a:spAutoFit/>
          </a:bodyPr>
          <a:lstStyle/>
          <a:p>
            <a:pPr>
              <a:spcBef>
                <a:spcPct val="50000"/>
              </a:spcBef>
            </a:pPr>
            <a:r>
              <a:rPr lang="en-US" dirty="0"/>
              <a:t>Elicited by thermal stimuli or </a:t>
            </a:r>
            <a:r>
              <a:rPr lang="en-US" sz="2000" b="1" i="1" dirty="0"/>
              <a:t>referred</a:t>
            </a:r>
            <a:endParaRPr lang="en-GB" sz="2000" b="1" i="1" dirty="0"/>
          </a:p>
        </p:txBody>
      </p:sp>
      <p:sp>
        <p:nvSpPr>
          <p:cNvPr id="34823" name="Line 7"/>
          <p:cNvSpPr>
            <a:spLocks noChangeShapeType="1"/>
          </p:cNvSpPr>
          <p:nvPr/>
        </p:nvSpPr>
        <p:spPr bwMode="auto">
          <a:xfrm>
            <a:off x="1187450" y="1844675"/>
            <a:ext cx="71438" cy="144463"/>
          </a:xfrm>
          <a:prstGeom prst="line">
            <a:avLst/>
          </a:prstGeom>
          <a:noFill/>
          <a:ln w="9525">
            <a:solidFill>
              <a:schemeClr val="tx1"/>
            </a:solidFill>
            <a:round/>
            <a:headEnd/>
            <a:tailEnd/>
          </a:ln>
        </p:spPr>
        <p:txBody>
          <a:bodyPr/>
          <a:lstStyle/>
          <a:p>
            <a:endParaRPr lang="ar-IQ"/>
          </a:p>
        </p:txBody>
      </p:sp>
      <p:sp>
        <p:nvSpPr>
          <p:cNvPr id="34824" name="Line 8"/>
          <p:cNvSpPr>
            <a:spLocks noChangeShapeType="1"/>
          </p:cNvSpPr>
          <p:nvPr/>
        </p:nvSpPr>
        <p:spPr bwMode="auto">
          <a:xfrm flipH="1">
            <a:off x="1258888" y="1844675"/>
            <a:ext cx="73025" cy="144463"/>
          </a:xfrm>
          <a:prstGeom prst="line">
            <a:avLst/>
          </a:prstGeom>
          <a:noFill/>
          <a:ln w="9525">
            <a:solidFill>
              <a:schemeClr val="tx1"/>
            </a:solidFill>
            <a:round/>
            <a:headEnd/>
            <a:tailEnd/>
          </a:ln>
        </p:spPr>
        <p:txBody>
          <a:bodyPr/>
          <a:lstStyle/>
          <a:p>
            <a:endParaRPr lang="ar-IQ"/>
          </a:p>
        </p:txBody>
      </p:sp>
      <p:sp>
        <p:nvSpPr>
          <p:cNvPr id="34825" name="Line 9"/>
          <p:cNvSpPr>
            <a:spLocks noChangeShapeType="1"/>
          </p:cNvSpPr>
          <p:nvPr/>
        </p:nvSpPr>
        <p:spPr bwMode="auto">
          <a:xfrm>
            <a:off x="4356100" y="1773238"/>
            <a:ext cx="3024188" cy="0"/>
          </a:xfrm>
          <a:prstGeom prst="line">
            <a:avLst/>
          </a:prstGeom>
          <a:noFill/>
          <a:ln w="9525">
            <a:solidFill>
              <a:schemeClr val="tx1"/>
            </a:solidFill>
            <a:round/>
            <a:headEnd/>
            <a:tailEnd/>
          </a:ln>
        </p:spPr>
        <p:txBody>
          <a:bodyPr/>
          <a:lstStyle/>
          <a:p>
            <a:endParaRPr lang="ar-IQ"/>
          </a:p>
        </p:txBody>
      </p:sp>
      <p:sp>
        <p:nvSpPr>
          <p:cNvPr id="34826" name="Line 10"/>
          <p:cNvSpPr>
            <a:spLocks noChangeShapeType="1"/>
          </p:cNvSpPr>
          <p:nvPr/>
        </p:nvSpPr>
        <p:spPr bwMode="auto">
          <a:xfrm>
            <a:off x="7164388" y="1773238"/>
            <a:ext cx="0" cy="215900"/>
          </a:xfrm>
          <a:prstGeom prst="line">
            <a:avLst/>
          </a:prstGeom>
          <a:noFill/>
          <a:ln w="9525">
            <a:solidFill>
              <a:schemeClr val="tx1"/>
            </a:solidFill>
            <a:round/>
            <a:headEnd/>
            <a:tailEnd/>
          </a:ln>
        </p:spPr>
        <p:txBody>
          <a:bodyPr/>
          <a:lstStyle/>
          <a:p>
            <a:endParaRPr lang="ar-IQ"/>
          </a:p>
        </p:txBody>
      </p:sp>
      <p:sp>
        <p:nvSpPr>
          <p:cNvPr id="34827" name="Text Box 11"/>
          <p:cNvSpPr txBox="1">
            <a:spLocks noChangeArrowheads="1"/>
          </p:cNvSpPr>
          <p:nvPr/>
        </p:nvSpPr>
        <p:spPr bwMode="auto">
          <a:xfrm>
            <a:off x="5508625" y="2060575"/>
            <a:ext cx="3240088" cy="671513"/>
          </a:xfrm>
          <a:prstGeom prst="rect">
            <a:avLst/>
          </a:prstGeom>
          <a:noFill/>
          <a:ln w="9525">
            <a:noFill/>
            <a:miter lim="800000"/>
            <a:headEnd/>
            <a:tailEnd/>
          </a:ln>
        </p:spPr>
        <p:txBody>
          <a:bodyPr>
            <a:spAutoFit/>
          </a:bodyPr>
          <a:lstStyle/>
          <a:p>
            <a:pPr>
              <a:spcBef>
                <a:spcPct val="50000"/>
              </a:spcBef>
            </a:pPr>
            <a:r>
              <a:rPr lang="en-US"/>
              <a:t>On mastication/tooth contact and </a:t>
            </a:r>
            <a:r>
              <a:rPr lang="en-US" sz="2000" b="1" i="1"/>
              <a:t>well localized</a:t>
            </a:r>
            <a:endParaRPr lang="en-GB" sz="2000" b="1" i="1"/>
          </a:p>
        </p:txBody>
      </p:sp>
      <p:sp>
        <p:nvSpPr>
          <p:cNvPr id="34828" name="Line 12"/>
          <p:cNvSpPr>
            <a:spLocks noChangeShapeType="1"/>
          </p:cNvSpPr>
          <p:nvPr/>
        </p:nvSpPr>
        <p:spPr bwMode="auto">
          <a:xfrm>
            <a:off x="7092950" y="1844675"/>
            <a:ext cx="71438" cy="144463"/>
          </a:xfrm>
          <a:prstGeom prst="line">
            <a:avLst/>
          </a:prstGeom>
          <a:noFill/>
          <a:ln w="9525">
            <a:solidFill>
              <a:schemeClr val="tx1"/>
            </a:solidFill>
            <a:round/>
            <a:headEnd/>
            <a:tailEnd/>
          </a:ln>
        </p:spPr>
        <p:txBody>
          <a:bodyPr/>
          <a:lstStyle/>
          <a:p>
            <a:endParaRPr lang="ar-IQ"/>
          </a:p>
        </p:txBody>
      </p:sp>
      <p:sp>
        <p:nvSpPr>
          <p:cNvPr id="34829" name="Line 13"/>
          <p:cNvSpPr>
            <a:spLocks noChangeShapeType="1"/>
          </p:cNvSpPr>
          <p:nvPr/>
        </p:nvSpPr>
        <p:spPr bwMode="auto">
          <a:xfrm flipH="1">
            <a:off x="7164388" y="1844675"/>
            <a:ext cx="71437" cy="144463"/>
          </a:xfrm>
          <a:prstGeom prst="line">
            <a:avLst/>
          </a:prstGeom>
          <a:noFill/>
          <a:ln w="9525">
            <a:solidFill>
              <a:schemeClr val="tx1"/>
            </a:solidFill>
            <a:round/>
            <a:headEnd/>
            <a:tailEnd/>
          </a:ln>
        </p:spPr>
        <p:txBody>
          <a:bodyPr/>
          <a:lstStyle/>
          <a:p>
            <a:endParaRPr lang="ar-IQ"/>
          </a:p>
        </p:txBody>
      </p:sp>
      <p:sp>
        <p:nvSpPr>
          <p:cNvPr id="34830" name="Line 14"/>
          <p:cNvSpPr>
            <a:spLocks noChangeShapeType="1"/>
          </p:cNvSpPr>
          <p:nvPr/>
        </p:nvSpPr>
        <p:spPr bwMode="auto">
          <a:xfrm>
            <a:off x="2700338" y="2492375"/>
            <a:ext cx="0" cy="288925"/>
          </a:xfrm>
          <a:prstGeom prst="line">
            <a:avLst/>
          </a:prstGeom>
          <a:noFill/>
          <a:ln w="9525">
            <a:solidFill>
              <a:schemeClr val="tx1"/>
            </a:solidFill>
            <a:round/>
            <a:headEnd/>
            <a:tailEnd/>
          </a:ln>
        </p:spPr>
        <p:txBody>
          <a:bodyPr/>
          <a:lstStyle/>
          <a:p>
            <a:endParaRPr lang="ar-IQ"/>
          </a:p>
        </p:txBody>
      </p:sp>
      <p:sp>
        <p:nvSpPr>
          <p:cNvPr id="34831" name="Text Box 15"/>
          <p:cNvSpPr txBox="1">
            <a:spLocks noChangeArrowheads="1"/>
          </p:cNvSpPr>
          <p:nvPr/>
        </p:nvSpPr>
        <p:spPr bwMode="auto">
          <a:xfrm>
            <a:off x="2124075" y="2781300"/>
            <a:ext cx="1655763" cy="366713"/>
          </a:xfrm>
          <a:prstGeom prst="rect">
            <a:avLst/>
          </a:prstGeom>
          <a:noFill/>
          <a:ln w="9525">
            <a:noFill/>
            <a:miter lim="800000"/>
            <a:headEnd/>
            <a:tailEnd/>
          </a:ln>
        </p:spPr>
        <p:txBody>
          <a:bodyPr>
            <a:spAutoFit/>
          </a:bodyPr>
          <a:lstStyle/>
          <a:p>
            <a:pPr>
              <a:spcBef>
                <a:spcPct val="50000"/>
              </a:spcBef>
            </a:pPr>
            <a:r>
              <a:rPr lang="en-US" dirty="0" smtClean="0"/>
              <a:t>   </a:t>
            </a:r>
            <a:r>
              <a:rPr lang="en-US" dirty="0" err="1" smtClean="0"/>
              <a:t>Pulpal</a:t>
            </a:r>
            <a:endParaRPr lang="en-GB" dirty="0"/>
          </a:p>
        </p:txBody>
      </p:sp>
      <p:sp>
        <p:nvSpPr>
          <p:cNvPr id="34832" name="Line 16"/>
          <p:cNvSpPr>
            <a:spLocks noChangeShapeType="1"/>
          </p:cNvSpPr>
          <p:nvPr/>
        </p:nvSpPr>
        <p:spPr bwMode="auto">
          <a:xfrm flipH="1">
            <a:off x="2700338" y="2565400"/>
            <a:ext cx="71437" cy="215900"/>
          </a:xfrm>
          <a:prstGeom prst="line">
            <a:avLst/>
          </a:prstGeom>
          <a:noFill/>
          <a:ln w="9525">
            <a:solidFill>
              <a:schemeClr val="tx1"/>
            </a:solidFill>
            <a:round/>
            <a:headEnd/>
            <a:tailEnd/>
          </a:ln>
        </p:spPr>
        <p:txBody>
          <a:bodyPr/>
          <a:lstStyle/>
          <a:p>
            <a:endParaRPr lang="ar-IQ"/>
          </a:p>
        </p:txBody>
      </p:sp>
      <p:sp>
        <p:nvSpPr>
          <p:cNvPr id="34833" name="Line 17"/>
          <p:cNvSpPr>
            <a:spLocks noChangeShapeType="1"/>
          </p:cNvSpPr>
          <p:nvPr/>
        </p:nvSpPr>
        <p:spPr bwMode="auto">
          <a:xfrm>
            <a:off x="2627313" y="2636838"/>
            <a:ext cx="73025" cy="144462"/>
          </a:xfrm>
          <a:prstGeom prst="line">
            <a:avLst/>
          </a:prstGeom>
          <a:noFill/>
          <a:ln w="9525">
            <a:solidFill>
              <a:schemeClr val="tx1"/>
            </a:solidFill>
            <a:round/>
            <a:headEnd/>
            <a:tailEnd/>
          </a:ln>
        </p:spPr>
        <p:txBody>
          <a:bodyPr/>
          <a:lstStyle/>
          <a:p>
            <a:endParaRPr lang="ar-IQ"/>
          </a:p>
        </p:txBody>
      </p:sp>
      <p:sp>
        <p:nvSpPr>
          <p:cNvPr id="34834" name="Line 18"/>
          <p:cNvSpPr>
            <a:spLocks noChangeShapeType="1"/>
          </p:cNvSpPr>
          <p:nvPr/>
        </p:nvSpPr>
        <p:spPr bwMode="auto">
          <a:xfrm>
            <a:off x="6948488" y="2708275"/>
            <a:ext cx="0" cy="288925"/>
          </a:xfrm>
          <a:prstGeom prst="line">
            <a:avLst/>
          </a:prstGeom>
          <a:noFill/>
          <a:ln w="9525">
            <a:solidFill>
              <a:schemeClr val="tx1"/>
            </a:solidFill>
            <a:round/>
            <a:headEnd/>
            <a:tailEnd/>
          </a:ln>
        </p:spPr>
        <p:txBody>
          <a:bodyPr/>
          <a:lstStyle/>
          <a:p>
            <a:endParaRPr lang="ar-IQ"/>
          </a:p>
        </p:txBody>
      </p:sp>
      <p:sp>
        <p:nvSpPr>
          <p:cNvPr id="34835" name="Text Box 19"/>
          <p:cNvSpPr txBox="1">
            <a:spLocks noChangeArrowheads="1"/>
          </p:cNvSpPr>
          <p:nvPr/>
        </p:nvSpPr>
        <p:spPr bwMode="auto">
          <a:xfrm>
            <a:off x="6227763" y="3068638"/>
            <a:ext cx="2160587" cy="366712"/>
          </a:xfrm>
          <a:prstGeom prst="rect">
            <a:avLst/>
          </a:prstGeom>
          <a:noFill/>
          <a:ln w="9525">
            <a:noFill/>
            <a:miter lim="800000"/>
            <a:headEnd/>
            <a:tailEnd/>
          </a:ln>
        </p:spPr>
        <p:txBody>
          <a:bodyPr>
            <a:spAutoFit/>
          </a:bodyPr>
          <a:lstStyle/>
          <a:p>
            <a:pPr>
              <a:spcBef>
                <a:spcPct val="50000"/>
              </a:spcBef>
            </a:pPr>
            <a:r>
              <a:rPr lang="en-US"/>
              <a:t>Peri-radicular</a:t>
            </a:r>
            <a:endParaRPr lang="en-GB"/>
          </a:p>
        </p:txBody>
      </p:sp>
      <p:sp>
        <p:nvSpPr>
          <p:cNvPr id="34836" name="Line 20"/>
          <p:cNvSpPr>
            <a:spLocks noChangeShapeType="1"/>
          </p:cNvSpPr>
          <p:nvPr/>
        </p:nvSpPr>
        <p:spPr bwMode="auto">
          <a:xfrm flipH="1">
            <a:off x="6948488" y="2852738"/>
            <a:ext cx="144462" cy="144462"/>
          </a:xfrm>
          <a:prstGeom prst="line">
            <a:avLst/>
          </a:prstGeom>
          <a:noFill/>
          <a:ln w="9525">
            <a:solidFill>
              <a:schemeClr val="tx1"/>
            </a:solidFill>
            <a:round/>
            <a:headEnd/>
            <a:tailEnd/>
          </a:ln>
        </p:spPr>
        <p:txBody>
          <a:bodyPr/>
          <a:lstStyle/>
          <a:p>
            <a:endParaRPr lang="ar-IQ"/>
          </a:p>
        </p:txBody>
      </p:sp>
      <p:sp>
        <p:nvSpPr>
          <p:cNvPr id="34837" name="Line 21"/>
          <p:cNvSpPr>
            <a:spLocks noChangeShapeType="1"/>
          </p:cNvSpPr>
          <p:nvPr/>
        </p:nvSpPr>
        <p:spPr bwMode="auto">
          <a:xfrm>
            <a:off x="6804025" y="2852738"/>
            <a:ext cx="144463" cy="144462"/>
          </a:xfrm>
          <a:prstGeom prst="line">
            <a:avLst/>
          </a:prstGeom>
          <a:noFill/>
          <a:ln w="9525">
            <a:solidFill>
              <a:schemeClr val="tx1"/>
            </a:solidFill>
            <a:round/>
            <a:headEnd/>
            <a:tailEnd/>
          </a:ln>
        </p:spPr>
        <p:txBody>
          <a:bodyPr/>
          <a:lstStyle/>
          <a:p>
            <a:endParaRPr lang="ar-IQ"/>
          </a:p>
        </p:txBody>
      </p:sp>
      <p:sp>
        <p:nvSpPr>
          <p:cNvPr id="34838" name="Line 22"/>
          <p:cNvSpPr>
            <a:spLocks noChangeShapeType="1"/>
          </p:cNvSpPr>
          <p:nvPr/>
        </p:nvSpPr>
        <p:spPr bwMode="auto">
          <a:xfrm>
            <a:off x="2484438" y="3068638"/>
            <a:ext cx="0" cy="144462"/>
          </a:xfrm>
          <a:prstGeom prst="line">
            <a:avLst/>
          </a:prstGeom>
          <a:noFill/>
          <a:ln w="9525">
            <a:solidFill>
              <a:schemeClr val="tx1"/>
            </a:solidFill>
            <a:round/>
            <a:headEnd/>
            <a:tailEnd/>
          </a:ln>
        </p:spPr>
        <p:txBody>
          <a:bodyPr/>
          <a:lstStyle/>
          <a:p>
            <a:endParaRPr lang="ar-IQ"/>
          </a:p>
        </p:txBody>
      </p:sp>
      <p:sp>
        <p:nvSpPr>
          <p:cNvPr id="34839" name="Line 23"/>
          <p:cNvSpPr>
            <a:spLocks noChangeShapeType="1"/>
          </p:cNvSpPr>
          <p:nvPr/>
        </p:nvSpPr>
        <p:spPr bwMode="auto">
          <a:xfrm flipH="1">
            <a:off x="1331913" y="3213100"/>
            <a:ext cx="1152525" cy="0"/>
          </a:xfrm>
          <a:prstGeom prst="line">
            <a:avLst/>
          </a:prstGeom>
          <a:noFill/>
          <a:ln w="9525">
            <a:solidFill>
              <a:schemeClr val="tx1"/>
            </a:solidFill>
            <a:round/>
            <a:headEnd/>
            <a:tailEnd/>
          </a:ln>
        </p:spPr>
        <p:txBody>
          <a:bodyPr/>
          <a:lstStyle/>
          <a:p>
            <a:endParaRPr lang="ar-IQ"/>
          </a:p>
        </p:txBody>
      </p:sp>
      <p:sp>
        <p:nvSpPr>
          <p:cNvPr id="34840" name="Text Box 24"/>
          <p:cNvSpPr txBox="1">
            <a:spLocks noChangeArrowheads="1"/>
          </p:cNvSpPr>
          <p:nvPr/>
        </p:nvSpPr>
        <p:spPr bwMode="auto">
          <a:xfrm>
            <a:off x="755650" y="3357563"/>
            <a:ext cx="2520950" cy="641350"/>
          </a:xfrm>
          <a:prstGeom prst="rect">
            <a:avLst/>
          </a:prstGeom>
          <a:noFill/>
          <a:ln w="9525">
            <a:noFill/>
            <a:miter lim="800000"/>
            <a:headEnd/>
            <a:tailEnd/>
          </a:ln>
        </p:spPr>
        <p:txBody>
          <a:bodyPr>
            <a:spAutoFit/>
          </a:bodyPr>
          <a:lstStyle/>
          <a:p>
            <a:pPr>
              <a:spcBef>
                <a:spcPct val="50000"/>
              </a:spcBef>
            </a:pPr>
            <a:r>
              <a:rPr lang="en-US"/>
              <a:t>Throbbing constant reacts to heat</a:t>
            </a:r>
            <a:endParaRPr lang="en-GB"/>
          </a:p>
        </p:txBody>
      </p:sp>
      <p:sp>
        <p:nvSpPr>
          <p:cNvPr id="34841" name="Line 25"/>
          <p:cNvSpPr>
            <a:spLocks noChangeShapeType="1"/>
          </p:cNvSpPr>
          <p:nvPr/>
        </p:nvSpPr>
        <p:spPr bwMode="auto">
          <a:xfrm>
            <a:off x="1331913" y="3213100"/>
            <a:ext cx="0" cy="144463"/>
          </a:xfrm>
          <a:prstGeom prst="line">
            <a:avLst/>
          </a:prstGeom>
          <a:noFill/>
          <a:ln w="9525">
            <a:solidFill>
              <a:schemeClr val="tx1"/>
            </a:solidFill>
            <a:round/>
            <a:headEnd/>
            <a:tailEnd/>
          </a:ln>
        </p:spPr>
        <p:txBody>
          <a:bodyPr/>
          <a:lstStyle/>
          <a:p>
            <a:endParaRPr lang="ar-IQ"/>
          </a:p>
        </p:txBody>
      </p:sp>
      <p:sp>
        <p:nvSpPr>
          <p:cNvPr id="34842" name="Line 26"/>
          <p:cNvSpPr>
            <a:spLocks noChangeShapeType="1"/>
          </p:cNvSpPr>
          <p:nvPr/>
        </p:nvSpPr>
        <p:spPr bwMode="auto">
          <a:xfrm>
            <a:off x="1258888" y="3284538"/>
            <a:ext cx="73025" cy="73025"/>
          </a:xfrm>
          <a:prstGeom prst="line">
            <a:avLst/>
          </a:prstGeom>
          <a:noFill/>
          <a:ln w="9525">
            <a:solidFill>
              <a:schemeClr val="tx1"/>
            </a:solidFill>
            <a:round/>
            <a:headEnd/>
            <a:tailEnd/>
          </a:ln>
        </p:spPr>
        <p:txBody>
          <a:bodyPr/>
          <a:lstStyle/>
          <a:p>
            <a:endParaRPr lang="ar-IQ"/>
          </a:p>
        </p:txBody>
      </p:sp>
      <p:sp>
        <p:nvSpPr>
          <p:cNvPr id="34843" name="Line 27"/>
          <p:cNvSpPr>
            <a:spLocks noChangeShapeType="1"/>
          </p:cNvSpPr>
          <p:nvPr/>
        </p:nvSpPr>
        <p:spPr bwMode="auto">
          <a:xfrm flipH="1">
            <a:off x="1331913" y="3284538"/>
            <a:ext cx="71437" cy="73025"/>
          </a:xfrm>
          <a:prstGeom prst="line">
            <a:avLst/>
          </a:prstGeom>
          <a:noFill/>
          <a:ln w="9525">
            <a:solidFill>
              <a:schemeClr val="tx1"/>
            </a:solidFill>
            <a:round/>
            <a:headEnd/>
            <a:tailEnd/>
          </a:ln>
        </p:spPr>
        <p:txBody>
          <a:bodyPr/>
          <a:lstStyle/>
          <a:p>
            <a:endParaRPr lang="ar-IQ"/>
          </a:p>
        </p:txBody>
      </p:sp>
      <p:sp>
        <p:nvSpPr>
          <p:cNvPr id="34844" name="Line 28"/>
          <p:cNvSpPr>
            <a:spLocks noChangeShapeType="1"/>
          </p:cNvSpPr>
          <p:nvPr/>
        </p:nvSpPr>
        <p:spPr bwMode="auto">
          <a:xfrm>
            <a:off x="2484438" y="3213100"/>
            <a:ext cx="2519362" cy="0"/>
          </a:xfrm>
          <a:prstGeom prst="line">
            <a:avLst/>
          </a:prstGeom>
          <a:noFill/>
          <a:ln w="9525">
            <a:solidFill>
              <a:schemeClr val="tx1"/>
            </a:solidFill>
            <a:round/>
            <a:headEnd/>
            <a:tailEnd/>
          </a:ln>
        </p:spPr>
        <p:txBody>
          <a:bodyPr/>
          <a:lstStyle/>
          <a:p>
            <a:endParaRPr lang="ar-IQ"/>
          </a:p>
        </p:txBody>
      </p:sp>
      <p:sp>
        <p:nvSpPr>
          <p:cNvPr id="34845" name="Line 29"/>
          <p:cNvSpPr>
            <a:spLocks noChangeShapeType="1"/>
          </p:cNvSpPr>
          <p:nvPr/>
        </p:nvSpPr>
        <p:spPr bwMode="auto">
          <a:xfrm>
            <a:off x="5003800" y="3213100"/>
            <a:ext cx="0" cy="215900"/>
          </a:xfrm>
          <a:prstGeom prst="line">
            <a:avLst/>
          </a:prstGeom>
          <a:noFill/>
          <a:ln w="9525">
            <a:solidFill>
              <a:schemeClr val="tx1"/>
            </a:solidFill>
            <a:round/>
            <a:headEnd/>
            <a:tailEnd/>
          </a:ln>
        </p:spPr>
        <p:txBody>
          <a:bodyPr/>
          <a:lstStyle/>
          <a:p>
            <a:endParaRPr lang="ar-IQ"/>
          </a:p>
        </p:txBody>
      </p:sp>
      <p:sp>
        <p:nvSpPr>
          <p:cNvPr id="34846" name="Text Box 30"/>
          <p:cNvSpPr txBox="1">
            <a:spLocks noChangeArrowheads="1"/>
          </p:cNvSpPr>
          <p:nvPr/>
        </p:nvSpPr>
        <p:spPr bwMode="auto">
          <a:xfrm>
            <a:off x="3779838" y="3500438"/>
            <a:ext cx="2736850" cy="641350"/>
          </a:xfrm>
          <a:prstGeom prst="rect">
            <a:avLst/>
          </a:prstGeom>
          <a:noFill/>
          <a:ln w="9525">
            <a:noFill/>
            <a:miter lim="800000"/>
            <a:headEnd/>
            <a:tailEnd/>
          </a:ln>
        </p:spPr>
        <p:txBody>
          <a:bodyPr>
            <a:spAutoFit/>
          </a:bodyPr>
          <a:lstStyle/>
          <a:p>
            <a:pPr>
              <a:spcBef>
                <a:spcPct val="50000"/>
              </a:spcBef>
            </a:pPr>
            <a:r>
              <a:rPr lang="en-US"/>
              <a:t>Dull short reacts to             cold&amp;sweets</a:t>
            </a:r>
            <a:endParaRPr lang="en-GB"/>
          </a:p>
        </p:txBody>
      </p:sp>
      <p:sp>
        <p:nvSpPr>
          <p:cNvPr id="34847" name="Line 31"/>
          <p:cNvSpPr>
            <a:spLocks noChangeShapeType="1"/>
          </p:cNvSpPr>
          <p:nvPr/>
        </p:nvSpPr>
        <p:spPr bwMode="auto">
          <a:xfrm>
            <a:off x="4932363" y="3357563"/>
            <a:ext cx="71437" cy="71437"/>
          </a:xfrm>
          <a:prstGeom prst="line">
            <a:avLst/>
          </a:prstGeom>
          <a:noFill/>
          <a:ln w="9525">
            <a:solidFill>
              <a:schemeClr val="tx1"/>
            </a:solidFill>
            <a:round/>
            <a:headEnd/>
            <a:tailEnd/>
          </a:ln>
        </p:spPr>
        <p:txBody>
          <a:bodyPr/>
          <a:lstStyle/>
          <a:p>
            <a:endParaRPr lang="ar-IQ"/>
          </a:p>
        </p:txBody>
      </p:sp>
      <p:sp>
        <p:nvSpPr>
          <p:cNvPr id="34848" name="Line 32"/>
          <p:cNvSpPr>
            <a:spLocks noChangeShapeType="1"/>
          </p:cNvSpPr>
          <p:nvPr/>
        </p:nvSpPr>
        <p:spPr bwMode="auto">
          <a:xfrm flipH="1">
            <a:off x="5003800" y="3357563"/>
            <a:ext cx="73025" cy="71437"/>
          </a:xfrm>
          <a:prstGeom prst="line">
            <a:avLst/>
          </a:prstGeom>
          <a:noFill/>
          <a:ln w="9525">
            <a:solidFill>
              <a:schemeClr val="tx1"/>
            </a:solidFill>
            <a:round/>
            <a:headEnd/>
            <a:tailEnd/>
          </a:ln>
        </p:spPr>
        <p:txBody>
          <a:bodyPr/>
          <a:lstStyle/>
          <a:p>
            <a:endParaRPr lang="ar-IQ"/>
          </a:p>
        </p:txBody>
      </p:sp>
      <p:sp>
        <p:nvSpPr>
          <p:cNvPr id="34849" name="Text Box 33"/>
          <p:cNvSpPr txBox="1">
            <a:spLocks noChangeArrowheads="1"/>
          </p:cNvSpPr>
          <p:nvPr/>
        </p:nvSpPr>
        <p:spPr bwMode="auto">
          <a:xfrm>
            <a:off x="755650" y="4437063"/>
            <a:ext cx="2447925" cy="366712"/>
          </a:xfrm>
          <a:prstGeom prst="rect">
            <a:avLst/>
          </a:prstGeom>
          <a:noFill/>
          <a:ln w="9525">
            <a:noFill/>
            <a:miter lim="800000"/>
            <a:headEnd/>
            <a:tailEnd/>
          </a:ln>
        </p:spPr>
        <p:txBody>
          <a:bodyPr>
            <a:spAutoFit/>
          </a:bodyPr>
          <a:lstStyle/>
          <a:p>
            <a:pPr>
              <a:spcBef>
                <a:spcPct val="50000"/>
              </a:spcBef>
            </a:pPr>
            <a:r>
              <a:rPr lang="en-US"/>
              <a:t>Irreversible pulpitis</a:t>
            </a:r>
            <a:endParaRPr lang="en-GB"/>
          </a:p>
        </p:txBody>
      </p:sp>
      <p:sp>
        <p:nvSpPr>
          <p:cNvPr id="34850" name="Text Box 34"/>
          <p:cNvSpPr txBox="1">
            <a:spLocks noChangeArrowheads="1"/>
          </p:cNvSpPr>
          <p:nvPr/>
        </p:nvSpPr>
        <p:spPr bwMode="auto">
          <a:xfrm>
            <a:off x="4067175" y="4365625"/>
            <a:ext cx="2233613" cy="366713"/>
          </a:xfrm>
          <a:prstGeom prst="rect">
            <a:avLst/>
          </a:prstGeom>
          <a:noFill/>
          <a:ln w="9525">
            <a:noFill/>
            <a:miter lim="800000"/>
            <a:headEnd/>
            <a:tailEnd/>
          </a:ln>
        </p:spPr>
        <p:txBody>
          <a:bodyPr>
            <a:spAutoFit/>
          </a:bodyPr>
          <a:lstStyle/>
          <a:p>
            <a:pPr>
              <a:spcBef>
                <a:spcPct val="50000"/>
              </a:spcBef>
            </a:pPr>
            <a:r>
              <a:rPr lang="en-US"/>
              <a:t>Reversible pulpitis</a:t>
            </a:r>
            <a:endParaRPr lang="en-GB"/>
          </a:p>
        </p:txBody>
      </p:sp>
      <p:sp>
        <p:nvSpPr>
          <p:cNvPr id="34851" name="Line 35"/>
          <p:cNvSpPr>
            <a:spLocks noChangeShapeType="1"/>
          </p:cNvSpPr>
          <p:nvPr/>
        </p:nvSpPr>
        <p:spPr bwMode="auto">
          <a:xfrm>
            <a:off x="1331913" y="3933825"/>
            <a:ext cx="0" cy="503238"/>
          </a:xfrm>
          <a:prstGeom prst="line">
            <a:avLst/>
          </a:prstGeom>
          <a:noFill/>
          <a:ln w="9525">
            <a:solidFill>
              <a:schemeClr val="tx1"/>
            </a:solidFill>
            <a:round/>
            <a:headEnd/>
            <a:tailEnd/>
          </a:ln>
        </p:spPr>
        <p:txBody>
          <a:bodyPr/>
          <a:lstStyle/>
          <a:p>
            <a:endParaRPr lang="ar-IQ"/>
          </a:p>
        </p:txBody>
      </p:sp>
      <p:sp>
        <p:nvSpPr>
          <p:cNvPr id="34852" name="Line 36"/>
          <p:cNvSpPr>
            <a:spLocks noChangeShapeType="1"/>
          </p:cNvSpPr>
          <p:nvPr/>
        </p:nvSpPr>
        <p:spPr bwMode="auto">
          <a:xfrm>
            <a:off x="1187450" y="4292600"/>
            <a:ext cx="144463" cy="144463"/>
          </a:xfrm>
          <a:prstGeom prst="line">
            <a:avLst/>
          </a:prstGeom>
          <a:noFill/>
          <a:ln w="9525">
            <a:solidFill>
              <a:schemeClr val="tx1"/>
            </a:solidFill>
            <a:round/>
            <a:headEnd/>
            <a:tailEnd/>
          </a:ln>
        </p:spPr>
        <p:txBody>
          <a:bodyPr/>
          <a:lstStyle/>
          <a:p>
            <a:endParaRPr lang="ar-IQ"/>
          </a:p>
        </p:txBody>
      </p:sp>
      <p:sp>
        <p:nvSpPr>
          <p:cNvPr id="34853" name="Line 37"/>
          <p:cNvSpPr>
            <a:spLocks noChangeShapeType="1"/>
          </p:cNvSpPr>
          <p:nvPr/>
        </p:nvSpPr>
        <p:spPr bwMode="auto">
          <a:xfrm flipH="1">
            <a:off x="1331913" y="4221163"/>
            <a:ext cx="71437" cy="215900"/>
          </a:xfrm>
          <a:prstGeom prst="line">
            <a:avLst/>
          </a:prstGeom>
          <a:noFill/>
          <a:ln w="9525">
            <a:solidFill>
              <a:schemeClr val="tx1"/>
            </a:solidFill>
            <a:round/>
            <a:headEnd/>
            <a:tailEnd/>
          </a:ln>
        </p:spPr>
        <p:txBody>
          <a:bodyPr/>
          <a:lstStyle/>
          <a:p>
            <a:endParaRPr lang="ar-IQ"/>
          </a:p>
        </p:txBody>
      </p:sp>
      <p:sp>
        <p:nvSpPr>
          <p:cNvPr id="34854" name="Line 38"/>
          <p:cNvSpPr>
            <a:spLocks noChangeShapeType="1"/>
          </p:cNvSpPr>
          <p:nvPr/>
        </p:nvSpPr>
        <p:spPr bwMode="auto">
          <a:xfrm>
            <a:off x="4932363" y="4076700"/>
            <a:ext cx="0" cy="360363"/>
          </a:xfrm>
          <a:prstGeom prst="line">
            <a:avLst/>
          </a:prstGeom>
          <a:noFill/>
          <a:ln w="9525">
            <a:solidFill>
              <a:schemeClr val="tx1"/>
            </a:solidFill>
            <a:round/>
            <a:headEnd/>
            <a:tailEnd/>
          </a:ln>
        </p:spPr>
        <p:txBody>
          <a:bodyPr/>
          <a:lstStyle/>
          <a:p>
            <a:endParaRPr lang="ar-IQ"/>
          </a:p>
        </p:txBody>
      </p:sp>
      <p:sp>
        <p:nvSpPr>
          <p:cNvPr id="34855" name="Line 39"/>
          <p:cNvSpPr>
            <a:spLocks noChangeShapeType="1"/>
          </p:cNvSpPr>
          <p:nvPr/>
        </p:nvSpPr>
        <p:spPr bwMode="auto">
          <a:xfrm>
            <a:off x="4787900" y="4292600"/>
            <a:ext cx="144463" cy="144463"/>
          </a:xfrm>
          <a:prstGeom prst="line">
            <a:avLst/>
          </a:prstGeom>
          <a:noFill/>
          <a:ln w="9525">
            <a:solidFill>
              <a:schemeClr val="tx1"/>
            </a:solidFill>
            <a:round/>
            <a:headEnd/>
            <a:tailEnd/>
          </a:ln>
        </p:spPr>
        <p:txBody>
          <a:bodyPr/>
          <a:lstStyle/>
          <a:p>
            <a:endParaRPr lang="ar-IQ"/>
          </a:p>
        </p:txBody>
      </p:sp>
      <p:sp>
        <p:nvSpPr>
          <p:cNvPr id="34856" name="Line 40"/>
          <p:cNvSpPr>
            <a:spLocks noChangeShapeType="1"/>
          </p:cNvSpPr>
          <p:nvPr/>
        </p:nvSpPr>
        <p:spPr bwMode="auto">
          <a:xfrm flipH="1">
            <a:off x="4932363" y="4292600"/>
            <a:ext cx="144462" cy="144463"/>
          </a:xfrm>
          <a:prstGeom prst="line">
            <a:avLst/>
          </a:prstGeom>
          <a:noFill/>
          <a:ln w="9525">
            <a:solidFill>
              <a:schemeClr val="tx1"/>
            </a:solidFill>
            <a:round/>
            <a:headEnd/>
            <a:tailEnd/>
          </a:ln>
        </p:spPr>
        <p:txBody>
          <a:bodyPr/>
          <a:lstStyle/>
          <a:p>
            <a:endParaRPr lang="ar-IQ"/>
          </a:p>
        </p:txBody>
      </p:sp>
      <p:sp>
        <p:nvSpPr>
          <p:cNvPr id="34866" name="Rectangle 50"/>
          <p:cNvSpPr>
            <a:spLocks noChangeArrowheads="1"/>
          </p:cNvSpPr>
          <p:nvPr/>
        </p:nvSpPr>
        <p:spPr bwMode="auto">
          <a:xfrm>
            <a:off x="2438400" y="762000"/>
            <a:ext cx="3352800" cy="923330"/>
          </a:xfrm>
          <a:prstGeom prst="rect">
            <a:avLst/>
          </a:prstGeom>
          <a:noFill/>
          <a:ln w="9525">
            <a:noFill/>
            <a:miter lim="800000"/>
            <a:headEnd/>
            <a:tailEnd/>
          </a:ln>
        </p:spPr>
        <p:txBody>
          <a:bodyPr wrap="square">
            <a:spAutoFit/>
          </a:bodyPr>
          <a:lstStyle/>
          <a:p>
            <a:pPr algn="ctr" rtl="1"/>
            <a:r>
              <a:rPr lang="en-US" sz="3800" dirty="0">
                <a:solidFill>
                  <a:srgbClr val="CC6600"/>
                </a:solidFill>
                <a:latin typeface="Times New Roman" pitchFamily="18" charset="0"/>
              </a:rPr>
              <a:t> </a:t>
            </a:r>
            <a:r>
              <a:rPr lang="en-US" sz="5400" dirty="0">
                <a:latin typeface="Times New Roman" pitchFamily="18" charset="0"/>
              </a:rPr>
              <a:t>Pain</a:t>
            </a:r>
            <a:endParaRPr lang="en-GB" sz="5400" dirty="0">
              <a:latin typeface="Times New Roman" pitchFamily="18"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4"/>
          <p:cNvSpPr>
            <a:spLocks noChangeShapeType="1"/>
          </p:cNvSpPr>
          <p:nvPr/>
        </p:nvSpPr>
        <p:spPr bwMode="auto">
          <a:xfrm flipH="1">
            <a:off x="1295400" y="2438400"/>
            <a:ext cx="3097212" cy="0"/>
          </a:xfrm>
          <a:prstGeom prst="line">
            <a:avLst/>
          </a:prstGeom>
          <a:noFill/>
          <a:ln w="9525">
            <a:solidFill>
              <a:schemeClr val="tx1"/>
            </a:solidFill>
            <a:round/>
            <a:headEnd/>
            <a:tailEnd/>
          </a:ln>
        </p:spPr>
        <p:txBody>
          <a:bodyPr/>
          <a:lstStyle/>
          <a:p>
            <a:endParaRPr lang="ar-IQ"/>
          </a:p>
        </p:txBody>
      </p:sp>
      <p:sp>
        <p:nvSpPr>
          <p:cNvPr id="3" name="Line 9"/>
          <p:cNvSpPr>
            <a:spLocks noChangeShapeType="1"/>
          </p:cNvSpPr>
          <p:nvPr/>
        </p:nvSpPr>
        <p:spPr bwMode="auto">
          <a:xfrm>
            <a:off x="4419600" y="2438400"/>
            <a:ext cx="3024188" cy="0"/>
          </a:xfrm>
          <a:prstGeom prst="line">
            <a:avLst/>
          </a:prstGeom>
          <a:noFill/>
          <a:ln w="9525">
            <a:solidFill>
              <a:schemeClr val="tx1"/>
            </a:solidFill>
            <a:round/>
            <a:headEnd/>
            <a:tailEnd/>
          </a:ln>
        </p:spPr>
        <p:txBody>
          <a:bodyPr/>
          <a:lstStyle/>
          <a:p>
            <a:endParaRPr lang="ar-IQ"/>
          </a:p>
        </p:txBody>
      </p:sp>
      <p:sp>
        <p:nvSpPr>
          <p:cNvPr id="5" name="Rectangle 4"/>
          <p:cNvSpPr/>
          <p:nvPr/>
        </p:nvSpPr>
        <p:spPr>
          <a:xfrm>
            <a:off x="3429000" y="1447800"/>
            <a:ext cx="2057400" cy="461665"/>
          </a:xfrm>
          <a:prstGeom prst="rect">
            <a:avLst/>
          </a:prstGeom>
        </p:spPr>
        <p:txBody>
          <a:bodyPr wrap="square">
            <a:spAutoFit/>
          </a:bodyPr>
          <a:lstStyle/>
          <a:p>
            <a:pPr algn="ctr">
              <a:spcBef>
                <a:spcPct val="50000"/>
              </a:spcBef>
            </a:pPr>
            <a:r>
              <a:rPr lang="en-US" sz="2400" b="1" dirty="0" smtClean="0"/>
              <a:t>Percussion</a:t>
            </a:r>
            <a:endParaRPr lang="en-GB" sz="2400" b="1" dirty="0"/>
          </a:p>
        </p:txBody>
      </p:sp>
      <p:sp>
        <p:nvSpPr>
          <p:cNvPr id="6" name="Rectangle 5"/>
          <p:cNvSpPr/>
          <p:nvPr/>
        </p:nvSpPr>
        <p:spPr>
          <a:xfrm>
            <a:off x="762000" y="2971800"/>
            <a:ext cx="1447800" cy="461665"/>
          </a:xfrm>
          <a:prstGeom prst="rect">
            <a:avLst/>
          </a:prstGeom>
          <a:effectLst>
            <a:innerShdw blurRad="63500" dist="50800" dir="13500000">
              <a:prstClr val="black">
                <a:alpha val="50000"/>
              </a:prstClr>
            </a:innerShdw>
          </a:effectLst>
        </p:spPr>
        <p:txBody>
          <a:bodyPr wrap="square">
            <a:spAutoFit/>
          </a:bodyPr>
          <a:lstStyle/>
          <a:p>
            <a:pPr algn="ctr">
              <a:spcBef>
                <a:spcPct val="50000"/>
              </a:spcBef>
            </a:pPr>
            <a:r>
              <a:rPr lang="en-US" sz="2400" b="1" dirty="0" smtClean="0"/>
              <a:t>Lateral</a:t>
            </a:r>
            <a:endParaRPr lang="en-GB" sz="2400" b="1" dirty="0"/>
          </a:p>
        </p:txBody>
      </p:sp>
      <p:sp>
        <p:nvSpPr>
          <p:cNvPr id="8" name="Text Box 44"/>
          <p:cNvSpPr txBox="1">
            <a:spLocks noChangeArrowheads="1"/>
          </p:cNvSpPr>
          <p:nvPr/>
        </p:nvSpPr>
        <p:spPr bwMode="auto">
          <a:xfrm>
            <a:off x="685800" y="4495800"/>
            <a:ext cx="1981200" cy="461665"/>
          </a:xfrm>
          <a:prstGeom prst="rect">
            <a:avLst/>
          </a:prstGeom>
          <a:noFill/>
          <a:ln w="9525">
            <a:noFill/>
            <a:miter lim="800000"/>
            <a:headEnd/>
            <a:tailEnd/>
          </a:ln>
        </p:spPr>
        <p:txBody>
          <a:bodyPr wrap="square">
            <a:spAutoFit/>
          </a:bodyPr>
          <a:lstStyle/>
          <a:p>
            <a:pPr algn="ctr">
              <a:spcBef>
                <a:spcPct val="50000"/>
              </a:spcBef>
            </a:pPr>
            <a:r>
              <a:rPr lang="en-US" sz="2400" b="1" dirty="0" smtClean="0"/>
              <a:t>Periodontal</a:t>
            </a:r>
            <a:endParaRPr lang="en-GB" sz="2400" b="1" dirty="0"/>
          </a:p>
        </p:txBody>
      </p:sp>
      <p:sp>
        <p:nvSpPr>
          <p:cNvPr id="9" name="Text Box 43"/>
          <p:cNvSpPr txBox="1">
            <a:spLocks noChangeArrowheads="1"/>
          </p:cNvSpPr>
          <p:nvPr/>
        </p:nvSpPr>
        <p:spPr bwMode="auto">
          <a:xfrm>
            <a:off x="6858000" y="3124200"/>
            <a:ext cx="1447800" cy="461665"/>
          </a:xfrm>
          <a:prstGeom prst="rect">
            <a:avLst/>
          </a:prstGeom>
          <a:noFill/>
          <a:ln w="9525">
            <a:noFill/>
            <a:miter lim="800000"/>
            <a:headEnd/>
            <a:tailEnd/>
          </a:ln>
        </p:spPr>
        <p:txBody>
          <a:bodyPr wrap="square">
            <a:spAutoFit/>
          </a:bodyPr>
          <a:lstStyle/>
          <a:p>
            <a:pPr>
              <a:spcBef>
                <a:spcPct val="50000"/>
              </a:spcBef>
            </a:pPr>
            <a:r>
              <a:rPr lang="en-US" sz="2400" b="1" dirty="0" smtClean="0"/>
              <a:t>Apical</a:t>
            </a:r>
            <a:endParaRPr lang="en-GB" sz="2400" b="1" dirty="0"/>
          </a:p>
        </p:txBody>
      </p:sp>
      <p:sp>
        <p:nvSpPr>
          <p:cNvPr id="10" name="Text Box 45"/>
          <p:cNvSpPr txBox="1">
            <a:spLocks noChangeArrowheads="1"/>
          </p:cNvSpPr>
          <p:nvPr/>
        </p:nvSpPr>
        <p:spPr bwMode="auto">
          <a:xfrm>
            <a:off x="6705600" y="4495800"/>
            <a:ext cx="1447800" cy="461665"/>
          </a:xfrm>
          <a:prstGeom prst="rect">
            <a:avLst/>
          </a:prstGeom>
          <a:noFill/>
          <a:ln w="9525">
            <a:noFill/>
            <a:miter lim="800000"/>
            <a:headEnd/>
            <a:tailEnd/>
          </a:ln>
        </p:spPr>
        <p:txBody>
          <a:bodyPr wrap="square">
            <a:spAutoFit/>
          </a:bodyPr>
          <a:lstStyle/>
          <a:p>
            <a:pPr>
              <a:spcBef>
                <a:spcPct val="50000"/>
              </a:spcBef>
            </a:pPr>
            <a:r>
              <a:rPr lang="en-US" dirty="0" smtClean="0"/>
              <a:t>     </a:t>
            </a:r>
            <a:r>
              <a:rPr lang="en-US" sz="2400" b="1" dirty="0" err="1" smtClean="0"/>
              <a:t>Pulpal</a:t>
            </a:r>
            <a:endParaRPr lang="en-GB" sz="2400" b="1" dirty="0"/>
          </a:p>
        </p:txBody>
      </p:sp>
      <p:sp>
        <p:nvSpPr>
          <p:cNvPr id="15" name="Down Arrow 14"/>
          <p:cNvSpPr/>
          <p:nvPr/>
        </p:nvSpPr>
        <p:spPr>
          <a:xfrm>
            <a:off x="1295400" y="2438400"/>
            <a:ext cx="762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6" name="Down Arrow 15"/>
          <p:cNvSpPr/>
          <p:nvPr/>
        </p:nvSpPr>
        <p:spPr>
          <a:xfrm>
            <a:off x="7391400" y="2438400"/>
            <a:ext cx="762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7" name="Down Arrow 16"/>
          <p:cNvSpPr/>
          <p:nvPr/>
        </p:nvSpPr>
        <p:spPr>
          <a:xfrm>
            <a:off x="7391400" y="3733800"/>
            <a:ext cx="762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8" name="Down Arrow 17"/>
          <p:cNvSpPr/>
          <p:nvPr/>
        </p:nvSpPr>
        <p:spPr>
          <a:xfrm>
            <a:off x="1371600" y="3505200"/>
            <a:ext cx="762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9" name="Down Arrow 18"/>
          <p:cNvSpPr/>
          <p:nvPr/>
        </p:nvSpPr>
        <p:spPr>
          <a:xfrm>
            <a:off x="4191000" y="1981200"/>
            <a:ext cx="762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sp>
        <p:nvSpPr>
          <p:cNvPr id="3" name="Content Placeholder 2"/>
          <p:cNvSpPr>
            <a:spLocks noGrp="1"/>
          </p:cNvSpPr>
          <p:nvPr>
            <p:ph idx="1"/>
          </p:nvPr>
        </p:nvSpPr>
        <p:spPr>
          <a:xfrm>
            <a:off x="457200" y="1600200"/>
            <a:ext cx="8229600" cy="4953000"/>
          </a:xfrm>
        </p:spPr>
        <p:txBody>
          <a:bodyPr/>
          <a:lstStyle/>
          <a:p>
            <a:pPr algn="l" rtl="0"/>
            <a:r>
              <a:rPr lang="en-US" dirty="0" smtClean="0">
                <a:solidFill>
                  <a:srgbClr val="C00000"/>
                </a:solidFill>
              </a:rPr>
              <a:t>Test </a:t>
            </a:r>
            <a:r>
              <a:rPr lang="en-US" dirty="0" smtClean="0"/>
              <a:t>:if inflammation is confined and has not extended </a:t>
            </a:r>
            <a:r>
              <a:rPr lang="en-US" dirty="0" err="1" smtClean="0"/>
              <a:t>periapically</a:t>
            </a:r>
            <a:r>
              <a:rPr lang="en-US" dirty="0" smtClean="0"/>
              <a:t>, teeth respond within normal limits to palpation and percussion. </a:t>
            </a:r>
          </a:p>
          <a:p>
            <a:pPr algn="l" rtl="0"/>
            <a:r>
              <a:rPr lang="en-US" dirty="0" smtClean="0"/>
              <a:t>Extension of inflammation to the periodontal ligament causes percussion sensitivity and better localization of pain. </a:t>
            </a:r>
          </a:p>
          <a:p>
            <a:pPr algn="l" rtl="0"/>
            <a:r>
              <a:rPr lang="en-US" dirty="0" smtClean="0">
                <a:solidFill>
                  <a:srgbClr val="C00000"/>
                </a:solidFill>
              </a:rPr>
              <a:t>Treatment: </a:t>
            </a:r>
            <a:r>
              <a:rPr lang="en-US" dirty="0" smtClean="0"/>
              <a:t>Root canal treatment or extraction is indicated for teeth with signs and symptoms of irreversible </a:t>
            </a:r>
            <a:r>
              <a:rPr lang="en-US" dirty="0" err="1" smtClean="0"/>
              <a:t>pulpitis</a:t>
            </a:r>
            <a:r>
              <a:rPr lang="en-US" dirty="0" smtClean="0"/>
              <a:t>.</a:t>
            </a:r>
          </a:p>
          <a:p>
            <a:pPr algn="l" rtl="0"/>
            <a:endParaRPr lang="ar-IQ"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rtl="0"/>
            <a:r>
              <a:rPr lang="en-US" sz="4000" b="1" dirty="0" err="1" smtClean="0">
                <a:solidFill>
                  <a:srgbClr val="C00000"/>
                </a:solidFill>
              </a:rPr>
              <a:t>Hyperplastic</a:t>
            </a:r>
            <a:r>
              <a:rPr lang="en-US" sz="4000" b="1" dirty="0" smtClean="0">
                <a:solidFill>
                  <a:srgbClr val="C00000"/>
                </a:solidFill>
              </a:rPr>
              <a:t> </a:t>
            </a:r>
            <a:r>
              <a:rPr lang="en-US" sz="4000" b="1" dirty="0" err="1" smtClean="0">
                <a:solidFill>
                  <a:srgbClr val="C00000"/>
                </a:solidFill>
              </a:rPr>
              <a:t>pulpitis</a:t>
            </a:r>
            <a:r>
              <a:rPr lang="en-US" sz="4000" b="1" dirty="0" smtClean="0">
                <a:solidFill>
                  <a:srgbClr val="C00000"/>
                </a:solidFill>
              </a:rPr>
              <a:t> (pulp polyp)</a:t>
            </a:r>
            <a:endParaRPr lang="en-US" sz="4000" dirty="0" smtClean="0">
              <a:solidFill>
                <a:srgbClr val="C00000"/>
              </a:solidFill>
            </a:endParaRPr>
          </a:p>
        </p:txBody>
      </p:sp>
      <p:sp>
        <p:nvSpPr>
          <p:cNvPr id="37891" name="Rectangle 3"/>
          <p:cNvSpPr>
            <a:spLocks noGrp="1" noChangeArrowheads="1"/>
          </p:cNvSpPr>
          <p:nvPr>
            <p:ph idx="1"/>
          </p:nvPr>
        </p:nvSpPr>
        <p:spPr/>
        <p:txBody>
          <a:bodyPr/>
          <a:lstStyle/>
          <a:p>
            <a:pPr algn="l" rtl="0"/>
            <a:r>
              <a:rPr lang="en-US" dirty="0" smtClean="0"/>
              <a:t>A form of irreversible </a:t>
            </a:r>
            <a:r>
              <a:rPr lang="en-US" dirty="0" err="1" smtClean="0"/>
              <a:t>pulpitis</a:t>
            </a:r>
            <a:r>
              <a:rPr lang="en-US" dirty="0" smtClean="0"/>
              <a:t>, is the result of growth of chronically inflamed </a:t>
            </a:r>
            <a:r>
              <a:rPr lang="en-US" dirty="0" smtClean="0">
                <a:solidFill>
                  <a:srgbClr val="C00000"/>
                </a:solidFill>
              </a:rPr>
              <a:t>young</a:t>
            </a:r>
            <a:r>
              <a:rPr lang="en-US" dirty="0" smtClean="0"/>
              <a:t> pulp into </a:t>
            </a:r>
            <a:r>
              <a:rPr lang="en-US" dirty="0" err="1" smtClean="0"/>
              <a:t>occlusal</a:t>
            </a:r>
            <a:r>
              <a:rPr lang="en-US" dirty="0" smtClean="0"/>
              <a:t> surfaces </a:t>
            </a:r>
          </a:p>
          <a:p>
            <a:pPr algn="l" rtl="0"/>
            <a:r>
              <a:rPr lang="en-US" dirty="0" smtClean="0"/>
              <a:t>Usually asymptomatic. reddish cauliflower-like growth of connective tissue.</a:t>
            </a:r>
          </a:p>
          <a:p>
            <a:pPr algn="l" rtl="0"/>
            <a:r>
              <a:rPr lang="en-US" dirty="0" smtClean="0"/>
              <a:t>Attributed to a low- grade chronic irritation  </a:t>
            </a:r>
          </a:p>
        </p:txBody>
      </p:sp>
      <p:pic>
        <p:nvPicPr>
          <p:cNvPr id="37892" name="Picture 4" descr="p5"/>
          <p:cNvPicPr>
            <a:picLocks noChangeAspect="1" noChangeArrowheads="1"/>
          </p:cNvPicPr>
          <p:nvPr/>
        </p:nvPicPr>
        <p:blipFill>
          <a:blip r:embed="rId2"/>
          <a:srcRect/>
          <a:stretch>
            <a:fillRect/>
          </a:stretch>
        </p:blipFill>
        <p:spPr bwMode="auto">
          <a:xfrm>
            <a:off x="2209800" y="4876800"/>
            <a:ext cx="2362200" cy="1730375"/>
          </a:xfrm>
          <a:prstGeom prst="rect">
            <a:avLst/>
          </a:prstGeom>
          <a:noFill/>
          <a:ln w="76200" cmpd="tri">
            <a:solidFill>
              <a:srgbClr val="000000"/>
            </a:solidFill>
            <a:miter lim="800000"/>
            <a:headEnd/>
            <a:tailEnd/>
          </a:ln>
        </p:spPr>
      </p:pic>
      <p:pic>
        <p:nvPicPr>
          <p:cNvPr id="37893" name="Picture 5" descr="C:\Users\Administrator\Desktop\dental caries image\13.jpg"/>
          <p:cNvPicPr>
            <a:picLocks noChangeAspect="1" noChangeArrowheads="1"/>
          </p:cNvPicPr>
          <p:nvPr/>
        </p:nvPicPr>
        <p:blipFill>
          <a:blip r:embed="rId3"/>
          <a:srcRect/>
          <a:stretch>
            <a:fillRect/>
          </a:stretch>
        </p:blipFill>
        <p:spPr bwMode="auto">
          <a:xfrm>
            <a:off x="5410200" y="4876800"/>
            <a:ext cx="272415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C00000"/>
                </a:solidFill>
              </a:rPr>
              <a:t>Hyperplastic</a:t>
            </a:r>
            <a:r>
              <a:rPr lang="en-US" b="1" dirty="0" smtClean="0">
                <a:solidFill>
                  <a:srgbClr val="C00000"/>
                </a:solidFill>
              </a:rPr>
              <a:t> </a:t>
            </a:r>
            <a:r>
              <a:rPr lang="en-US" b="1" dirty="0" err="1" smtClean="0">
                <a:solidFill>
                  <a:srgbClr val="C00000"/>
                </a:solidFill>
              </a:rPr>
              <a:t>pulpitis</a:t>
            </a:r>
            <a:r>
              <a:rPr lang="en-US" b="1" dirty="0" smtClean="0">
                <a:solidFill>
                  <a:srgbClr val="C00000"/>
                </a:solidFill>
              </a:rPr>
              <a:t> (pulp polyp)</a:t>
            </a:r>
            <a:endParaRPr lang="ar-IQ" dirty="0">
              <a:solidFill>
                <a:srgbClr val="C00000"/>
              </a:solidFill>
            </a:endParaRPr>
          </a:p>
        </p:txBody>
      </p:sp>
      <p:sp>
        <p:nvSpPr>
          <p:cNvPr id="3" name="Content Placeholder 2"/>
          <p:cNvSpPr>
            <a:spLocks noGrp="1"/>
          </p:cNvSpPr>
          <p:nvPr>
            <p:ph idx="1"/>
          </p:nvPr>
        </p:nvSpPr>
        <p:spPr/>
        <p:txBody>
          <a:bodyPr/>
          <a:lstStyle/>
          <a:p>
            <a:pPr algn="l" rtl="0">
              <a:buNone/>
            </a:pPr>
            <a:r>
              <a:rPr lang="en-US" dirty="0" smtClean="0"/>
              <a:t>It is occasionally associated with signs of irreversible </a:t>
            </a:r>
            <a:r>
              <a:rPr lang="en-US" dirty="0" err="1" smtClean="0"/>
              <a:t>pulpitis</a:t>
            </a:r>
            <a:r>
              <a:rPr lang="en-US" dirty="0" smtClean="0"/>
              <a:t> such as spontaneous pain. </a:t>
            </a:r>
          </a:p>
          <a:p>
            <a:pPr algn="l" rtl="0">
              <a:buNone/>
            </a:pPr>
            <a:r>
              <a:rPr lang="en-US" dirty="0" smtClean="0"/>
              <a:t>The teeth respond within normal limits when palpated or percussion. </a:t>
            </a:r>
          </a:p>
          <a:p>
            <a:pPr algn="l" rtl="0">
              <a:buNone/>
            </a:pPr>
            <a:r>
              <a:rPr lang="en-US" dirty="0" smtClean="0"/>
              <a:t>The threshold to electrical stimulation is similar to that found with normal pulp.</a:t>
            </a:r>
            <a:endParaRPr lang="ar-IQ" b="1" dirty="0">
              <a:solidFill>
                <a:srgbClr val="0070C0"/>
              </a:solidFill>
              <a:cs typeface="+mj-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C00000"/>
                </a:solidFill>
              </a:rPr>
              <a:t>Hyperplastic</a:t>
            </a:r>
            <a:r>
              <a:rPr lang="en-US" b="1" dirty="0" smtClean="0">
                <a:solidFill>
                  <a:srgbClr val="C00000"/>
                </a:solidFill>
              </a:rPr>
              <a:t> </a:t>
            </a:r>
            <a:r>
              <a:rPr lang="en-US" b="1" dirty="0" err="1" smtClean="0">
                <a:solidFill>
                  <a:srgbClr val="C00000"/>
                </a:solidFill>
              </a:rPr>
              <a:t>pulpitis</a:t>
            </a:r>
            <a:r>
              <a:rPr lang="en-US" b="1" dirty="0" smtClean="0">
                <a:solidFill>
                  <a:srgbClr val="C00000"/>
                </a:solidFill>
              </a:rPr>
              <a:t> (pulp polyp)</a:t>
            </a:r>
            <a:endParaRPr lang="ar-IQ" dirty="0"/>
          </a:p>
        </p:txBody>
      </p:sp>
      <p:sp>
        <p:nvSpPr>
          <p:cNvPr id="3" name="Content Placeholder 2"/>
          <p:cNvSpPr>
            <a:spLocks noGrp="1"/>
          </p:cNvSpPr>
          <p:nvPr>
            <p:ph idx="1"/>
          </p:nvPr>
        </p:nvSpPr>
        <p:spPr>
          <a:xfrm>
            <a:off x="457200" y="1600200"/>
            <a:ext cx="8229600" cy="4953000"/>
          </a:xfrm>
        </p:spPr>
        <p:txBody>
          <a:bodyPr/>
          <a:lstStyle/>
          <a:p>
            <a:pPr algn="l" rtl="0">
              <a:buNone/>
            </a:pPr>
            <a:r>
              <a:rPr lang="en-US" dirty="0" smtClean="0"/>
              <a:t>Microscopically: </a:t>
            </a:r>
          </a:p>
          <a:p>
            <a:pPr algn="l" rtl="0"/>
            <a:r>
              <a:rPr lang="en-US" dirty="0" smtClean="0"/>
              <a:t>A complex of new capillaries</a:t>
            </a:r>
          </a:p>
          <a:p>
            <a:pPr algn="l" rtl="0"/>
            <a:r>
              <a:rPr lang="en-US" dirty="0" smtClean="0"/>
              <a:t>proliferating fibroblasts &amp; inflammatory cells.</a:t>
            </a:r>
          </a:p>
          <a:p>
            <a:pPr algn="l" rtl="0"/>
            <a:r>
              <a:rPr lang="en-US" dirty="0" smtClean="0"/>
              <a:t> Sensory nerve elements are almost totally absent near the surface, </a:t>
            </a:r>
            <a:r>
              <a:rPr lang="en-US" dirty="0" smtClean="0">
                <a:solidFill>
                  <a:srgbClr val="C00000"/>
                </a:solidFill>
              </a:rPr>
              <a:t>in contrast to </a:t>
            </a:r>
            <a:r>
              <a:rPr lang="en-US" dirty="0" smtClean="0"/>
              <a:t>the rich innervations of an exposed non-</a:t>
            </a:r>
            <a:r>
              <a:rPr lang="en-US" dirty="0" err="1" smtClean="0"/>
              <a:t>hyperplastic</a:t>
            </a:r>
            <a:r>
              <a:rPr lang="en-US" dirty="0" smtClean="0"/>
              <a:t> pulp.</a:t>
            </a:r>
          </a:p>
          <a:p>
            <a:pPr algn="l" rtl="0"/>
            <a:r>
              <a:rPr lang="en-US" dirty="0" smtClean="0"/>
              <a:t>Treatment: requires </a:t>
            </a:r>
            <a:r>
              <a:rPr lang="en-US" dirty="0" err="1" smtClean="0"/>
              <a:t>pulpectomy</a:t>
            </a:r>
            <a:r>
              <a:rPr lang="en-US" dirty="0" smtClean="0"/>
              <a:t>, R.C.T or extraction.</a:t>
            </a:r>
          </a:p>
          <a:p>
            <a:pPr algn="l" rtl="0"/>
            <a:r>
              <a:rPr lang="en-US" dirty="0" smtClean="0"/>
              <a:t> </a:t>
            </a:r>
            <a:endParaRPr lang="ar-IQ"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b="1" u="sng" smtClean="0"/>
              <a:t>Pulp necrosis</a:t>
            </a:r>
          </a:p>
        </p:txBody>
      </p:sp>
      <p:pic>
        <p:nvPicPr>
          <p:cNvPr id="35843" name="Picture 4" descr="Gen%20%20Patton's%20hand%20made%20coffin"/>
          <p:cNvPicPr>
            <a:picLocks noChangeAspect="1" noChangeArrowheads="1"/>
          </p:cNvPicPr>
          <p:nvPr/>
        </p:nvPicPr>
        <p:blipFill>
          <a:blip r:embed="rId2"/>
          <a:srcRect/>
          <a:stretch>
            <a:fillRect/>
          </a:stretch>
        </p:blipFill>
        <p:spPr bwMode="auto">
          <a:xfrm>
            <a:off x="2362200" y="1905000"/>
            <a:ext cx="4038600" cy="3028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b="1" u="sng" smtClean="0"/>
              <a:t>Pulp necrosis</a:t>
            </a:r>
            <a:r>
              <a:rPr lang="en-US" smtClean="0"/>
              <a:t> </a:t>
            </a:r>
          </a:p>
        </p:txBody>
      </p:sp>
      <p:sp>
        <p:nvSpPr>
          <p:cNvPr id="36867" name="Rectangle 3"/>
          <p:cNvSpPr>
            <a:spLocks noGrp="1" noChangeArrowheads="1"/>
          </p:cNvSpPr>
          <p:nvPr>
            <p:ph idx="1"/>
          </p:nvPr>
        </p:nvSpPr>
        <p:spPr/>
        <p:txBody>
          <a:bodyPr/>
          <a:lstStyle/>
          <a:p>
            <a:pPr algn="l" rtl="0">
              <a:lnSpc>
                <a:spcPct val="90000"/>
              </a:lnSpc>
            </a:pPr>
            <a:r>
              <a:rPr lang="en-US" sz="2800" dirty="0" smtClean="0"/>
              <a:t>Death of the pulp may result from an untreated </a:t>
            </a:r>
            <a:r>
              <a:rPr lang="en-US" sz="2800" dirty="0" smtClean="0">
                <a:solidFill>
                  <a:srgbClr val="C00000"/>
                </a:solidFill>
              </a:rPr>
              <a:t>irreversible </a:t>
            </a:r>
            <a:r>
              <a:rPr lang="en-US" sz="2800" dirty="0" err="1" smtClean="0">
                <a:solidFill>
                  <a:srgbClr val="C00000"/>
                </a:solidFill>
              </a:rPr>
              <a:t>pulpitis</a:t>
            </a:r>
            <a:r>
              <a:rPr lang="en-US" sz="2800" dirty="0" smtClean="0">
                <a:solidFill>
                  <a:srgbClr val="C00000"/>
                </a:solidFill>
              </a:rPr>
              <a:t> </a:t>
            </a:r>
            <a:r>
              <a:rPr lang="en-US" sz="2800" dirty="0" smtClean="0"/>
              <a:t>or from </a:t>
            </a:r>
            <a:r>
              <a:rPr lang="en-US" sz="2800" dirty="0" smtClean="0">
                <a:solidFill>
                  <a:srgbClr val="C00000"/>
                </a:solidFill>
              </a:rPr>
              <a:t>traumatic injury that disrupts the blood supply to the pulp. </a:t>
            </a:r>
          </a:p>
          <a:p>
            <a:pPr algn="l" rtl="0">
              <a:lnSpc>
                <a:spcPct val="90000"/>
              </a:lnSpc>
            </a:pPr>
            <a:r>
              <a:rPr lang="en-US" sz="2800" dirty="0" smtClean="0">
                <a:solidFill>
                  <a:srgbClr val="C00000"/>
                </a:solidFill>
              </a:rPr>
              <a:t>It can be partial N. which gives similar symptoms to </a:t>
            </a:r>
            <a:r>
              <a:rPr lang="en-US" sz="2800" dirty="0" err="1" smtClean="0">
                <a:solidFill>
                  <a:srgbClr val="C00000"/>
                </a:solidFill>
              </a:rPr>
              <a:t>irreversable</a:t>
            </a:r>
            <a:r>
              <a:rPr lang="en-US" sz="2800" dirty="0" smtClean="0">
                <a:solidFill>
                  <a:srgbClr val="C00000"/>
                </a:solidFill>
              </a:rPr>
              <a:t> </a:t>
            </a:r>
            <a:r>
              <a:rPr lang="en-US" sz="2800" dirty="0" err="1" smtClean="0">
                <a:solidFill>
                  <a:srgbClr val="C00000"/>
                </a:solidFill>
              </a:rPr>
              <a:t>pulpitis</a:t>
            </a:r>
            <a:r>
              <a:rPr lang="en-US" sz="2800" dirty="0" smtClean="0">
                <a:solidFill>
                  <a:srgbClr val="C00000"/>
                </a:solidFill>
              </a:rPr>
              <a:t> </a:t>
            </a:r>
          </a:p>
          <a:p>
            <a:pPr algn="l" rtl="0">
              <a:lnSpc>
                <a:spcPct val="90000"/>
              </a:lnSpc>
            </a:pPr>
            <a:r>
              <a:rPr lang="en-US" sz="2800" dirty="0" smtClean="0">
                <a:solidFill>
                  <a:srgbClr val="C00000"/>
                </a:solidFill>
              </a:rPr>
              <a:t>or total N. which is asymptomatic.</a:t>
            </a:r>
          </a:p>
          <a:p>
            <a:pPr algn="l" rtl="0">
              <a:lnSpc>
                <a:spcPct val="90000"/>
              </a:lnSpc>
            </a:pPr>
            <a:r>
              <a:rPr lang="en-US" sz="2800" dirty="0" smtClean="0">
                <a:solidFill>
                  <a:srgbClr val="C00000"/>
                </a:solidFill>
              </a:rPr>
              <a:t>If not treated it will </a:t>
            </a:r>
            <a:r>
              <a:rPr lang="en-US" sz="2800" dirty="0" smtClean="0"/>
              <a:t>spread beyond the apical foramen causing inflammation of the periodontal ligament; result in thickening of periodontal ligament, which may be quit sensitive to percussion</a:t>
            </a:r>
            <a:endParaRPr lang="en-US" sz="2800" dirty="0" smtClean="0">
              <a:solidFill>
                <a:srgbClr val="C00000"/>
              </a:solidFill>
            </a:endParaRPr>
          </a:p>
          <a:p>
            <a:pPr algn="l" rtl="0">
              <a:lnSpc>
                <a:spcPct val="90000"/>
              </a:lnSpc>
            </a:pPr>
            <a:endParaRPr lang="en-US" sz="2800" dirty="0" smtClean="0">
              <a:solidFill>
                <a:srgbClr val="C00000"/>
              </a:solidFill>
            </a:endParaRPr>
          </a:p>
        </p:txBody>
      </p:sp>
      <p:sp>
        <p:nvSpPr>
          <p:cNvPr id="2" name="Diagonal Stripe 1"/>
          <p:cNvSpPr/>
          <p:nvPr/>
        </p:nvSpPr>
        <p:spPr>
          <a:xfrm>
            <a:off x="0" y="0"/>
            <a:ext cx="2209800" cy="1752600"/>
          </a:xfrm>
          <a:prstGeom prst="diagStrip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ar-IQ">
              <a:solidFill>
                <a:schemeClr val="tx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pPr algn="l" rtl="0"/>
            <a:r>
              <a:rPr lang="en-US" dirty="0" smtClean="0"/>
              <a:t>Pulp necrosis of 2 types:</a:t>
            </a:r>
            <a:endParaRPr lang="ar-IQ" dirty="0"/>
          </a:p>
        </p:txBody>
      </p:sp>
      <p:sp>
        <p:nvSpPr>
          <p:cNvPr id="3" name="Content Placeholder 2"/>
          <p:cNvSpPr>
            <a:spLocks noGrp="1"/>
          </p:cNvSpPr>
          <p:nvPr>
            <p:ph idx="1"/>
          </p:nvPr>
        </p:nvSpPr>
        <p:spPr>
          <a:xfrm>
            <a:off x="457200" y="1295400"/>
            <a:ext cx="8229600" cy="4953000"/>
          </a:xfrm>
        </p:spPr>
        <p:txBody>
          <a:bodyPr/>
          <a:lstStyle/>
          <a:p>
            <a:pPr algn="l" rtl="0"/>
            <a:r>
              <a:rPr lang="en-US" sz="2800" dirty="0" smtClean="0">
                <a:solidFill>
                  <a:srgbClr val="C00000"/>
                </a:solidFill>
              </a:rPr>
              <a:t>Liquefaction N</a:t>
            </a:r>
            <a:r>
              <a:rPr lang="en-US" sz="2800" dirty="0" smtClean="0"/>
              <a:t>: A complete liquefaction of cellular elements surrounded by disintegrated </a:t>
            </a:r>
            <a:r>
              <a:rPr lang="en-US" sz="2800" dirty="0" err="1" smtClean="0"/>
              <a:t>polymorphonuclear</a:t>
            </a:r>
            <a:r>
              <a:rPr lang="en-US" sz="2800" dirty="0" smtClean="0"/>
              <a:t> leukocytes and chronic inflammatory cells and usually leads to an apical abscess (liquefaction necrosis and pus).</a:t>
            </a:r>
          </a:p>
          <a:p>
            <a:pPr algn="l" rtl="0"/>
            <a:r>
              <a:rPr lang="en-US" sz="2800" dirty="0" smtClean="0">
                <a:solidFill>
                  <a:srgbClr val="C00000"/>
                </a:solidFill>
              </a:rPr>
              <a:t>Coagulation N</a:t>
            </a:r>
            <a:r>
              <a:rPr lang="en-US" sz="2800" dirty="0" smtClean="0"/>
              <a:t>: as a result of protein </a:t>
            </a:r>
            <a:r>
              <a:rPr lang="en-US" sz="2800" dirty="0" err="1" smtClean="0"/>
              <a:t>denaturation</a:t>
            </a:r>
            <a:r>
              <a:rPr lang="en-US" sz="2800" dirty="0" smtClean="0"/>
              <a:t> that followed hypoxic tissue death. Under microscope we see cellular boundaries of the cells, but no intracellular content. </a:t>
            </a:r>
          </a:p>
          <a:p>
            <a:pPr algn="l" rtl="0"/>
            <a:r>
              <a:rPr lang="en-US" sz="2800" dirty="0" smtClean="0"/>
              <a:t>Pulp can remain necrotic in that manner for many years.</a:t>
            </a:r>
          </a:p>
          <a:p>
            <a:pPr algn="l" rtl="0"/>
            <a:endParaRPr lang="en-US" dirty="0" smtClean="0"/>
          </a:p>
          <a:p>
            <a:pPr algn="l" rtl="0"/>
            <a:endParaRPr lang="ar-IQ"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rtlCol="1">
            <a:normAutofit fontScale="90000"/>
          </a:bodyPr>
          <a:lstStyle/>
          <a:p>
            <a:pPr rtl="0" fontAlgn="auto">
              <a:spcAft>
                <a:spcPts val="0"/>
              </a:spcAft>
              <a:defRPr/>
            </a:pPr>
            <a:r>
              <a:rPr lang="en-US" sz="4000" b="1" dirty="0" smtClean="0"/>
              <a:t>Hard tissue changes due to </a:t>
            </a:r>
            <a:r>
              <a:rPr lang="en-US" sz="4000" b="1" dirty="0" err="1" smtClean="0"/>
              <a:t>pulpal</a:t>
            </a:r>
            <a:r>
              <a:rPr lang="en-US" sz="4000" b="1" dirty="0" smtClean="0"/>
              <a:t> inflammation:</a:t>
            </a:r>
          </a:p>
        </p:txBody>
      </p:sp>
      <p:sp>
        <p:nvSpPr>
          <p:cNvPr id="39939" name="Rectangle 3"/>
          <p:cNvSpPr>
            <a:spLocks noGrp="1" noChangeArrowheads="1"/>
          </p:cNvSpPr>
          <p:nvPr>
            <p:ph idx="1"/>
          </p:nvPr>
        </p:nvSpPr>
        <p:spPr>
          <a:xfrm>
            <a:off x="457200" y="1600200"/>
            <a:ext cx="5181600" cy="4724400"/>
          </a:xfrm>
        </p:spPr>
        <p:txBody>
          <a:bodyPr/>
          <a:lstStyle/>
          <a:p>
            <a:pPr algn="l" rtl="0"/>
            <a:r>
              <a:rPr lang="en-US" b="1" u="sng" dirty="0" smtClean="0">
                <a:solidFill>
                  <a:srgbClr val="C00000"/>
                </a:solidFill>
              </a:rPr>
              <a:t>Internal </a:t>
            </a:r>
            <a:r>
              <a:rPr lang="en-US" b="1" u="sng" dirty="0" err="1" smtClean="0">
                <a:solidFill>
                  <a:srgbClr val="C00000"/>
                </a:solidFill>
              </a:rPr>
              <a:t>resorption</a:t>
            </a:r>
            <a:r>
              <a:rPr lang="en-US" dirty="0" smtClean="0">
                <a:solidFill>
                  <a:srgbClr val="C00000"/>
                </a:solidFill>
              </a:rPr>
              <a:t> </a:t>
            </a:r>
          </a:p>
          <a:p>
            <a:pPr algn="l" rtl="0">
              <a:buFontTx/>
              <a:buNone/>
            </a:pPr>
            <a:r>
              <a:rPr lang="en-US" sz="2400" dirty="0" smtClean="0"/>
              <a:t>Is another type of asymptomatic irreversible </a:t>
            </a:r>
            <a:r>
              <a:rPr lang="en-US" sz="2400" dirty="0" err="1" smtClean="0"/>
              <a:t>pulpitis</a:t>
            </a:r>
            <a:r>
              <a:rPr lang="en-US" sz="2400" dirty="0" smtClean="0"/>
              <a:t>. </a:t>
            </a:r>
          </a:p>
          <a:p>
            <a:pPr algn="l" rtl="0">
              <a:buFontTx/>
              <a:buNone/>
            </a:pPr>
            <a:r>
              <a:rPr lang="en-US" sz="2400" dirty="0" smtClean="0"/>
              <a:t>The term internal </a:t>
            </a:r>
            <a:r>
              <a:rPr lang="en-US" sz="2400" dirty="0" err="1" smtClean="0"/>
              <a:t>resorption</a:t>
            </a:r>
            <a:r>
              <a:rPr lang="en-US" sz="2400" dirty="0" smtClean="0"/>
              <a:t> is applied to the destruction of </a:t>
            </a:r>
            <a:r>
              <a:rPr lang="en-US" sz="2400" dirty="0" err="1" smtClean="0"/>
              <a:t>predentin</a:t>
            </a:r>
            <a:r>
              <a:rPr lang="en-US" sz="2400" dirty="0" smtClean="0"/>
              <a:t> and dentin. </a:t>
            </a:r>
          </a:p>
          <a:p>
            <a:pPr algn="l" rtl="0">
              <a:buFontTx/>
              <a:buNone/>
            </a:pPr>
            <a:r>
              <a:rPr lang="en-US" sz="2400" dirty="0" smtClean="0"/>
              <a:t>visible on radiographs</a:t>
            </a:r>
          </a:p>
          <a:p>
            <a:pPr algn="l" rtl="0">
              <a:buFontTx/>
              <a:buNone/>
            </a:pPr>
            <a:r>
              <a:rPr lang="en-US" sz="2400" dirty="0" smtClean="0"/>
              <a:t>can be seen as a pink area through the intact enamel. The pink color is due to the granulation tissue in the coronal dentin undermining the enamel. </a:t>
            </a:r>
          </a:p>
        </p:txBody>
      </p:sp>
      <p:pic>
        <p:nvPicPr>
          <p:cNvPr id="12290" name="Picture 2" descr="http://upload.wikimedia.org/wikipedia/en/thumb/b/b6/Mummery.jpg/1024px-Mummery.jpg"/>
          <p:cNvPicPr>
            <a:picLocks noChangeAspect="1" noChangeArrowheads="1"/>
          </p:cNvPicPr>
          <p:nvPr/>
        </p:nvPicPr>
        <p:blipFill>
          <a:blip r:embed="rId2"/>
          <a:srcRect/>
          <a:stretch>
            <a:fillRect/>
          </a:stretch>
        </p:blipFill>
        <p:spPr bwMode="auto">
          <a:xfrm>
            <a:off x="5486400" y="1600200"/>
            <a:ext cx="3657600" cy="31242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7772400" cy="5867400"/>
          </a:xfrm>
        </p:spPr>
        <p:txBody>
          <a:bodyPr/>
          <a:lstStyle/>
          <a:p>
            <a:pPr algn="l" rtl="0"/>
            <a:r>
              <a:rPr lang="en-US" sz="2800" b="1" dirty="0" smtClean="0">
                <a:solidFill>
                  <a:schemeClr val="accent1">
                    <a:lumMod val="60000"/>
                    <a:lumOff val="40000"/>
                  </a:schemeClr>
                </a:solidFill>
              </a:rPr>
              <a:t>Increased vascular permeability  &amp; </a:t>
            </a:r>
            <a:r>
              <a:rPr lang="en-US" sz="2800" b="1" dirty="0" err="1" smtClean="0">
                <a:solidFill>
                  <a:schemeClr val="accent1">
                    <a:lumMod val="60000"/>
                    <a:lumOff val="40000"/>
                  </a:schemeClr>
                </a:solidFill>
              </a:rPr>
              <a:t>extravasation</a:t>
            </a:r>
            <a:r>
              <a:rPr lang="en-US" sz="2800" b="1" dirty="0" smtClean="0">
                <a:solidFill>
                  <a:schemeClr val="accent1">
                    <a:lumMod val="60000"/>
                    <a:lumOff val="40000"/>
                  </a:schemeClr>
                </a:solidFill>
              </a:rPr>
              <a:t> (edema) causing </a:t>
            </a:r>
            <a:r>
              <a:rPr lang="en-US" sz="2800" dirty="0" smtClean="0"/>
              <a:t>elevation in local pressure later </a:t>
            </a:r>
            <a:r>
              <a:rPr lang="en-US" sz="2800" b="1" dirty="0" smtClean="0">
                <a:solidFill>
                  <a:schemeClr val="accent1">
                    <a:lumMod val="60000"/>
                    <a:lumOff val="40000"/>
                  </a:schemeClr>
                </a:solidFill>
              </a:rPr>
              <a:t>distraction to </a:t>
            </a:r>
            <a:r>
              <a:rPr lang="en-US" sz="2800" b="1" dirty="0" err="1" smtClean="0">
                <a:solidFill>
                  <a:schemeClr val="accent1">
                    <a:lumMod val="60000"/>
                    <a:lumOff val="40000"/>
                  </a:schemeClr>
                </a:solidFill>
              </a:rPr>
              <a:t>odontoblasts</a:t>
            </a:r>
            <a:r>
              <a:rPr lang="en-US" sz="2800" b="1" dirty="0" smtClean="0">
                <a:solidFill>
                  <a:schemeClr val="accent1">
                    <a:lumMod val="60000"/>
                    <a:lumOff val="40000"/>
                  </a:schemeClr>
                </a:solidFill>
              </a:rPr>
              <a:t>.</a:t>
            </a:r>
          </a:p>
          <a:p>
            <a:pPr algn="l" rtl="0">
              <a:buNone/>
            </a:pPr>
            <a:endParaRPr lang="en-US" sz="2800" b="1" dirty="0" smtClean="0"/>
          </a:p>
          <a:p>
            <a:pPr algn="l" rtl="0"/>
            <a:r>
              <a:rPr lang="en-US" sz="2800" b="1" dirty="0" smtClean="0"/>
              <a:t>Chemical modification evidences by increasing </a:t>
            </a:r>
            <a:r>
              <a:rPr lang="en-US" sz="2800" b="1" dirty="0" err="1" smtClean="0">
                <a:solidFill>
                  <a:srgbClr val="C00000"/>
                </a:solidFill>
              </a:rPr>
              <a:t>eosinophil</a:t>
            </a:r>
            <a:r>
              <a:rPr lang="en-US" sz="2800" b="1" dirty="0" smtClean="0">
                <a:solidFill>
                  <a:srgbClr val="C00000"/>
                </a:solidFill>
              </a:rPr>
              <a:t>, </a:t>
            </a:r>
          </a:p>
          <a:p>
            <a:pPr algn="l" rtl="0"/>
            <a:r>
              <a:rPr lang="en-US" sz="2800" b="1" dirty="0" smtClean="0"/>
              <a:t>Dilation of vessels lead to slowing of erythrocytes ,  migration of </a:t>
            </a:r>
            <a:r>
              <a:rPr lang="en-US" b="1" dirty="0" smtClean="0"/>
              <a:t>leukocytes </a:t>
            </a:r>
            <a:r>
              <a:rPr lang="en-US" dirty="0" smtClean="0"/>
              <a:t>around the dilated vessels.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C00000"/>
                </a:solidFill>
              </a:rPr>
              <a:t>Internal </a:t>
            </a:r>
            <a:r>
              <a:rPr lang="en-US" b="1" u="sng" dirty="0" err="1" smtClean="0">
                <a:solidFill>
                  <a:srgbClr val="C00000"/>
                </a:solidFill>
              </a:rPr>
              <a:t>resorption</a:t>
            </a:r>
            <a:r>
              <a:rPr lang="en-US" dirty="0" smtClean="0">
                <a:solidFill>
                  <a:srgbClr val="C00000"/>
                </a:solidFill>
              </a:rPr>
              <a:t> </a:t>
            </a:r>
            <a:r>
              <a:rPr lang="en-US" dirty="0" smtClean="0"/>
              <a:t/>
            </a:r>
            <a:br>
              <a:rPr lang="en-US" dirty="0" smtClean="0"/>
            </a:br>
            <a:endParaRPr lang="ar-IQ" dirty="0"/>
          </a:p>
        </p:txBody>
      </p:sp>
      <p:sp>
        <p:nvSpPr>
          <p:cNvPr id="3" name="Content Placeholder 2"/>
          <p:cNvSpPr>
            <a:spLocks noGrp="1"/>
          </p:cNvSpPr>
          <p:nvPr>
            <p:ph idx="1"/>
          </p:nvPr>
        </p:nvSpPr>
        <p:spPr>
          <a:xfrm>
            <a:off x="228600" y="1600200"/>
            <a:ext cx="5791200" cy="4953000"/>
          </a:xfrm>
        </p:spPr>
        <p:txBody>
          <a:bodyPr/>
          <a:lstStyle/>
          <a:p>
            <a:pPr algn="l" rtl="0"/>
            <a:r>
              <a:rPr lang="en-US" dirty="0" smtClean="0"/>
              <a:t>It may begin in the pulp chamber, or the root canal. </a:t>
            </a:r>
          </a:p>
          <a:p>
            <a:pPr algn="l" rtl="0"/>
            <a:r>
              <a:rPr lang="en-US" dirty="0" smtClean="0"/>
              <a:t>If allowed to continue untreated, it can perforate either above bone or into the periodontal ligament within bone. Such communication of the pulp and </a:t>
            </a:r>
            <a:r>
              <a:rPr lang="en-US" dirty="0" err="1" smtClean="0"/>
              <a:t>periodontium</a:t>
            </a:r>
            <a:r>
              <a:rPr lang="en-US" dirty="0" smtClean="0"/>
              <a:t> creates sever, irreversible </a:t>
            </a:r>
            <a:r>
              <a:rPr lang="en-US" dirty="0" err="1" smtClean="0"/>
              <a:t>pathosis</a:t>
            </a:r>
            <a:r>
              <a:rPr lang="en-US" dirty="0" smtClean="0"/>
              <a:t>.</a:t>
            </a:r>
            <a:endParaRPr lang="ar-IQ" dirty="0"/>
          </a:p>
        </p:txBody>
      </p:sp>
      <p:pic>
        <p:nvPicPr>
          <p:cNvPr id="4" name="Picture 4" descr="p6"/>
          <p:cNvPicPr>
            <a:picLocks noChangeAspect="1" noChangeArrowheads="1"/>
          </p:cNvPicPr>
          <p:nvPr/>
        </p:nvPicPr>
        <p:blipFill>
          <a:blip r:embed="rId2"/>
          <a:srcRect/>
          <a:stretch>
            <a:fillRect/>
          </a:stretch>
        </p:blipFill>
        <p:spPr bwMode="auto">
          <a:xfrm>
            <a:off x="5715000" y="2438400"/>
            <a:ext cx="3124200" cy="2209800"/>
          </a:xfrm>
          <a:prstGeom prst="rect">
            <a:avLst/>
          </a:prstGeom>
          <a:noFill/>
          <a:ln w="76200" cmpd="tri">
            <a:solidFill>
              <a:srgbClr val="000000"/>
            </a:solid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371600"/>
            <a:ext cx="8229600" cy="4754563"/>
          </a:xfrm>
        </p:spPr>
        <p:txBody>
          <a:bodyPr/>
          <a:lstStyle/>
          <a:p>
            <a:pPr algn="l" rtl="0"/>
            <a:r>
              <a:rPr lang="en-US" dirty="0" smtClean="0">
                <a:solidFill>
                  <a:srgbClr val="C00000"/>
                </a:solidFill>
                <a:cs typeface="+mj-cs"/>
              </a:rPr>
              <a:t>Clinically</a:t>
            </a:r>
          </a:p>
          <a:p>
            <a:pPr algn="l" rtl="0"/>
            <a:r>
              <a:rPr lang="en-US" dirty="0" smtClean="0">
                <a:cs typeface="+mj-cs"/>
              </a:rPr>
              <a:t>Pain may be a presenting symptom if perforation occurs and the </a:t>
            </a:r>
            <a:r>
              <a:rPr lang="en-US" dirty="0" err="1" smtClean="0">
                <a:cs typeface="+mj-cs"/>
              </a:rPr>
              <a:t>metaplastic</a:t>
            </a:r>
            <a:r>
              <a:rPr lang="en-US" dirty="0" smtClean="0">
                <a:cs typeface="+mj-cs"/>
              </a:rPr>
              <a:t> tissue is exposed to the oral fluid.</a:t>
            </a:r>
          </a:p>
          <a:p>
            <a:pPr algn="l" rtl="0"/>
            <a:r>
              <a:rPr lang="en-US" dirty="0" smtClean="0">
                <a:cs typeface="+mj-cs"/>
              </a:rPr>
              <a:t>Teeth with </a:t>
            </a:r>
            <a:r>
              <a:rPr lang="en-US" dirty="0" err="1" smtClean="0">
                <a:cs typeface="+mj-cs"/>
              </a:rPr>
              <a:t>intracanal</a:t>
            </a:r>
            <a:r>
              <a:rPr lang="en-US" dirty="0" smtClean="0">
                <a:cs typeface="+mj-cs"/>
              </a:rPr>
              <a:t> </a:t>
            </a:r>
            <a:r>
              <a:rPr lang="en-US" dirty="0" err="1" smtClean="0">
                <a:cs typeface="+mj-cs"/>
              </a:rPr>
              <a:t>resorpative</a:t>
            </a:r>
            <a:r>
              <a:rPr lang="en-US" dirty="0" smtClean="0">
                <a:cs typeface="+mj-cs"/>
              </a:rPr>
              <a:t> lesions usually respond within normal limits to </a:t>
            </a:r>
            <a:r>
              <a:rPr lang="en-US" dirty="0" err="1" smtClean="0">
                <a:cs typeface="+mj-cs"/>
              </a:rPr>
              <a:t>pulpal</a:t>
            </a:r>
            <a:r>
              <a:rPr lang="en-US" dirty="0" smtClean="0">
                <a:cs typeface="+mj-cs"/>
              </a:rPr>
              <a:t> and </a:t>
            </a:r>
            <a:r>
              <a:rPr lang="en-US" dirty="0" err="1" smtClean="0">
                <a:cs typeface="+mj-cs"/>
              </a:rPr>
              <a:t>periapical</a:t>
            </a:r>
            <a:r>
              <a:rPr lang="en-US" dirty="0" smtClean="0">
                <a:cs typeface="+mj-cs"/>
              </a:rPr>
              <a:t> test. </a:t>
            </a:r>
            <a:endParaRPr lang="ar-IQ" dirty="0">
              <a:cs typeface="+mj-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1"/>
            <a:ext cx="8229600" cy="4343399"/>
          </a:xfrm>
        </p:spPr>
        <p:txBody>
          <a:bodyPr/>
          <a:lstStyle/>
          <a:p>
            <a:pPr algn="l" rtl="0"/>
            <a:r>
              <a:rPr lang="en-US" dirty="0" smtClean="0">
                <a:solidFill>
                  <a:srgbClr val="C00000"/>
                </a:solidFill>
              </a:rPr>
              <a:t>Radiographs</a:t>
            </a:r>
            <a:r>
              <a:rPr lang="en-US" dirty="0" smtClean="0"/>
              <a:t> reveal </a:t>
            </a:r>
            <a:r>
              <a:rPr lang="en-US" dirty="0" err="1" smtClean="0"/>
              <a:t>radiolucency</a:t>
            </a:r>
            <a:r>
              <a:rPr lang="en-US" dirty="0" smtClean="0"/>
              <a:t> with irregular enlargement of root canal compartment.</a:t>
            </a:r>
          </a:p>
          <a:p>
            <a:pPr algn="l" rtl="0"/>
            <a:r>
              <a:rPr lang="en-US" dirty="0" err="1" smtClean="0">
                <a:solidFill>
                  <a:srgbClr val="C00000"/>
                </a:solidFill>
              </a:rPr>
              <a:t>Histologically</a:t>
            </a:r>
            <a:r>
              <a:rPr lang="en-US" dirty="0" smtClean="0"/>
              <a:t>: granulation tissue with multinucleated giant cell, an area of necrotic pulp is found coronal to granulation area.</a:t>
            </a:r>
          </a:p>
          <a:p>
            <a:pPr algn="l" rtl="0"/>
            <a:r>
              <a:rPr lang="en-US" dirty="0" smtClean="0">
                <a:solidFill>
                  <a:srgbClr val="C00000"/>
                </a:solidFill>
              </a:rPr>
              <a:t>Treatment:</a:t>
            </a:r>
            <a:r>
              <a:rPr lang="en-US" dirty="0" smtClean="0"/>
              <a:t> Immediate removal of inflamed tissue and institution of root canal treatment is recommended</a:t>
            </a:r>
          </a:p>
          <a:p>
            <a:pPr algn="l" rtl="0"/>
            <a:endParaRPr lang="ar-IQ" dirty="0" smtClean="0"/>
          </a:p>
          <a:p>
            <a:pPr algn="l" rtl="0"/>
            <a:endParaRPr lang="ar-IQ" dirty="0"/>
          </a:p>
        </p:txBody>
      </p:sp>
      <p:pic>
        <p:nvPicPr>
          <p:cNvPr id="4" name="Picture 5" descr="p7"/>
          <p:cNvPicPr>
            <a:picLocks noChangeAspect="1" noChangeArrowheads="1"/>
          </p:cNvPicPr>
          <p:nvPr/>
        </p:nvPicPr>
        <p:blipFill>
          <a:blip r:embed="rId2"/>
          <a:srcRect/>
          <a:stretch>
            <a:fillRect/>
          </a:stretch>
        </p:blipFill>
        <p:spPr bwMode="auto">
          <a:xfrm>
            <a:off x="2895600" y="4710112"/>
            <a:ext cx="3352800" cy="2147888"/>
          </a:xfrm>
          <a:prstGeom prst="rect">
            <a:avLst/>
          </a:prstGeom>
          <a:noFill/>
          <a:ln w="76200" cmpd="tri">
            <a:solidFill>
              <a:srgbClr val="000000"/>
            </a:solid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b="1" u="sng" dirty="0" smtClean="0">
                <a:solidFill>
                  <a:srgbClr val="C00000"/>
                </a:solidFill>
              </a:rPr>
              <a:t>Canal calcification</a:t>
            </a:r>
            <a:r>
              <a:rPr lang="en-US" dirty="0" smtClean="0">
                <a:solidFill>
                  <a:srgbClr val="C00000"/>
                </a:solidFill>
              </a:rPr>
              <a:t> </a:t>
            </a:r>
          </a:p>
        </p:txBody>
      </p:sp>
      <p:sp>
        <p:nvSpPr>
          <p:cNvPr id="41987" name="Rectangle 3"/>
          <p:cNvSpPr>
            <a:spLocks noGrp="1" noChangeArrowheads="1"/>
          </p:cNvSpPr>
          <p:nvPr>
            <p:ph idx="1"/>
          </p:nvPr>
        </p:nvSpPr>
        <p:spPr>
          <a:xfrm>
            <a:off x="457200" y="1600201"/>
            <a:ext cx="8229600" cy="4267200"/>
          </a:xfrm>
        </p:spPr>
        <p:txBody>
          <a:bodyPr/>
          <a:lstStyle/>
          <a:p>
            <a:pPr algn="l" rtl="0"/>
            <a:r>
              <a:rPr lang="en-US" sz="2400" b="1" dirty="0" smtClean="0"/>
              <a:t>Deposition of abnormally large amount of reparative dentin through out the canal system. </a:t>
            </a:r>
          </a:p>
          <a:p>
            <a:pPr algn="l" rtl="0"/>
            <a:r>
              <a:rPr lang="en-US" sz="2400" b="1" dirty="0" smtClean="0"/>
              <a:t>Related to various forms of injury (Restorative procedures, attrition, abrasion, and trauma), where as others regard it as a natural phenomenon.</a:t>
            </a:r>
          </a:p>
          <a:p>
            <a:pPr algn="l" rtl="0"/>
            <a:r>
              <a:rPr lang="en-US" sz="2400" b="1" dirty="0" smtClean="0"/>
              <a:t> As irritation increases, the amount of calcification may also increases leading to partial or complete radiographic obliteration of the pulp chamber and root canal. A yellowish discoloration of the crown is often a manifestation of </a:t>
            </a:r>
            <a:r>
              <a:rPr lang="en-US" sz="2400" b="1" dirty="0" err="1" smtClean="0"/>
              <a:t>calcific</a:t>
            </a:r>
            <a:r>
              <a:rPr lang="en-US" sz="2400" b="1" dirty="0" smtClean="0"/>
              <a:t> metamorphosis.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457200" y="1295400"/>
            <a:ext cx="5562600" cy="5257800"/>
          </a:xfrm>
        </p:spPr>
        <p:txBody>
          <a:bodyPr/>
          <a:lstStyle/>
          <a:p>
            <a:pPr algn="l" rtl="0"/>
            <a:r>
              <a:rPr lang="en-US" sz="2400" dirty="0" smtClean="0">
                <a:solidFill>
                  <a:srgbClr val="C00000"/>
                </a:solidFill>
                <a:cs typeface="+mj-cs"/>
              </a:rPr>
              <a:t>Clinically</a:t>
            </a:r>
            <a:r>
              <a:rPr lang="en-US" sz="2400" dirty="0" smtClean="0">
                <a:cs typeface="+mj-cs"/>
              </a:rPr>
              <a:t>: pain threshold to thermal and electrical stimuli usually increases, or often the teeth are unresponsive.</a:t>
            </a:r>
          </a:p>
          <a:p>
            <a:pPr algn="l" rtl="0"/>
            <a:r>
              <a:rPr lang="en-US" sz="2400" dirty="0" smtClean="0">
                <a:cs typeface="+mj-cs"/>
              </a:rPr>
              <a:t> Palpation and percussion are usually within normal limits.</a:t>
            </a:r>
          </a:p>
          <a:p>
            <a:pPr algn="l" rtl="0"/>
            <a:r>
              <a:rPr lang="en-US" sz="2400" dirty="0" err="1" smtClean="0">
                <a:solidFill>
                  <a:srgbClr val="C00000"/>
                </a:solidFill>
              </a:rPr>
              <a:t>Radiographically</a:t>
            </a:r>
            <a:r>
              <a:rPr lang="en-US" sz="2400" dirty="0" smtClean="0">
                <a:solidFill>
                  <a:srgbClr val="C00000"/>
                </a:solidFill>
              </a:rPr>
              <a:t>:</a:t>
            </a:r>
            <a:r>
              <a:rPr lang="en-US" sz="2400" dirty="0" smtClean="0"/>
              <a:t> calcification of pulp tissue is associated with various degrees of pulp space radiographic obliteration. A reduction of coronal pulp space followed by a gradual narrowing of the root canal is the first signs. </a:t>
            </a:r>
          </a:p>
          <a:p>
            <a:pPr algn="l" rtl="0"/>
            <a:r>
              <a:rPr lang="en-US" sz="2400" dirty="0" err="1" smtClean="0">
                <a:solidFill>
                  <a:srgbClr val="C00000"/>
                </a:solidFill>
              </a:rPr>
              <a:t>Tt</a:t>
            </a:r>
            <a:r>
              <a:rPr lang="en-US" sz="2400" dirty="0" smtClean="0">
                <a:solidFill>
                  <a:srgbClr val="C00000"/>
                </a:solidFill>
              </a:rPr>
              <a:t>:</a:t>
            </a:r>
            <a:r>
              <a:rPr lang="en-US" sz="2400" dirty="0" smtClean="0"/>
              <a:t> Calcification of itself is not </a:t>
            </a:r>
            <a:r>
              <a:rPr lang="en-US" sz="2400" dirty="0" err="1" smtClean="0"/>
              <a:t>pathosis</a:t>
            </a:r>
            <a:r>
              <a:rPr lang="en-US" sz="2400" dirty="0" smtClean="0"/>
              <a:t> and dose not require treatment</a:t>
            </a:r>
            <a:endParaRPr lang="en-US" sz="2400" dirty="0" smtClean="0">
              <a:cs typeface="+mj-cs"/>
            </a:endParaRPr>
          </a:p>
          <a:p>
            <a:pPr algn="l" rtl="0"/>
            <a:endParaRPr lang="ar-IQ" dirty="0"/>
          </a:p>
        </p:txBody>
      </p:sp>
      <p:pic>
        <p:nvPicPr>
          <p:cNvPr id="1026" name="Picture 2" descr="https://encrypted-tbn3.gstatic.com/images?q=tbn:ANd9GcTkL2M9Gi7AkeTCmFdjiIq5trGP2nM9afvyyTxD0Fhkxs7-3QCnhA"/>
          <p:cNvPicPr>
            <a:picLocks noChangeAspect="1" noChangeArrowheads="1"/>
          </p:cNvPicPr>
          <p:nvPr/>
        </p:nvPicPr>
        <p:blipFill>
          <a:blip r:embed="rId2"/>
          <a:srcRect/>
          <a:stretch>
            <a:fillRect/>
          </a:stretch>
        </p:blipFill>
        <p:spPr bwMode="auto">
          <a:xfrm>
            <a:off x="6553200" y="1905000"/>
            <a:ext cx="2209800" cy="37338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538163"/>
            <a:ext cx="8229600" cy="615950"/>
          </a:xfrm>
        </p:spPr>
        <p:txBody>
          <a:bodyPr/>
          <a:lstStyle/>
          <a:p>
            <a:r>
              <a:rPr lang="en-US" altLang="zh-CN" smtClean="0"/>
              <a:t>Subjective History</a:t>
            </a:r>
          </a:p>
        </p:txBody>
      </p:sp>
      <p:sp>
        <p:nvSpPr>
          <p:cNvPr id="45059" name="Rectangle 3"/>
          <p:cNvSpPr>
            <a:spLocks noGrp="1" noChangeArrowheads="1"/>
          </p:cNvSpPr>
          <p:nvPr>
            <p:ph idx="1"/>
          </p:nvPr>
        </p:nvSpPr>
        <p:spPr>
          <a:xfrm>
            <a:off x="609600" y="1752600"/>
            <a:ext cx="4406900" cy="4211638"/>
          </a:xfrm>
        </p:spPr>
        <p:txBody>
          <a:bodyPr/>
          <a:lstStyle/>
          <a:p>
            <a:pPr algn="l" rtl="0">
              <a:buFontTx/>
              <a:buNone/>
            </a:pPr>
            <a:r>
              <a:rPr lang="en-US" altLang="zh-CN" dirty="0" smtClean="0"/>
              <a:t>Pain History</a:t>
            </a:r>
          </a:p>
          <a:p>
            <a:pPr lvl="1" algn="l" rtl="0"/>
            <a:r>
              <a:rPr lang="en-US" altLang="zh-CN" dirty="0" smtClean="0"/>
              <a:t>Location</a:t>
            </a:r>
          </a:p>
          <a:p>
            <a:pPr lvl="1" algn="l" rtl="0"/>
            <a:r>
              <a:rPr lang="en-US" altLang="zh-CN" dirty="0" smtClean="0"/>
              <a:t>Intensity </a:t>
            </a:r>
          </a:p>
          <a:p>
            <a:pPr lvl="1" algn="l" rtl="0"/>
            <a:r>
              <a:rPr lang="en-US" altLang="zh-CN" dirty="0" smtClean="0"/>
              <a:t>Duration</a:t>
            </a:r>
          </a:p>
          <a:p>
            <a:pPr lvl="1" algn="l" rtl="0"/>
            <a:r>
              <a:rPr lang="en-US" altLang="zh-CN" dirty="0" smtClean="0"/>
              <a:t>Stimulus</a:t>
            </a:r>
          </a:p>
          <a:p>
            <a:pPr lvl="1" algn="l" rtl="0"/>
            <a:r>
              <a:rPr lang="en-US" altLang="zh-CN" dirty="0" smtClean="0"/>
              <a:t>Relief</a:t>
            </a:r>
          </a:p>
          <a:p>
            <a:pPr lvl="1" algn="l" rtl="0"/>
            <a:r>
              <a:rPr lang="en-US" altLang="zh-CN" dirty="0" smtClean="0"/>
              <a:t>Spontaneity</a:t>
            </a:r>
          </a:p>
        </p:txBody>
      </p:sp>
      <p:pic>
        <p:nvPicPr>
          <p:cNvPr id="4" name="Picture 3" descr="~AUT0006"/>
          <p:cNvPicPr>
            <a:picLocks noChangeAspect="1" noChangeArrowheads="1"/>
          </p:cNvPicPr>
          <p:nvPr/>
        </p:nvPicPr>
        <p:blipFill>
          <a:blip r:embed="rId2"/>
          <a:srcRect/>
          <a:stretch>
            <a:fillRect/>
          </a:stretch>
        </p:blipFill>
        <p:spPr bwMode="auto">
          <a:xfrm>
            <a:off x="5105400" y="1752600"/>
            <a:ext cx="3802063" cy="36909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538163"/>
            <a:ext cx="8229600" cy="615950"/>
          </a:xfrm>
        </p:spPr>
        <p:txBody>
          <a:bodyPr/>
          <a:lstStyle/>
          <a:p>
            <a:r>
              <a:rPr lang="en-US" altLang="zh-CN" smtClean="0"/>
              <a:t>Objective Testing</a:t>
            </a:r>
          </a:p>
        </p:txBody>
      </p:sp>
      <p:sp>
        <p:nvSpPr>
          <p:cNvPr id="48131" name="Rectangle 3"/>
          <p:cNvSpPr>
            <a:spLocks noGrp="1" noChangeArrowheads="1"/>
          </p:cNvSpPr>
          <p:nvPr>
            <p:ph idx="1"/>
          </p:nvPr>
        </p:nvSpPr>
        <p:spPr>
          <a:xfrm>
            <a:off x="900113" y="1447800"/>
            <a:ext cx="7488237" cy="4800600"/>
          </a:xfrm>
        </p:spPr>
        <p:txBody>
          <a:bodyPr/>
          <a:lstStyle/>
          <a:p>
            <a:pPr algn="l" rtl="0"/>
            <a:r>
              <a:rPr lang="en-US" altLang="zh-CN" sz="2400" dirty="0" smtClean="0"/>
              <a:t>Visual Examination</a:t>
            </a:r>
          </a:p>
          <a:p>
            <a:pPr algn="l" rtl="0"/>
            <a:r>
              <a:rPr lang="en-US" altLang="zh-CN" sz="2400" dirty="0" smtClean="0"/>
              <a:t>Percussion </a:t>
            </a:r>
          </a:p>
          <a:p>
            <a:pPr algn="l" rtl="0"/>
            <a:r>
              <a:rPr lang="en-US" altLang="zh-CN" sz="2400" dirty="0" smtClean="0"/>
              <a:t>Palpation</a:t>
            </a:r>
          </a:p>
          <a:p>
            <a:pPr algn="l" rtl="0"/>
            <a:r>
              <a:rPr lang="en-US" altLang="zh-CN" sz="2400" dirty="0" smtClean="0"/>
              <a:t>Mobility, Occlusion</a:t>
            </a:r>
          </a:p>
          <a:p>
            <a:pPr algn="l" rtl="0"/>
            <a:r>
              <a:rPr lang="en-US" altLang="zh-CN" sz="2400" dirty="0" smtClean="0"/>
              <a:t>Periodontal probing</a:t>
            </a:r>
          </a:p>
          <a:p>
            <a:pPr algn="l" rtl="0"/>
            <a:r>
              <a:rPr lang="en-US" altLang="zh-CN" sz="2400" dirty="0" smtClean="0"/>
              <a:t>Selective anesthesia</a:t>
            </a:r>
          </a:p>
          <a:p>
            <a:pPr algn="l" rtl="0"/>
            <a:r>
              <a:rPr lang="en-US" altLang="zh-CN" sz="2400" dirty="0" smtClean="0"/>
              <a:t>Test cavity</a:t>
            </a:r>
          </a:p>
          <a:p>
            <a:pPr algn="l" rtl="0"/>
            <a:r>
              <a:rPr lang="en-US" altLang="zh-CN" sz="2400" dirty="0" err="1" smtClean="0"/>
              <a:t>Transillumination</a:t>
            </a:r>
            <a:endParaRPr lang="en-US" altLang="zh-CN" sz="2400" dirty="0" smtClean="0"/>
          </a:p>
          <a:p>
            <a:pPr algn="l" rtl="0"/>
            <a:r>
              <a:rPr lang="en-US" altLang="zh-CN" sz="2400" dirty="0" smtClean="0"/>
              <a:t>Thermal tests, Electric Pulp Test</a:t>
            </a:r>
          </a:p>
          <a:p>
            <a:pPr algn="l" rtl="0"/>
            <a:r>
              <a:rPr lang="en-US" altLang="zh-CN" sz="2400" dirty="0" smtClean="0"/>
              <a:t>Radiographs</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538163"/>
            <a:ext cx="8229600" cy="615950"/>
          </a:xfrm>
        </p:spPr>
        <p:txBody>
          <a:bodyPr/>
          <a:lstStyle/>
          <a:p>
            <a:r>
              <a:rPr lang="en-US" altLang="zh-CN" smtClean="0"/>
              <a:t>Discoloration</a:t>
            </a:r>
          </a:p>
        </p:txBody>
      </p:sp>
      <p:pic>
        <p:nvPicPr>
          <p:cNvPr id="50179" name="Picture 3" descr="25"/>
          <p:cNvPicPr>
            <a:picLocks noChangeAspect="1" noChangeArrowheads="1"/>
          </p:cNvPicPr>
          <p:nvPr/>
        </p:nvPicPr>
        <p:blipFill>
          <a:blip r:embed="rId2"/>
          <a:srcRect/>
          <a:stretch>
            <a:fillRect/>
          </a:stretch>
        </p:blipFill>
        <p:spPr bwMode="auto">
          <a:xfrm>
            <a:off x="2133600" y="2057400"/>
            <a:ext cx="5173663" cy="33607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538163"/>
            <a:ext cx="8229600" cy="615950"/>
          </a:xfrm>
        </p:spPr>
        <p:txBody>
          <a:bodyPr/>
          <a:lstStyle/>
          <a:p>
            <a:r>
              <a:rPr lang="en-US" altLang="zh-CN" dirty="0" smtClean="0"/>
              <a:t>Thank you</a:t>
            </a:r>
          </a:p>
        </p:txBody>
      </p:sp>
      <p:pic>
        <p:nvPicPr>
          <p:cNvPr id="46083" name="Picture 3" descr="~AUT0004"/>
          <p:cNvPicPr>
            <a:picLocks noChangeAspect="1" noChangeArrowheads="1"/>
          </p:cNvPicPr>
          <p:nvPr/>
        </p:nvPicPr>
        <p:blipFill>
          <a:blip r:embed="rId2"/>
          <a:srcRect/>
          <a:stretch>
            <a:fillRect/>
          </a:stretch>
        </p:blipFill>
        <p:spPr bwMode="auto">
          <a:xfrm>
            <a:off x="2667000" y="2286000"/>
            <a:ext cx="3784600" cy="32956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1524000"/>
            <a:ext cx="8229600" cy="1143000"/>
          </a:xfrm>
        </p:spPr>
        <p:txBody>
          <a:bodyPr rtlCol="1">
            <a:normAutofit/>
          </a:bodyPr>
          <a:lstStyle/>
          <a:p>
            <a:pPr fontAlgn="auto">
              <a:spcAft>
                <a:spcPts val="0"/>
              </a:spcAft>
              <a:defRPr/>
            </a:pPr>
            <a:endParaRPr lang="ar-IQ" dirty="0" smtClean="0"/>
          </a:p>
        </p:txBody>
      </p:sp>
      <p:pic>
        <p:nvPicPr>
          <p:cNvPr id="16388" name="Picture 4" descr="http://image.slidesharecdn.com/diseasesofpulpperiapicaltissues1-130327042804-phpapp02/95/diseases-of-pulp-periapical-tissues-1-7-1024.jpg?cb=1364376609"/>
          <p:cNvPicPr>
            <a:picLocks noChangeAspect="1" noChangeArrowheads="1"/>
          </p:cNvPicPr>
          <p:nvPr/>
        </p:nvPicPr>
        <p:blipFill>
          <a:blip r:embed="rId2"/>
          <a:srcRect/>
          <a:stretch>
            <a:fillRect/>
          </a:stretch>
        </p:blipFill>
        <p:spPr bwMode="auto">
          <a:xfrm>
            <a:off x="228600" y="228600"/>
            <a:ext cx="8534400" cy="62484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7"/>
          <p:cNvSpPr txBox="1">
            <a:spLocks noChangeArrowheads="1"/>
          </p:cNvSpPr>
          <p:nvPr/>
        </p:nvSpPr>
        <p:spPr bwMode="auto">
          <a:xfrm>
            <a:off x="990600" y="533400"/>
            <a:ext cx="7731046" cy="1323439"/>
          </a:xfrm>
          <a:prstGeom prst="rect">
            <a:avLst/>
          </a:prstGeom>
          <a:noFill/>
          <a:ln w="9525">
            <a:noFill/>
            <a:miter lim="800000"/>
            <a:headEnd/>
            <a:tailEnd/>
          </a:ln>
        </p:spPr>
        <p:txBody>
          <a:bodyPr wrap="square">
            <a:spAutoFit/>
          </a:bodyPr>
          <a:lstStyle/>
          <a:p>
            <a:r>
              <a:rPr lang="en-US" sz="2000" b="1" u="sng" dirty="0" smtClean="0">
                <a:solidFill>
                  <a:schemeClr val="accent3">
                    <a:lumMod val="60000"/>
                    <a:lumOff val="40000"/>
                  </a:schemeClr>
                </a:solidFill>
              </a:rPr>
              <a:t>Acute cells</a:t>
            </a:r>
            <a:r>
              <a:rPr lang="en-US" sz="2000" b="1" dirty="0" smtClean="0">
                <a:solidFill>
                  <a:schemeClr val="accent3">
                    <a:lumMod val="60000"/>
                    <a:lumOff val="40000"/>
                  </a:schemeClr>
                </a:solidFill>
              </a:rPr>
              <a:t> is variable. Leukocytes of all forms are present</a:t>
            </a:r>
          </a:p>
          <a:p>
            <a:r>
              <a:rPr lang="en-US" sz="2000" b="1" dirty="0" smtClean="0">
                <a:solidFill>
                  <a:schemeClr val="accent3">
                    <a:lumMod val="60000"/>
                    <a:lumOff val="40000"/>
                  </a:schemeClr>
                </a:solidFill>
              </a:rPr>
              <a:t> </a:t>
            </a:r>
          </a:p>
          <a:p>
            <a:r>
              <a:rPr lang="en-US" sz="2000" b="1" u="sng" dirty="0" smtClean="0">
                <a:solidFill>
                  <a:srgbClr val="0070C0"/>
                </a:solidFill>
              </a:rPr>
              <a:t>Chronic </a:t>
            </a:r>
            <a:r>
              <a:rPr lang="en-US" sz="2000" b="1" u="sng" dirty="0">
                <a:solidFill>
                  <a:srgbClr val="0070C0"/>
                </a:solidFill>
              </a:rPr>
              <a:t>cells</a:t>
            </a:r>
            <a:r>
              <a:rPr lang="en-US" sz="2000" b="1" dirty="0">
                <a:solidFill>
                  <a:srgbClr val="0070C0"/>
                </a:solidFill>
              </a:rPr>
              <a:t> (lymphocytes, macrophages, and plasma cells) </a:t>
            </a:r>
          </a:p>
          <a:p>
            <a:r>
              <a:rPr lang="en-US" sz="2000" b="1" dirty="0">
                <a:solidFill>
                  <a:srgbClr val="0070C0"/>
                </a:solidFill>
              </a:rPr>
              <a:t>quickly dominate</a:t>
            </a:r>
            <a:r>
              <a:rPr lang="en-US" dirty="0">
                <a:solidFill>
                  <a:srgbClr val="0070C0"/>
                </a:solidFill>
              </a:rPr>
              <a:t> </a:t>
            </a:r>
          </a:p>
        </p:txBody>
      </p:sp>
      <p:sp>
        <p:nvSpPr>
          <p:cNvPr id="8197" name="Text Box 8"/>
          <p:cNvSpPr txBox="1">
            <a:spLocks noChangeArrowheads="1"/>
          </p:cNvSpPr>
          <p:nvPr/>
        </p:nvSpPr>
        <p:spPr bwMode="auto">
          <a:xfrm>
            <a:off x="1050925" y="2362200"/>
            <a:ext cx="7497763" cy="707886"/>
          </a:xfrm>
          <a:prstGeom prst="rect">
            <a:avLst/>
          </a:prstGeom>
          <a:noFill/>
          <a:ln w="9525">
            <a:noFill/>
            <a:miter lim="800000"/>
            <a:headEnd/>
            <a:tailEnd/>
          </a:ln>
        </p:spPr>
        <p:txBody>
          <a:bodyPr wrap="square">
            <a:spAutoFit/>
          </a:bodyPr>
          <a:lstStyle/>
          <a:p>
            <a:r>
              <a:rPr lang="en-US" sz="2000" b="1" dirty="0">
                <a:solidFill>
                  <a:srgbClr val="C00000"/>
                </a:solidFill>
              </a:rPr>
              <a:t>Mast cell</a:t>
            </a:r>
            <a:r>
              <a:rPr lang="en-US" sz="2000" b="1" dirty="0"/>
              <a:t> </a:t>
            </a:r>
            <a:r>
              <a:rPr lang="en-US" sz="2000" b="1" dirty="0">
                <a:solidFill>
                  <a:srgbClr val="00B0F0"/>
                </a:solidFill>
              </a:rPr>
              <a:t>is rarely seen in healthy pulps but appears in large </a:t>
            </a:r>
          </a:p>
          <a:p>
            <a:r>
              <a:rPr lang="en-US" sz="2000" b="1" dirty="0">
                <a:solidFill>
                  <a:srgbClr val="00B0F0"/>
                </a:solidFill>
              </a:rPr>
              <a:t>numbers with inflammation</a:t>
            </a:r>
            <a:r>
              <a:rPr lang="en-US" dirty="0">
                <a:solidFill>
                  <a:srgbClr val="00B0F0"/>
                </a:solidFill>
              </a:rPr>
              <a:t> </a:t>
            </a:r>
          </a:p>
        </p:txBody>
      </p:sp>
      <p:sp>
        <p:nvSpPr>
          <p:cNvPr id="8198" name="Text Box 9"/>
          <p:cNvSpPr txBox="1">
            <a:spLocks noChangeArrowheads="1"/>
          </p:cNvSpPr>
          <p:nvPr/>
        </p:nvSpPr>
        <p:spPr bwMode="auto">
          <a:xfrm>
            <a:off x="990601" y="3276600"/>
            <a:ext cx="7270750" cy="707886"/>
          </a:xfrm>
          <a:prstGeom prst="rect">
            <a:avLst/>
          </a:prstGeom>
          <a:noFill/>
          <a:ln w="9525">
            <a:noFill/>
            <a:miter lim="800000"/>
            <a:headEnd/>
            <a:tailEnd/>
          </a:ln>
        </p:spPr>
        <p:txBody>
          <a:bodyPr wrap="square">
            <a:spAutoFit/>
          </a:bodyPr>
          <a:lstStyle/>
          <a:p>
            <a:r>
              <a:rPr lang="en-US" sz="2000" b="1" dirty="0">
                <a:solidFill>
                  <a:srgbClr val="FF0000"/>
                </a:solidFill>
              </a:rPr>
              <a:t>Immune and inflammatory </a:t>
            </a:r>
            <a:r>
              <a:rPr lang="en-US" sz="2000" b="1" dirty="0" smtClean="0">
                <a:solidFill>
                  <a:srgbClr val="FF0000"/>
                </a:solidFill>
              </a:rPr>
              <a:t>reactions </a:t>
            </a:r>
            <a:r>
              <a:rPr lang="en-US" sz="2000" b="1" dirty="0">
                <a:solidFill>
                  <a:srgbClr val="FF0000"/>
                </a:solidFill>
              </a:rPr>
              <a:t>may destroy adjacent </a:t>
            </a:r>
          </a:p>
          <a:p>
            <a:r>
              <a:rPr lang="en-US" sz="2000" b="1" dirty="0">
                <a:solidFill>
                  <a:srgbClr val="FF0000"/>
                </a:solidFill>
              </a:rPr>
              <a:t>normal cellular and extracellular components</a:t>
            </a:r>
            <a:r>
              <a:rPr lang="en-US" dirty="0">
                <a:solidFill>
                  <a:srgbClr val="FF0000"/>
                </a:solidFill>
              </a:rPr>
              <a:t> </a:t>
            </a:r>
          </a:p>
        </p:txBody>
      </p:sp>
      <p:sp>
        <p:nvSpPr>
          <p:cNvPr id="8199" name="Text Box 10"/>
          <p:cNvSpPr txBox="1">
            <a:spLocks noChangeArrowheads="1"/>
          </p:cNvSpPr>
          <p:nvPr/>
        </p:nvSpPr>
        <p:spPr bwMode="auto">
          <a:xfrm>
            <a:off x="1066799" y="5562600"/>
            <a:ext cx="6751639" cy="707886"/>
          </a:xfrm>
          <a:prstGeom prst="rect">
            <a:avLst/>
          </a:prstGeom>
          <a:noFill/>
          <a:ln w="9525">
            <a:noFill/>
            <a:miter lim="800000"/>
            <a:headEnd/>
            <a:tailEnd/>
          </a:ln>
        </p:spPr>
        <p:txBody>
          <a:bodyPr wrap="square">
            <a:spAutoFit/>
          </a:bodyPr>
          <a:lstStyle/>
          <a:p>
            <a:r>
              <a:rPr lang="en-US" sz="2000" b="1" dirty="0"/>
              <a:t>The ability of the pulp to withstand injury is related to </a:t>
            </a:r>
          </a:p>
          <a:p>
            <a:r>
              <a:rPr lang="en-US" sz="2000" b="1" dirty="0"/>
              <a:t>severity of inflammation</a:t>
            </a:r>
            <a:r>
              <a:rPr lang="en-US" dirty="0"/>
              <a:t> </a:t>
            </a:r>
            <a:r>
              <a:rPr lang="en-US" b="1" dirty="0"/>
              <a:t>&amp;blood supply</a:t>
            </a:r>
            <a:r>
              <a:rPr lang="en-US" dirty="0"/>
              <a:t>. </a:t>
            </a:r>
          </a:p>
        </p:txBody>
      </p:sp>
      <p:sp>
        <p:nvSpPr>
          <p:cNvPr id="8200" name="Text Box 11"/>
          <p:cNvSpPr txBox="1">
            <a:spLocks noChangeArrowheads="1"/>
          </p:cNvSpPr>
          <p:nvPr/>
        </p:nvSpPr>
        <p:spPr bwMode="auto">
          <a:xfrm>
            <a:off x="1066800" y="4191000"/>
            <a:ext cx="7239000" cy="1015663"/>
          </a:xfrm>
          <a:prstGeom prst="rect">
            <a:avLst/>
          </a:prstGeom>
          <a:noFill/>
          <a:ln w="9525">
            <a:noFill/>
            <a:miter lim="800000"/>
            <a:headEnd/>
            <a:tailEnd/>
          </a:ln>
        </p:spPr>
        <p:txBody>
          <a:bodyPr wrap="square">
            <a:spAutoFit/>
          </a:bodyPr>
          <a:lstStyle/>
          <a:p>
            <a:r>
              <a:rPr lang="en-US" sz="2000" dirty="0" smtClean="0">
                <a:solidFill>
                  <a:srgbClr val="00B050"/>
                </a:solidFill>
              </a:rPr>
              <a:t>In general, the density of inflammatory cells and the size of the pulp lesion increase as the caries progresses in depth and width. </a:t>
            </a:r>
            <a:endParaRPr lang="en-US" dirty="0">
              <a:solidFill>
                <a:srgbClr val="00B05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pPr algn="l" rtl="0"/>
            <a:r>
              <a:rPr lang="en-US" dirty="0" smtClean="0"/>
              <a:t>Pain is often caused by different factors. </a:t>
            </a:r>
            <a:r>
              <a:rPr lang="en-US" dirty="0" smtClean="0">
                <a:solidFill>
                  <a:schemeClr val="accent2">
                    <a:lumMod val="60000"/>
                    <a:lumOff val="40000"/>
                  </a:schemeClr>
                </a:solidFill>
              </a:rPr>
              <a:t>Release of mediators of inflammation causes pain directly </a:t>
            </a:r>
            <a:r>
              <a:rPr lang="en-US" dirty="0" smtClean="0"/>
              <a:t>by </a:t>
            </a:r>
            <a:r>
              <a:rPr lang="en-US" dirty="0" smtClean="0">
                <a:solidFill>
                  <a:schemeClr val="accent4">
                    <a:lumMod val="75000"/>
                  </a:schemeClr>
                </a:solidFill>
              </a:rPr>
              <a:t>lowering the sensory nerve threshold</a:t>
            </a:r>
            <a:r>
              <a:rPr lang="en-US" dirty="0" smtClean="0"/>
              <a:t>. </a:t>
            </a:r>
          </a:p>
          <a:p>
            <a:pPr algn="l" rtl="0"/>
            <a:r>
              <a:rPr lang="en-US" dirty="0" smtClean="0"/>
              <a:t>These substances also cause pain indirectly by </a:t>
            </a:r>
            <a:r>
              <a:rPr lang="en-US" dirty="0" smtClean="0">
                <a:solidFill>
                  <a:schemeClr val="accent2">
                    <a:lumMod val="75000"/>
                  </a:schemeClr>
                </a:solidFill>
              </a:rPr>
              <a:t>increasing both vasodilatation and permeability of vessels, resulting in edema and elevation of tissue pressure</a:t>
            </a:r>
            <a:r>
              <a:rPr lang="en-US" dirty="0" smtClean="0"/>
              <a:t>. This pressure acts directly on sensory nerve receptors.</a:t>
            </a:r>
          </a:p>
          <a:p>
            <a:endParaRPr lang="ar-IQ"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p:cNvSpPr>
            <a:spLocks noGrp="1" noChangeArrowheads="1"/>
          </p:cNvSpPr>
          <p:nvPr>
            <p:ph type="title"/>
          </p:nvPr>
        </p:nvSpPr>
        <p:spPr>
          <a:xfrm>
            <a:off x="250825" y="277813"/>
            <a:ext cx="8713788" cy="1139825"/>
          </a:xfrm>
        </p:spPr>
        <p:txBody>
          <a:bodyPr rtlCol="1" anchorCtr="1">
            <a:normAutofit fontScale="90000"/>
          </a:bodyPr>
          <a:lstStyle/>
          <a:p>
            <a:pPr fontAlgn="auto">
              <a:spcAft>
                <a:spcPts val="0"/>
              </a:spcAft>
              <a:defRPr/>
            </a:pPr>
            <a:r>
              <a:rPr lang="en-US" sz="3600" smtClean="0"/>
              <a:t>The pathway of the pulp and periapical pathosis set out from caries </a:t>
            </a:r>
          </a:p>
        </p:txBody>
      </p:sp>
      <p:pic>
        <p:nvPicPr>
          <p:cNvPr id="9219" name="Picture 2" descr="fogperiapical"/>
          <p:cNvPicPr>
            <a:picLocks noGrp="1" noChangeAspect="1" noChangeArrowheads="1"/>
          </p:cNvPicPr>
          <p:nvPr>
            <p:ph idx="1"/>
          </p:nvPr>
        </p:nvPicPr>
        <p:blipFill>
          <a:blip r:embed="rId3">
            <a:clrChange>
              <a:clrFrom>
                <a:srgbClr val="FEFEFE"/>
              </a:clrFrom>
              <a:clrTo>
                <a:srgbClr val="FEFEFE">
                  <a:alpha val="0"/>
                </a:srgbClr>
              </a:clrTo>
            </a:clrChange>
          </a:blip>
          <a:srcRect/>
          <a:stretch>
            <a:fillRect/>
          </a:stretch>
        </p:blipFill>
        <p:spPr>
          <a:xfrm>
            <a:off x="1547813" y="1484313"/>
            <a:ext cx="5975350" cy="5149850"/>
          </a:xfrm>
          <a:noFill/>
        </p:spPr>
      </p:pic>
      <p:sp>
        <p:nvSpPr>
          <p:cNvPr id="63492" name="AutoShape 4"/>
          <p:cNvSpPr>
            <a:spLocks noChangeArrowheads="1"/>
          </p:cNvSpPr>
          <p:nvPr/>
        </p:nvSpPr>
        <p:spPr bwMode="auto">
          <a:xfrm>
            <a:off x="4427538" y="2276475"/>
            <a:ext cx="288925" cy="3603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00FF00"/>
          </a:solidFill>
          <a:ln w="9525" algn="ctr">
            <a:solidFill>
              <a:srgbClr val="00FF00"/>
            </a:solidFill>
            <a:miter lim="800000"/>
            <a:headEnd/>
            <a:tailEnd/>
          </a:ln>
        </p:spPr>
        <p:txBody>
          <a:bodyPr wrap="none" anchor="ctr"/>
          <a:lstStyle/>
          <a:p>
            <a:endParaRPr lang="ar-IQ"/>
          </a:p>
        </p:txBody>
      </p:sp>
      <p:sp>
        <p:nvSpPr>
          <p:cNvPr id="63493" name="AutoShape 5"/>
          <p:cNvSpPr>
            <a:spLocks noChangeArrowheads="1"/>
          </p:cNvSpPr>
          <p:nvPr/>
        </p:nvSpPr>
        <p:spPr bwMode="auto">
          <a:xfrm rot="10800000">
            <a:off x="4427538" y="1989138"/>
            <a:ext cx="288925" cy="2873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00FF00"/>
          </a:solidFill>
          <a:ln w="9525" algn="ctr">
            <a:solidFill>
              <a:srgbClr val="00FF00"/>
            </a:solidFill>
            <a:miter lim="800000"/>
            <a:headEnd/>
            <a:tailEnd/>
          </a:ln>
        </p:spPr>
        <p:txBody>
          <a:bodyPr wrap="none" anchor="ctr"/>
          <a:lstStyle/>
          <a:p>
            <a:endParaRPr lang="ar-IQ"/>
          </a:p>
        </p:txBody>
      </p:sp>
      <p:sp>
        <p:nvSpPr>
          <p:cNvPr id="63494" name="AutoShape 6"/>
          <p:cNvSpPr>
            <a:spLocks noChangeArrowheads="1"/>
          </p:cNvSpPr>
          <p:nvPr/>
        </p:nvSpPr>
        <p:spPr bwMode="auto">
          <a:xfrm>
            <a:off x="4500563" y="2636838"/>
            <a:ext cx="142875" cy="144462"/>
          </a:xfrm>
          <a:prstGeom prst="sun">
            <a:avLst>
              <a:gd name="adj" fmla="val 25000"/>
            </a:avLst>
          </a:prstGeom>
          <a:solidFill>
            <a:srgbClr val="00FF00"/>
          </a:solidFill>
          <a:ln w="9525" algn="ctr">
            <a:solidFill>
              <a:srgbClr val="00FF00"/>
            </a:solidFill>
            <a:miter lim="800000"/>
            <a:headEnd/>
            <a:tailEnd/>
          </a:ln>
        </p:spPr>
        <p:txBody>
          <a:bodyPr wrap="none" anchor="ctr"/>
          <a:lstStyle/>
          <a:p>
            <a:endParaRPr lang="ar-IQ"/>
          </a:p>
        </p:txBody>
      </p:sp>
      <p:sp>
        <p:nvSpPr>
          <p:cNvPr id="63495" name="Freeform 7"/>
          <p:cNvSpPr>
            <a:spLocks/>
          </p:cNvSpPr>
          <p:nvPr/>
        </p:nvSpPr>
        <p:spPr bwMode="auto">
          <a:xfrm>
            <a:off x="4289425" y="2628900"/>
            <a:ext cx="447675" cy="2209800"/>
          </a:xfrm>
          <a:custGeom>
            <a:avLst/>
            <a:gdLst>
              <a:gd name="T0" fmla="*/ 2147483647 w 282"/>
              <a:gd name="T1" fmla="*/ 2147483647 h 1392"/>
              <a:gd name="T2" fmla="*/ 2147483647 w 282"/>
              <a:gd name="T3" fmla="*/ 2147483647 h 1392"/>
              <a:gd name="T4" fmla="*/ 0 w 282"/>
              <a:gd name="T5" fmla="*/ 2147483647 h 1392"/>
              <a:gd name="T6" fmla="*/ 2147483647 w 282"/>
              <a:gd name="T7" fmla="*/ 2147483647 h 1392"/>
              <a:gd name="T8" fmla="*/ 2147483647 w 282"/>
              <a:gd name="T9" fmla="*/ 2147483647 h 1392"/>
              <a:gd name="T10" fmla="*/ 2147483647 w 282"/>
              <a:gd name="T11" fmla="*/ 2147483647 h 1392"/>
              <a:gd name="T12" fmla="*/ 2147483647 w 282"/>
              <a:gd name="T13" fmla="*/ 2147483647 h 1392"/>
              <a:gd name="T14" fmla="*/ 2147483647 w 282"/>
              <a:gd name="T15" fmla="*/ 2147483647 h 1392"/>
              <a:gd name="T16" fmla="*/ 2147483647 w 282"/>
              <a:gd name="T17" fmla="*/ 2147483647 h 1392"/>
              <a:gd name="T18" fmla="*/ 2147483647 w 282"/>
              <a:gd name="T19" fmla="*/ 2147483647 h 1392"/>
              <a:gd name="T20" fmla="*/ 2147483647 w 282"/>
              <a:gd name="T21" fmla="*/ 2147483647 h 1392"/>
              <a:gd name="T22" fmla="*/ 2147483647 w 282"/>
              <a:gd name="T23" fmla="*/ 2147483647 h 1392"/>
              <a:gd name="T24" fmla="*/ 2147483647 w 282"/>
              <a:gd name="T25" fmla="*/ 2147483647 h 1392"/>
              <a:gd name="T26" fmla="*/ 2147483647 w 282"/>
              <a:gd name="T27" fmla="*/ 2147483647 h 1392"/>
              <a:gd name="T28" fmla="*/ 2147483647 w 282"/>
              <a:gd name="T29" fmla="*/ 2147483647 h 1392"/>
              <a:gd name="T30" fmla="*/ 2147483647 w 282"/>
              <a:gd name="T31" fmla="*/ 2147483647 h 1392"/>
              <a:gd name="T32" fmla="*/ 2147483647 w 282"/>
              <a:gd name="T33" fmla="*/ 2147483647 h 1392"/>
              <a:gd name="T34" fmla="*/ 2147483647 w 282"/>
              <a:gd name="T35" fmla="*/ 2147483647 h 1392"/>
              <a:gd name="T36" fmla="*/ 2147483647 w 282"/>
              <a:gd name="T37" fmla="*/ 2147483647 h 13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2"/>
              <a:gd name="T58" fmla="*/ 0 h 1392"/>
              <a:gd name="T59" fmla="*/ 282 w 282"/>
              <a:gd name="T60" fmla="*/ 1392 h 13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2" h="1392">
                <a:moveTo>
                  <a:pt x="89" y="250"/>
                </a:moveTo>
                <a:cubicBezTo>
                  <a:pt x="74" y="227"/>
                  <a:pt x="55" y="209"/>
                  <a:pt x="40" y="186"/>
                </a:cubicBezTo>
                <a:cubicBezTo>
                  <a:pt x="31" y="142"/>
                  <a:pt x="20" y="104"/>
                  <a:pt x="0" y="64"/>
                </a:cubicBezTo>
                <a:cubicBezTo>
                  <a:pt x="1" y="59"/>
                  <a:pt x="2" y="0"/>
                  <a:pt x="32" y="7"/>
                </a:cubicBezTo>
                <a:cubicBezTo>
                  <a:pt x="40" y="9"/>
                  <a:pt x="32" y="30"/>
                  <a:pt x="40" y="31"/>
                </a:cubicBezTo>
                <a:cubicBezTo>
                  <a:pt x="115" y="42"/>
                  <a:pt x="191" y="37"/>
                  <a:pt x="267" y="40"/>
                </a:cubicBezTo>
                <a:cubicBezTo>
                  <a:pt x="282" y="84"/>
                  <a:pt x="268" y="124"/>
                  <a:pt x="243" y="161"/>
                </a:cubicBezTo>
                <a:cubicBezTo>
                  <a:pt x="229" y="204"/>
                  <a:pt x="226" y="249"/>
                  <a:pt x="210" y="291"/>
                </a:cubicBezTo>
                <a:cubicBezTo>
                  <a:pt x="201" y="373"/>
                  <a:pt x="201" y="424"/>
                  <a:pt x="178" y="494"/>
                </a:cubicBezTo>
                <a:cubicBezTo>
                  <a:pt x="171" y="559"/>
                  <a:pt x="167" y="625"/>
                  <a:pt x="154" y="689"/>
                </a:cubicBezTo>
                <a:cubicBezTo>
                  <a:pt x="159" y="835"/>
                  <a:pt x="169" y="969"/>
                  <a:pt x="137" y="1110"/>
                </a:cubicBezTo>
                <a:cubicBezTo>
                  <a:pt x="134" y="1194"/>
                  <a:pt x="129" y="1278"/>
                  <a:pt x="129" y="1362"/>
                </a:cubicBezTo>
                <a:cubicBezTo>
                  <a:pt x="129" y="1392"/>
                  <a:pt x="137" y="1303"/>
                  <a:pt x="137" y="1273"/>
                </a:cubicBezTo>
                <a:cubicBezTo>
                  <a:pt x="137" y="1227"/>
                  <a:pt x="132" y="1181"/>
                  <a:pt x="129" y="1135"/>
                </a:cubicBezTo>
                <a:cubicBezTo>
                  <a:pt x="140" y="973"/>
                  <a:pt x="152" y="808"/>
                  <a:pt x="121" y="648"/>
                </a:cubicBezTo>
                <a:cubicBezTo>
                  <a:pt x="111" y="536"/>
                  <a:pt x="104" y="429"/>
                  <a:pt x="97" y="315"/>
                </a:cubicBezTo>
                <a:cubicBezTo>
                  <a:pt x="96" y="296"/>
                  <a:pt x="98" y="276"/>
                  <a:pt x="89" y="259"/>
                </a:cubicBezTo>
                <a:cubicBezTo>
                  <a:pt x="85" y="251"/>
                  <a:pt x="64" y="259"/>
                  <a:pt x="64" y="250"/>
                </a:cubicBezTo>
                <a:cubicBezTo>
                  <a:pt x="64" y="242"/>
                  <a:pt x="81" y="250"/>
                  <a:pt x="89" y="250"/>
                </a:cubicBezTo>
                <a:close/>
              </a:path>
            </a:pathLst>
          </a:custGeom>
          <a:solidFill>
            <a:srgbClr val="00FF00"/>
          </a:solidFill>
          <a:ln w="9525">
            <a:solidFill>
              <a:srgbClr val="00FF00"/>
            </a:solidFill>
            <a:round/>
            <a:headEnd/>
            <a:tailEnd/>
          </a:ln>
        </p:spPr>
        <p:txBody>
          <a:bodyPr/>
          <a:lstStyle/>
          <a:p>
            <a:endParaRPr lang="ar-IQ"/>
          </a:p>
        </p:txBody>
      </p:sp>
      <p:sp>
        <p:nvSpPr>
          <p:cNvPr id="63496" name="Freeform 8"/>
          <p:cNvSpPr>
            <a:spLocks/>
          </p:cNvSpPr>
          <p:nvPr/>
        </p:nvSpPr>
        <p:spPr bwMode="auto">
          <a:xfrm>
            <a:off x="4106863" y="4729163"/>
            <a:ext cx="725487" cy="327025"/>
          </a:xfrm>
          <a:custGeom>
            <a:avLst/>
            <a:gdLst>
              <a:gd name="T0" fmla="*/ 2147483647 w 457"/>
              <a:gd name="T1" fmla="*/ 2147483647 h 206"/>
              <a:gd name="T2" fmla="*/ 2147483647 w 457"/>
              <a:gd name="T3" fmla="*/ 2147483647 h 206"/>
              <a:gd name="T4" fmla="*/ 2147483647 w 457"/>
              <a:gd name="T5" fmla="*/ 2147483647 h 206"/>
              <a:gd name="T6" fmla="*/ 2147483647 w 457"/>
              <a:gd name="T7" fmla="*/ 2147483647 h 206"/>
              <a:gd name="T8" fmla="*/ 2147483647 w 457"/>
              <a:gd name="T9" fmla="*/ 2147483647 h 206"/>
              <a:gd name="T10" fmla="*/ 2147483647 w 457"/>
              <a:gd name="T11" fmla="*/ 2147483647 h 206"/>
              <a:gd name="T12" fmla="*/ 2147483647 w 457"/>
              <a:gd name="T13" fmla="*/ 2147483647 h 206"/>
              <a:gd name="T14" fmla="*/ 2147483647 w 457"/>
              <a:gd name="T15" fmla="*/ 2147483647 h 206"/>
              <a:gd name="T16" fmla="*/ 2147483647 w 457"/>
              <a:gd name="T17" fmla="*/ 2147483647 h 206"/>
              <a:gd name="T18" fmla="*/ 2147483647 w 457"/>
              <a:gd name="T19" fmla="*/ 2147483647 h 206"/>
              <a:gd name="T20" fmla="*/ 2147483647 w 457"/>
              <a:gd name="T21" fmla="*/ 2147483647 h 206"/>
              <a:gd name="T22" fmla="*/ 2147483647 w 457"/>
              <a:gd name="T23" fmla="*/ 2147483647 h 206"/>
              <a:gd name="T24" fmla="*/ 2147483647 w 457"/>
              <a:gd name="T25" fmla="*/ 2147483647 h 206"/>
              <a:gd name="T26" fmla="*/ 2147483647 w 457"/>
              <a:gd name="T27" fmla="*/ 2147483647 h 206"/>
              <a:gd name="T28" fmla="*/ 2147483647 w 457"/>
              <a:gd name="T29" fmla="*/ 2147483647 h 206"/>
              <a:gd name="T30" fmla="*/ 2147483647 w 457"/>
              <a:gd name="T31" fmla="*/ 2147483647 h 206"/>
              <a:gd name="T32" fmla="*/ 2147483647 w 457"/>
              <a:gd name="T33" fmla="*/ 2147483647 h 2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7"/>
              <a:gd name="T52" fmla="*/ 0 h 206"/>
              <a:gd name="T53" fmla="*/ 457 w 457"/>
              <a:gd name="T54" fmla="*/ 206 h 2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7" h="206">
                <a:moveTo>
                  <a:pt x="58" y="31"/>
                </a:moveTo>
                <a:cubicBezTo>
                  <a:pt x="47" y="28"/>
                  <a:pt x="36" y="19"/>
                  <a:pt x="25" y="23"/>
                </a:cubicBezTo>
                <a:cubicBezTo>
                  <a:pt x="0" y="31"/>
                  <a:pt x="10" y="77"/>
                  <a:pt x="17" y="88"/>
                </a:cubicBezTo>
                <a:cubicBezTo>
                  <a:pt x="22" y="95"/>
                  <a:pt x="34" y="93"/>
                  <a:pt x="42" y="96"/>
                </a:cubicBezTo>
                <a:cubicBezTo>
                  <a:pt x="47" y="104"/>
                  <a:pt x="50" y="114"/>
                  <a:pt x="58" y="120"/>
                </a:cubicBezTo>
                <a:cubicBezTo>
                  <a:pt x="65" y="125"/>
                  <a:pt x="74" y="124"/>
                  <a:pt x="82" y="128"/>
                </a:cubicBezTo>
                <a:cubicBezTo>
                  <a:pt x="133" y="153"/>
                  <a:pt x="185" y="175"/>
                  <a:pt x="236" y="201"/>
                </a:cubicBezTo>
                <a:cubicBezTo>
                  <a:pt x="311" y="194"/>
                  <a:pt x="337" y="206"/>
                  <a:pt x="382" y="152"/>
                </a:cubicBezTo>
                <a:cubicBezTo>
                  <a:pt x="400" y="130"/>
                  <a:pt x="439" y="88"/>
                  <a:pt x="439" y="88"/>
                </a:cubicBezTo>
                <a:cubicBezTo>
                  <a:pt x="445" y="63"/>
                  <a:pt x="457" y="31"/>
                  <a:pt x="439" y="6"/>
                </a:cubicBezTo>
                <a:cubicBezTo>
                  <a:pt x="434" y="0"/>
                  <a:pt x="428" y="17"/>
                  <a:pt x="423" y="23"/>
                </a:cubicBezTo>
                <a:cubicBezTo>
                  <a:pt x="417" y="31"/>
                  <a:pt x="413" y="40"/>
                  <a:pt x="407" y="47"/>
                </a:cubicBezTo>
                <a:cubicBezTo>
                  <a:pt x="367" y="95"/>
                  <a:pt x="359" y="135"/>
                  <a:pt x="293" y="152"/>
                </a:cubicBezTo>
                <a:cubicBezTo>
                  <a:pt x="250" y="138"/>
                  <a:pt x="280" y="126"/>
                  <a:pt x="236" y="112"/>
                </a:cubicBezTo>
                <a:cubicBezTo>
                  <a:pt x="162" y="137"/>
                  <a:pt x="205" y="130"/>
                  <a:pt x="106" y="120"/>
                </a:cubicBezTo>
                <a:cubicBezTo>
                  <a:pt x="96" y="105"/>
                  <a:pt x="93" y="85"/>
                  <a:pt x="82" y="71"/>
                </a:cubicBezTo>
                <a:cubicBezTo>
                  <a:pt x="51" y="32"/>
                  <a:pt x="58" y="80"/>
                  <a:pt x="58" y="31"/>
                </a:cubicBezTo>
                <a:close/>
              </a:path>
            </a:pathLst>
          </a:custGeom>
          <a:solidFill>
            <a:srgbClr val="00FF00"/>
          </a:solidFill>
          <a:ln w="9525">
            <a:solidFill>
              <a:srgbClr val="00FF00"/>
            </a:solidFill>
            <a:round/>
            <a:headEnd/>
            <a:tailEnd/>
          </a:ln>
        </p:spPr>
        <p:txBody>
          <a:bodyPr/>
          <a:lstStyle/>
          <a:p>
            <a:endParaRPr lang="ar-IQ"/>
          </a:p>
        </p:txBody>
      </p:sp>
      <p:sp>
        <p:nvSpPr>
          <p:cNvPr id="63497" name="Oval 9"/>
          <p:cNvSpPr>
            <a:spLocks noChangeArrowheads="1"/>
          </p:cNvSpPr>
          <p:nvPr/>
        </p:nvSpPr>
        <p:spPr bwMode="auto">
          <a:xfrm>
            <a:off x="4140200" y="5013325"/>
            <a:ext cx="719138" cy="647700"/>
          </a:xfrm>
          <a:prstGeom prst="ellipse">
            <a:avLst/>
          </a:prstGeom>
          <a:solidFill>
            <a:srgbClr val="00FF00"/>
          </a:solidFill>
          <a:ln w="76200" algn="ctr">
            <a:solidFill>
              <a:srgbClr val="00FF00"/>
            </a:solidFill>
            <a:round/>
            <a:headEnd/>
            <a:tailEnd/>
          </a:ln>
        </p:spPr>
        <p:txBody>
          <a:bodyPr wrap="none" anchor="ctr"/>
          <a:lstStyle/>
          <a:p>
            <a:endParaRPr lang="ar-IQ"/>
          </a:p>
        </p:txBody>
      </p:sp>
      <p:sp>
        <p:nvSpPr>
          <p:cNvPr id="9226" name="Freeform 10"/>
          <p:cNvSpPr>
            <a:spLocks/>
          </p:cNvSpPr>
          <p:nvPr/>
        </p:nvSpPr>
        <p:spPr bwMode="auto">
          <a:xfrm>
            <a:off x="3128963" y="3078163"/>
            <a:ext cx="682625" cy="2949575"/>
          </a:xfrm>
          <a:custGeom>
            <a:avLst/>
            <a:gdLst>
              <a:gd name="T0" fmla="*/ 0 w 430"/>
              <a:gd name="T1" fmla="*/ 2147483647 h 1858"/>
              <a:gd name="T2" fmla="*/ 2147483647 w 430"/>
              <a:gd name="T3" fmla="*/ 2147483647 h 1858"/>
              <a:gd name="T4" fmla="*/ 2147483647 w 430"/>
              <a:gd name="T5" fmla="*/ 2147483647 h 1858"/>
              <a:gd name="T6" fmla="*/ 2147483647 w 430"/>
              <a:gd name="T7" fmla="*/ 2147483647 h 1858"/>
              <a:gd name="T8" fmla="*/ 2147483647 w 430"/>
              <a:gd name="T9" fmla="*/ 2147483647 h 1858"/>
              <a:gd name="T10" fmla="*/ 2147483647 w 430"/>
              <a:gd name="T11" fmla="*/ 2147483647 h 1858"/>
              <a:gd name="T12" fmla="*/ 2147483647 w 430"/>
              <a:gd name="T13" fmla="*/ 2147483647 h 1858"/>
              <a:gd name="T14" fmla="*/ 2147483647 w 430"/>
              <a:gd name="T15" fmla="*/ 2147483647 h 1858"/>
              <a:gd name="T16" fmla="*/ 2147483647 w 430"/>
              <a:gd name="T17" fmla="*/ 2147483647 h 1858"/>
              <a:gd name="T18" fmla="*/ 2147483647 w 430"/>
              <a:gd name="T19" fmla="*/ 2147483647 h 1858"/>
              <a:gd name="T20" fmla="*/ 2147483647 w 430"/>
              <a:gd name="T21" fmla="*/ 2147483647 h 1858"/>
              <a:gd name="T22" fmla="*/ 2147483647 w 430"/>
              <a:gd name="T23" fmla="*/ 0 h 1858"/>
              <a:gd name="T24" fmla="*/ 2147483647 w 430"/>
              <a:gd name="T25" fmla="*/ 2147483647 h 18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0"/>
              <a:gd name="T40" fmla="*/ 0 h 1858"/>
              <a:gd name="T41" fmla="*/ 430 w 430"/>
              <a:gd name="T42" fmla="*/ 1858 h 18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0" h="1858">
                <a:moveTo>
                  <a:pt x="0" y="1858"/>
                </a:moveTo>
                <a:cubicBezTo>
                  <a:pt x="23" y="1837"/>
                  <a:pt x="38" y="1810"/>
                  <a:pt x="57" y="1785"/>
                </a:cubicBezTo>
                <a:cubicBezTo>
                  <a:pt x="85" y="1697"/>
                  <a:pt x="41" y="1828"/>
                  <a:pt x="82" y="1736"/>
                </a:cubicBezTo>
                <a:cubicBezTo>
                  <a:pt x="95" y="1707"/>
                  <a:pt x="103" y="1677"/>
                  <a:pt x="114" y="1647"/>
                </a:cubicBezTo>
                <a:cubicBezTo>
                  <a:pt x="120" y="1631"/>
                  <a:pt x="130" y="1598"/>
                  <a:pt x="130" y="1598"/>
                </a:cubicBezTo>
                <a:cubicBezTo>
                  <a:pt x="127" y="1452"/>
                  <a:pt x="127" y="1306"/>
                  <a:pt x="122" y="1160"/>
                </a:cubicBezTo>
                <a:cubicBezTo>
                  <a:pt x="118" y="1049"/>
                  <a:pt x="83" y="937"/>
                  <a:pt x="65" y="827"/>
                </a:cubicBezTo>
                <a:cubicBezTo>
                  <a:pt x="68" y="703"/>
                  <a:pt x="65" y="578"/>
                  <a:pt x="73" y="454"/>
                </a:cubicBezTo>
                <a:cubicBezTo>
                  <a:pt x="74" y="436"/>
                  <a:pt x="108" y="367"/>
                  <a:pt x="114" y="333"/>
                </a:cubicBezTo>
                <a:cubicBezTo>
                  <a:pt x="121" y="290"/>
                  <a:pt x="122" y="234"/>
                  <a:pt x="155" y="203"/>
                </a:cubicBezTo>
                <a:cubicBezTo>
                  <a:pt x="163" y="130"/>
                  <a:pt x="164" y="57"/>
                  <a:pt x="244" y="32"/>
                </a:cubicBezTo>
                <a:cubicBezTo>
                  <a:pt x="292" y="0"/>
                  <a:pt x="315" y="6"/>
                  <a:pt x="382" y="0"/>
                </a:cubicBezTo>
                <a:cubicBezTo>
                  <a:pt x="420" y="9"/>
                  <a:pt x="404" y="3"/>
                  <a:pt x="430" y="16"/>
                </a:cubicBezTo>
              </a:path>
            </a:pathLst>
          </a:custGeom>
          <a:noFill/>
          <a:ln w="57150">
            <a:solidFill>
              <a:srgbClr val="FF7C80"/>
            </a:solidFill>
            <a:round/>
            <a:headEnd/>
            <a:tailEnd/>
          </a:ln>
        </p:spPr>
        <p:txBody>
          <a:bodyPr/>
          <a:lstStyle/>
          <a:p>
            <a:endParaRPr lang="ar-IQ"/>
          </a:p>
        </p:txBody>
      </p:sp>
      <p:sp>
        <p:nvSpPr>
          <p:cNvPr id="9227" name="Freeform 11"/>
          <p:cNvSpPr>
            <a:spLocks/>
          </p:cNvSpPr>
          <p:nvPr/>
        </p:nvSpPr>
        <p:spPr bwMode="auto">
          <a:xfrm>
            <a:off x="5164138" y="3095625"/>
            <a:ext cx="747712" cy="3227388"/>
          </a:xfrm>
          <a:custGeom>
            <a:avLst/>
            <a:gdLst>
              <a:gd name="T0" fmla="*/ 0 w 471"/>
              <a:gd name="T1" fmla="*/ 2147483647 h 2033"/>
              <a:gd name="T2" fmla="*/ 2147483647 w 471"/>
              <a:gd name="T3" fmla="*/ 2147483647 h 2033"/>
              <a:gd name="T4" fmla="*/ 2147483647 w 471"/>
              <a:gd name="T5" fmla="*/ 2147483647 h 2033"/>
              <a:gd name="T6" fmla="*/ 2147483647 w 471"/>
              <a:gd name="T7" fmla="*/ 2147483647 h 2033"/>
              <a:gd name="T8" fmla="*/ 2147483647 w 471"/>
              <a:gd name="T9" fmla="*/ 2147483647 h 2033"/>
              <a:gd name="T10" fmla="*/ 2147483647 w 471"/>
              <a:gd name="T11" fmla="*/ 2147483647 h 2033"/>
              <a:gd name="T12" fmla="*/ 2147483647 w 471"/>
              <a:gd name="T13" fmla="*/ 2147483647 h 2033"/>
              <a:gd name="T14" fmla="*/ 2147483647 w 471"/>
              <a:gd name="T15" fmla="*/ 2147483647 h 2033"/>
              <a:gd name="T16" fmla="*/ 2147483647 w 471"/>
              <a:gd name="T17" fmla="*/ 2147483647 h 2033"/>
              <a:gd name="T18" fmla="*/ 2147483647 w 471"/>
              <a:gd name="T19" fmla="*/ 2147483647 h 20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1"/>
              <a:gd name="T31" fmla="*/ 0 h 2033"/>
              <a:gd name="T32" fmla="*/ 471 w 471"/>
              <a:gd name="T33" fmla="*/ 2033 h 20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1" h="2033">
                <a:moveTo>
                  <a:pt x="0" y="29"/>
                </a:moveTo>
                <a:cubicBezTo>
                  <a:pt x="90" y="0"/>
                  <a:pt x="32" y="12"/>
                  <a:pt x="179" y="21"/>
                </a:cubicBezTo>
                <a:cubicBezTo>
                  <a:pt x="261" y="79"/>
                  <a:pt x="256" y="217"/>
                  <a:pt x="276" y="305"/>
                </a:cubicBezTo>
                <a:cubicBezTo>
                  <a:pt x="280" y="322"/>
                  <a:pt x="298" y="347"/>
                  <a:pt x="308" y="362"/>
                </a:cubicBezTo>
                <a:cubicBezTo>
                  <a:pt x="337" y="495"/>
                  <a:pt x="296" y="322"/>
                  <a:pt x="333" y="435"/>
                </a:cubicBezTo>
                <a:cubicBezTo>
                  <a:pt x="351" y="490"/>
                  <a:pt x="355" y="550"/>
                  <a:pt x="373" y="605"/>
                </a:cubicBezTo>
                <a:cubicBezTo>
                  <a:pt x="387" y="650"/>
                  <a:pt x="398" y="696"/>
                  <a:pt x="406" y="743"/>
                </a:cubicBezTo>
                <a:cubicBezTo>
                  <a:pt x="409" y="859"/>
                  <a:pt x="395" y="1105"/>
                  <a:pt x="430" y="1246"/>
                </a:cubicBezTo>
                <a:cubicBezTo>
                  <a:pt x="454" y="1437"/>
                  <a:pt x="452" y="1633"/>
                  <a:pt x="414" y="1822"/>
                </a:cubicBezTo>
                <a:cubicBezTo>
                  <a:pt x="422" y="1924"/>
                  <a:pt x="431" y="1953"/>
                  <a:pt x="471" y="2033"/>
                </a:cubicBezTo>
              </a:path>
            </a:pathLst>
          </a:custGeom>
          <a:noFill/>
          <a:ln w="76200">
            <a:solidFill>
              <a:srgbClr val="FF7C80"/>
            </a:solidFill>
            <a:round/>
            <a:headEnd/>
            <a:tailEnd/>
          </a:ln>
        </p:spPr>
        <p:txBody>
          <a:bodyPr/>
          <a:lstStyle/>
          <a:p>
            <a:endParaRPr lang="ar-IQ"/>
          </a:p>
        </p:txBody>
      </p:sp>
      <p:sp>
        <p:nvSpPr>
          <p:cNvPr id="9228" name="Freeform 12"/>
          <p:cNvSpPr>
            <a:spLocks/>
          </p:cNvSpPr>
          <p:nvPr/>
        </p:nvSpPr>
        <p:spPr bwMode="auto">
          <a:xfrm>
            <a:off x="3206750" y="3232150"/>
            <a:ext cx="541338" cy="2820988"/>
          </a:xfrm>
          <a:custGeom>
            <a:avLst/>
            <a:gdLst>
              <a:gd name="T0" fmla="*/ 0 w 341"/>
              <a:gd name="T1" fmla="*/ 2147483647 h 1777"/>
              <a:gd name="T2" fmla="*/ 2147483647 w 341"/>
              <a:gd name="T3" fmla="*/ 2147483647 h 1777"/>
              <a:gd name="T4" fmla="*/ 2147483647 w 341"/>
              <a:gd name="T5" fmla="*/ 2147483647 h 1777"/>
              <a:gd name="T6" fmla="*/ 2147483647 w 341"/>
              <a:gd name="T7" fmla="*/ 2147483647 h 1777"/>
              <a:gd name="T8" fmla="*/ 2147483647 w 341"/>
              <a:gd name="T9" fmla="*/ 2147483647 h 1777"/>
              <a:gd name="T10" fmla="*/ 2147483647 w 341"/>
              <a:gd name="T11" fmla="*/ 2147483647 h 1777"/>
              <a:gd name="T12" fmla="*/ 2147483647 w 341"/>
              <a:gd name="T13" fmla="*/ 2147483647 h 1777"/>
              <a:gd name="T14" fmla="*/ 2147483647 w 341"/>
              <a:gd name="T15" fmla="*/ 2147483647 h 1777"/>
              <a:gd name="T16" fmla="*/ 2147483647 w 341"/>
              <a:gd name="T17" fmla="*/ 2147483647 h 1777"/>
              <a:gd name="T18" fmla="*/ 2147483647 w 341"/>
              <a:gd name="T19" fmla="*/ 0 h 1777"/>
              <a:gd name="T20" fmla="*/ 2147483647 w 341"/>
              <a:gd name="T21" fmla="*/ 2147483647 h 17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1"/>
              <a:gd name="T34" fmla="*/ 0 h 1777"/>
              <a:gd name="T35" fmla="*/ 341 w 341"/>
              <a:gd name="T36" fmla="*/ 1777 h 17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1" h="1777">
                <a:moveTo>
                  <a:pt x="0" y="1777"/>
                </a:moveTo>
                <a:cubicBezTo>
                  <a:pt x="14" y="1763"/>
                  <a:pt x="30" y="1752"/>
                  <a:pt x="41" y="1736"/>
                </a:cubicBezTo>
                <a:cubicBezTo>
                  <a:pt x="52" y="1720"/>
                  <a:pt x="73" y="1688"/>
                  <a:pt x="73" y="1688"/>
                </a:cubicBezTo>
                <a:cubicBezTo>
                  <a:pt x="82" y="1652"/>
                  <a:pt x="94" y="1617"/>
                  <a:pt x="106" y="1582"/>
                </a:cubicBezTo>
                <a:cubicBezTo>
                  <a:pt x="112" y="1566"/>
                  <a:pt x="122" y="1534"/>
                  <a:pt x="122" y="1534"/>
                </a:cubicBezTo>
                <a:cubicBezTo>
                  <a:pt x="135" y="1263"/>
                  <a:pt x="143" y="993"/>
                  <a:pt x="154" y="722"/>
                </a:cubicBezTo>
                <a:cubicBezTo>
                  <a:pt x="140" y="530"/>
                  <a:pt x="149" y="667"/>
                  <a:pt x="138" y="406"/>
                </a:cubicBezTo>
                <a:cubicBezTo>
                  <a:pt x="130" y="220"/>
                  <a:pt x="149" y="283"/>
                  <a:pt x="122" y="203"/>
                </a:cubicBezTo>
                <a:cubicBezTo>
                  <a:pt x="131" y="151"/>
                  <a:pt x="133" y="95"/>
                  <a:pt x="179" y="65"/>
                </a:cubicBezTo>
                <a:cubicBezTo>
                  <a:pt x="215" y="11"/>
                  <a:pt x="198" y="31"/>
                  <a:pt x="227" y="0"/>
                </a:cubicBezTo>
                <a:cubicBezTo>
                  <a:pt x="265" y="3"/>
                  <a:pt x="341" y="8"/>
                  <a:pt x="341" y="8"/>
                </a:cubicBezTo>
              </a:path>
            </a:pathLst>
          </a:custGeom>
          <a:noFill/>
          <a:ln w="28575">
            <a:solidFill>
              <a:srgbClr val="00FFFF"/>
            </a:solidFill>
            <a:round/>
            <a:headEnd/>
            <a:tailEnd/>
          </a:ln>
        </p:spPr>
        <p:txBody>
          <a:bodyPr/>
          <a:lstStyle/>
          <a:p>
            <a:endParaRPr lang="ar-IQ"/>
          </a:p>
        </p:txBody>
      </p:sp>
      <p:sp>
        <p:nvSpPr>
          <p:cNvPr id="9229" name="Freeform 13"/>
          <p:cNvSpPr>
            <a:spLocks/>
          </p:cNvSpPr>
          <p:nvPr/>
        </p:nvSpPr>
        <p:spPr bwMode="auto">
          <a:xfrm>
            <a:off x="5254625" y="3321050"/>
            <a:ext cx="554038" cy="2913063"/>
          </a:xfrm>
          <a:custGeom>
            <a:avLst/>
            <a:gdLst>
              <a:gd name="T0" fmla="*/ 0 w 349"/>
              <a:gd name="T1" fmla="*/ 2147483647 h 1835"/>
              <a:gd name="T2" fmla="*/ 2147483647 w 349"/>
              <a:gd name="T3" fmla="*/ 2147483647 h 1835"/>
              <a:gd name="T4" fmla="*/ 2147483647 w 349"/>
              <a:gd name="T5" fmla="*/ 2147483647 h 1835"/>
              <a:gd name="T6" fmla="*/ 2147483647 w 349"/>
              <a:gd name="T7" fmla="*/ 2147483647 h 1835"/>
              <a:gd name="T8" fmla="*/ 2147483647 w 349"/>
              <a:gd name="T9" fmla="*/ 2147483647 h 1835"/>
              <a:gd name="T10" fmla="*/ 2147483647 w 349"/>
              <a:gd name="T11" fmla="*/ 2147483647 h 1835"/>
              <a:gd name="T12" fmla="*/ 2147483647 w 349"/>
              <a:gd name="T13" fmla="*/ 2147483647 h 1835"/>
              <a:gd name="T14" fmla="*/ 2147483647 w 349"/>
              <a:gd name="T15" fmla="*/ 2147483647 h 1835"/>
              <a:gd name="T16" fmla="*/ 2147483647 w 349"/>
              <a:gd name="T17" fmla="*/ 2147483647 h 1835"/>
              <a:gd name="T18" fmla="*/ 2147483647 w 349"/>
              <a:gd name="T19" fmla="*/ 2147483647 h 18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9"/>
              <a:gd name="T31" fmla="*/ 0 h 1835"/>
              <a:gd name="T32" fmla="*/ 349 w 349"/>
              <a:gd name="T33" fmla="*/ 1835 h 18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9" h="1835">
                <a:moveTo>
                  <a:pt x="0" y="1"/>
                </a:moveTo>
                <a:cubicBezTo>
                  <a:pt x="27" y="4"/>
                  <a:pt x="55" y="0"/>
                  <a:pt x="81" y="9"/>
                </a:cubicBezTo>
                <a:cubicBezTo>
                  <a:pt x="102" y="16"/>
                  <a:pt x="105" y="90"/>
                  <a:pt x="114" y="115"/>
                </a:cubicBezTo>
                <a:cubicBezTo>
                  <a:pt x="119" y="210"/>
                  <a:pt x="108" y="315"/>
                  <a:pt x="162" y="399"/>
                </a:cubicBezTo>
                <a:cubicBezTo>
                  <a:pt x="171" y="443"/>
                  <a:pt x="182" y="485"/>
                  <a:pt x="195" y="528"/>
                </a:cubicBezTo>
                <a:cubicBezTo>
                  <a:pt x="200" y="544"/>
                  <a:pt x="211" y="577"/>
                  <a:pt x="211" y="577"/>
                </a:cubicBezTo>
                <a:cubicBezTo>
                  <a:pt x="233" y="710"/>
                  <a:pt x="201" y="866"/>
                  <a:pt x="276" y="983"/>
                </a:cubicBezTo>
                <a:cubicBezTo>
                  <a:pt x="288" y="1121"/>
                  <a:pt x="280" y="1259"/>
                  <a:pt x="300" y="1396"/>
                </a:cubicBezTo>
                <a:cubicBezTo>
                  <a:pt x="307" y="1595"/>
                  <a:pt x="298" y="1568"/>
                  <a:pt x="316" y="1689"/>
                </a:cubicBezTo>
                <a:cubicBezTo>
                  <a:pt x="323" y="1737"/>
                  <a:pt x="349" y="1787"/>
                  <a:pt x="349" y="1835"/>
                </a:cubicBezTo>
              </a:path>
            </a:pathLst>
          </a:custGeom>
          <a:noFill/>
          <a:ln w="28575">
            <a:solidFill>
              <a:srgbClr val="00FFFF"/>
            </a:solidFill>
            <a:round/>
            <a:headEnd/>
            <a:tailEnd/>
          </a:ln>
        </p:spPr>
        <p:txBody>
          <a:bodyPr/>
          <a:lstStyle/>
          <a:p>
            <a:endParaRPr lang="ar-IQ"/>
          </a:p>
        </p:txBody>
      </p:sp>
      <p:sp>
        <p:nvSpPr>
          <p:cNvPr id="63502" name="Freeform 14"/>
          <p:cNvSpPr>
            <a:spLocks/>
          </p:cNvSpPr>
          <p:nvPr/>
        </p:nvSpPr>
        <p:spPr bwMode="auto">
          <a:xfrm>
            <a:off x="5602288" y="4546600"/>
            <a:ext cx="482600" cy="1995488"/>
          </a:xfrm>
          <a:custGeom>
            <a:avLst/>
            <a:gdLst>
              <a:gd name="T0" fmla="*/ 0 w 365"/>
              <a:gd name="T1" fmla="*/ 0 h 1257"/>
              <a:gd name="T2" fmla="*/ 2147483647 w 365"/>
              <a:gd name="T3" fmla="*/ 2147483647 h 1257"/>
              <a:gd name="T4" fmla="*/ 2147483647 w 365"/>
              <a:gd name="T5" fmla="*/ 2147483647 h 1257"/>
              <a:gd name="T6" fmla="*/ 2147483647 w 365"/>
              <a:gd name="T7" fmla="*/ 2147483647 h 1257"/>
              <a:gd name="T8" fmla="*/ 2147483647 w 365"/>
              <a:gd name="T9" fmla="*/ 2147483647 h 1257"/>
              <a:gd name="T10" fmla="*/ 2147483647 w 365"/>
              <a:gd name="T11" fmla="*/ 2147483647 h 1257"/>
              <a:gd name="T12" fmla="*/ 2147483647 w 365"/>
              <a:gd name="T13" fmla="*/ 2147483647 h 1257"/>
              <a:gd name="T14" fmla="*/ 2147483647 w 365"/>
              <a:gd name="T15" fmla="*/ 2147483647 h 1257"/>
              <a:gd name="T16" fmla="*/ 2147483647 w 365"/>
              <a:gd name="T17" fmla="*/ 2147483647 h 1257"/>
              <a:gd name="T18" fmla="*/ 2147483647 w 365"/>
              <a:gd name="T19" fmla="*/ 2147483647 h 1257"/>
              <a:gd name="T20" fmla="*/ 2147483647 w 365"/>
              <a:gd name="T21" fmla="*/ 2147483647 h 1257"/>
              <a:gd name="T22" fmla="*/ 2147483647 w 365"/>
              <a:gd name="T23" fmla="*/ 2147483647 h 1257"/>
              <a:gd name="T24" fmla="*/ 2147483647 w 365"/>
              <a:gd name="T25" fmla="*/ 2147483647 h 12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5"/>
              <a:gd name="T40" fmla="*/ 0 h 1257"/>
              <a:gd name="T41" fmla="*/ 365 w 365"/>
              <a:gd name="T42" fmla="*/ 1257 h 12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5" h="1257">
                <a:moveTo>
                  <a:pt x="0" y="0"/>
                </a:moveTo>
                <a:cubicBezTo>
                  <a:pt x="13" y="65"/>
                  <a:pt x="20" y="130"/>
                  <a:pt x="57" y="186"/>
                </a:cubicBezTo>
                <a:cubicBezTo>
                  <a:pt x="62" y="202"/>
                  <a:pt x="69" y="218"/>
                  <a:pt x="73" y="235"/>
                </a:cubicBezTo>
                <a:cubicBezTo>
                  <a:pt x="76" y="246"/>
                  <a:pt x="74" y="259"/>
                  <a:pt x="81" y="267"/>
                </a:cubicBezTo>
                <a:cubicBezTo>
                  <a:pt x="94" y="282"/>
                  <a:pt x="114" y="289"/>
                  <a:pt x="130" y="300"/>
                </a:cubicBezTo>
                <a:cubicBezTo>
                  <a:pt x="138" y="305"/>
                  <a:pt x="154" y="316"/>
                  <a:pt x="154" y="316"/>
                </a:cubicBezTo>
                <a:cubicBezTo>
                  <a:pt x="197" y="383"/>
                  <a:pt x="262" y="430"/>
                  <a:pt x="316" y="487"/>
                </a:cubicBezTo>
                <a:cubicBezTo>
                  <a:pt x="326" y="514"/>
                  <a:pt x="333" y="536"/>
                  <a:pt x="349" y="560"/>
                </a:cubicBezTo>
                <a:cubicBezTo>
                  <a:pt x="353" y="598"/>
                  <a:pt x="365" y="635"/>
                  <a:pt x="365" y="673"/>
                </a:cubicBezTo>
                <a:cubicBezTo>
                  <a:pt x="365" y="733"/>
                  <a:pt x="330" y="754"/>
                  <a:pt x="300" y="795"/>
                </a:cubicBezTo>
                <a:cubicBezTo>
                  <a:pt x="276" y="829"/>
                  <a:pt x="275" y="862"/>
                  <a:pt x="243" y="892"/>
                </a:cubicBezTo>
                <a:cubicBezTo>
                  <a:pt x="218" y="970"/>
                  <a:pt x="200" y="1051"/>
                  <a:pt x="154" y="1119"/>
                </a:cubicBezTo>
                <a:cubicBezTo>
                  <a:pt x="129" y="1196"/>
                  <a:pt x="130" y="1138"/>
                  <a:pt x="130" y="1257"/>
                </a:cubicBezTo>
              </a:path>
            </a:pathLst>
          </a:custGeom>
          <a:noFill/>
          <a:ln w="38100">
            <a:solidFill>
              <a:srgbClr val="00FFFF"/>
            </a:solidFill>
            <a:round/>
            <a:headEnd/>
            <a:tailEnd/>
          </a:ln>
        </p:spPr>
        <p:txBody>
          <a:bodyPr/>
          <a:lstStyle/>
          <a:p>
            <a:endParaRPr lang="ar-IQ"/>
          </a:p>
        </p:txBody>
      </p:sp>
      <p:sp>
        <p:nvSpPr>
          <p:cNvPr id="63503" name="Freeform 15"/>
          <p:cNvSpPr>
            <a:spLocks/>
          </p:cNvSpPr>
          <p:nvPr/>
        </p:nvSpPr>
        <p:spPr bwMode="auto">
          <a:xfrm>
            <a:off x="5780088" y="4468813"/>
            <a:ext cx="376237" cy="2060575"/>
          </a:xfrm>
          <a:custGeom>
            <a:avLst/>
            <a:gdLst>
              <a:gd name="T0" fmla="*/ 2147483647 w 266"/>
              <a:gd name="T1" fmla="*/ 0 h 1298"/>
              <a:gd name="T2" fmla="*/ 2147483647 w 266"/>
              <a:gd name="T3" fmla="*/ 2147483647 h 1298"/>
              <a:gd name="T4" fmla="*/ 2147483647 w 266"/>
              <a:gd name="T5" fmla="*/ 2147483647 h 1298"/>
              <a:gd name="T6" fmla="*/ 2147483647 w 266"/>
              <a:gd name="T7" fmla="*/ 2147483647 h 1298"/>
              <a:gd name="T8" fmla="*/ 2147483647 w 266"/>
              <a:gd name="T9" fmla="*/ 2147483647 h 1298"/>
              <a:gd name="T10" fmla="*/ 2147483647 w 266"/>
              <a:gd name="T11" fmla="*/ 2147483647 h 1298"/>
              <a:gd name="T12" fmla="*/ 2147483647 w 266"/>
              <a:gd name="T13" fmla="*/ 2147483647 h 1298"/>
              <a:gd name="T14" fmla="*/ 2147483647 w 266"/>
              <a:gd name="T15" fmla="*/ 2147483647 h 1298"/>
              <a:gd name="T16" fmla="*/ 2147483647 w 266"/>
              <a:gd name="T17" fmla="*/ 2147483647 h 1298"/>
              <a:gd name="T18" fmla="*/ 2147483647 w 266"/>
              <a:gd name="T19" fmla="*/ 2147483647 h 1298"/>
              <a:gd name="T20" fmla="*/ 2147483647 w 266"/>
              <a:gd name="T21" fmla="*/ 2147483647 h 1298"/>
              <a:gd name="T22" fmla="*/ 2147483647 w 266"/>
              <a:gd name="T23" fmla="*/ 2147483647 h 1298"/>
              <a:gd name="T24" fmla="*/ 2147483647 w 266"/>
              <a:gd name="T25" fmla="*/ 2147483647 h 1298"/>
              <a:gd name="T26" fmla="*/ 2147483647 w 266"/>
              <a:gd name="T27" fmla="*/ 2147483647 h 1298"/>
              <a:gd name="T28" fmla="*/ 2147483647 w 266"/>
              <a:gd name="T29" fmla="*/ 2147483647 h 1298"/>
              <a:gd name="T30" fmla="*/ 2147483647 w 266"/>
              <a:gd name="T31" fmla="*/ 2147483647 h 12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6"/>
              <a:gd name="T49" fmla="*/ 0 h 1298"/>
              <a:gd name="T50" fmla="*/ 266 w 266"/>
              <a:gd name="T51" fmla="*/ 1298 h 12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6" h="1298">
                <a:moveTo>
                  <a:pt x="26" y="0"/>
                </a:moveTo>
                <a:cubicBezTo>
                  <a:pt x="0" y="79"/>
                  <a:pt x="25" y="140"/>
                  <a:pt x="66" y="203"/>
                </a:cubicBezTo>
                <a:cubicBezTo>
                  <a:pt x="88" y="237"/>
                  <a:pt x="90" y="280"/>
                  <a:pt x="107" y="316"/>
                </a:cubicBezTo>
                <a:cubicBezTo>
                  <a:pt x="125" y="353"/>
                  <a:pt x="154" y="398"/>
                  <a:pt x="164" y="438"/>
                </a:cubicBezTo>
                <a:cubicBezTo>
                  <a:pt x="177" y="492"/>
                  <a:pt x="197" y="529"/>
                  <a:pt x="229" y="576"/>
                </a:cubicBezTo>
                <a:cubicBezTo>
                  <a:pt x="239" y="590"/>
                  <a:pt x="240" y="609"/>
                  <a:pt x="245" y="625"/>
                </a:cubicBezTo>
                <a:cubicBezTo>
                  <a:pt x="248" y="633"/>
                  <a:pt x="253" y="649"/>
                  <a:pt x="253" y="649"/>
                </a:cubicBezTo>
                <a:cubicBezTo>
                  <a:pt x="265" y="761"/>
                  <a:pt x="266" y="915"/>
                  <a:pt x="196" y="1014"/>
                </a:cubicBezTo>
                <a:cubicBezTo>
                  <a:pt x="193" y="1022"/>
                  <a:pt x="192" y="1031"/>
                  <a:pt x="188" y="1039"/>
                </a:cubicBezTo>
                <a:cubicBezTo>
                  <a:pt x="184" y="1048"/>
                  <a:pt x="175" y="1054"/>
                  <a:pt x="172" y="1063"/>
                </a:cubicBezTo>
                <a:cubicBezTo>
                  <a:pt x="167" y="1076"/>
                  <a:pt x="171" y="1091"/>
                  <a:pt x="164" y="1103"/>
                </a:cubicBezTo>
                <a:cubicBezTo>
                  <a:pt x="159" y="1112"/>
                  <a:pt x="147" y="1114"/>
                  <a:pt x="140" y="1120"/>
                </a:cubicBezTo>
                <a:cubicBezTo>
                  <a:pt x="126" y="1133"/>
                  <a:pt x="99" y="1160"/>
                  <a:pt x="99" y="1160"/>
                </a:cubicBezTo>
                <a:cubicBezTo>
                  <a:pt x="90" y="1188"/>
                  <a:pt x="80" y="1205"/>
                  <a:pt x="58" y="1225"/>
                </a:cubicBezTo>
                <a:cubicBezTo>
                  <a:pt x="53" y="1241"/>
                  <a:pt x="47" y="1258"/>
                  <a:pt x="42" y="1274"/>
                </a:cubicBezTo>
                <a:cubicBezTo>
                  <a:pt x="39" y="1282"/>
                  <a:pt x="34" y="1298"/>
                  <a:pt x="34" y="1298"/>
                </a:cubicBezTo>
              </a:path>
            </a:pathLst>
          </a:custGeom>
          <a:noFill/>
          <a:ln w="57150">
            <a:solidFill>
              <a:srgbClr val="FF7C80"/>
            </a:solidFill>
            <a:round/>
            <a:headEnd/>
            <a:tailEnd/>
          </a:ln>
        </p:spPr>
        <p:txBody>
          <a:bodyPr/>
          <a:lstStyle/>
          <a:p>
            <a:endParaRPr lang="ar-IQ"/>
          </a:p>
        </p:txBody>
      </p:sp>
      <p:sp>
        <p:nvSpPr>
          <p:cNvPr id="63504" name="AutoShape 16"/>
          <p:cNvSpPr>
            <a:spLocks noChangeArrowheads="1"/>
          </p:cNvSpPr>
          <p:nvPr/>
        </p:nvSpPr>
        <p:spPr bwMode="auto">
          <a:xfrm>
            <a:off x="5940425" y="5445125"/>
            <a:ext cx="719138" cy="2159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FF00"/>
          </a:solidFill>
          <a:ln w="9525" algn="ctr">
            <a:solidFill>
              <a:srgbClr val="00FF00"/>
            </a:solidFill>
            <a:miter lim="800000"/>
            <a:headEnd/>
            <a:tailEnd/>
          </a:ln>
        </p:spPr>
        <p:txBody>
          <a:bodyPr wrap="none" anchor="ctr"/>
          <a:lstStyle/>
          <a:p>
            <a:endParaRPr lang="ar-IQ"/>
          </a:p>
        </p:txBody>
      </p:sp>
      <p:sp>
        <p:nvSpPr>
          <p:cNvPr id="63505" name="Oval 17"/>
          <p:cNvSpPr>
            <a:spLocks noChangeArrowheads="1"/>
          </p:cNvSpPr>
          <p:nvPr/>
        </p:nvSpPr>
        <p:spPr bwMode="auto">
          <a:xfrm>
            <a:off x="4419600" y="5129212"/>
            <a:ext cx="2008188" cy="1728788"/>
          </a:xfrm>
          <a:prstGeom prst="ellipse">
            <a:avLst/>
          </a:prstGeom>
          <a:solidFill>
            <a:srgbClr val="00FF00"/>
          </a:solidFill>
          <a:ln w="9525" algn="ctr">
            <a:solidFill>
              <a:srgbClr val="00FF00"/>
            </a:solidFill>
            <a:round/>
            <a:headEnd/>
            <a:tailEnd/>
          </a:ln>
        </p:spPr>
        <p:txBody>
          <a:bodyPr wrap="none" anchor="ctr"/>
          <a:lstStyle/>
          <a:p>
            <a:endParaRPr lang="ar-IQ"/>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3493"/>
                                        </p:tgtEl>
                                        <p:attrNameLst>
                                          <p:attrName>style.visibility</p:attrName>
                                        </p:attrNameLst>
                                      </p:cBhvr>
                                      <p:to>
                                        <p:strVal val="visible"/>
                                      </p:to>
                                    </p:set>
                                    <p:animEffect transition="in" filter="wedge">
                                      <p:cBhvr>
                                        <p:cTn id="7" dur="500"/>
                                        <p:tgtEl>
                                          <p:spTgt spid="63493"/>
                                        </p:tgtEl>
                                      </p:cBhvr>
                                    </p:animEffect>
                                  </p:childTnLst>
                                </p:cTn>
                              </p:par>
                            </p:childTnLst>
                          </p:cTn>
                        </p:par>
                        <p:par>
                          <p:cTn id="8" fill="hold" nodeType="afterGroup">
                            <p:stCondLst>
                              <p:cond delay="500"/>
                            </p:stCondLst>
                            <p:childTnLst>
                              <p:par>
                                <p:cTn id="9" presetID="20" presetClass="entr" presetSubtype="0" fill="hold" grpId="0" nodeType="afterEffect">
                                  <p:stCondLst>
                                    <p:cond delay="0"/>
                                  </p:stCondLst>
                                  <p:childTnLst>
                                    <p:set>
                                      <p:cBhvr>
                                        <p:cTn id="10" dur="1" fill="hold">
                                          <p:stCondLst>
                                            <p:cond delay="0"/>
                                          </p:stCondLst>
                                        </p:cTn>
                                        <p:tgtEl>
                                          <p:spTgt spid="63492"/>
                                        </p:tgtEl>
                                        <p:attrNameLst>
                                          <p:attrName>style.visibility</p:attrName>
                                        </p:attrNameLst>
                                      </p:cBhvr>
                                      <p:to>
                                        <p:strVal val="visible"/>
                                      </p:to>
                                    </p:set>
                                    <p:animEffect transition="in" filter="wedge">
                                      <p:cBhvr>
                                        <p:cTn id="11" dur="500"/>
                                        <p:tgtEl>
                                          <p:spTgt spid="6349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5" presetClass="entr" presetSubtype="0" fill="hold" grpId="0" nodeType="clickEffect">
                                  <p:stCondLst>
                                    <p:cond delay="0"/>
                                  </p:stCondLst>
                                  <p:childTnLst>
                                    <p:set>
                                      <p:cBhvr>
                                        <p:cTn id="15" dur="1" fill="hold">
                                          <p:stCondLst>
                                            <p:cond delay="0"/>
                                          </p:stCondLst>
                                        </p:cTn>
                                        <p:tgtEl>
                                          <p:spTgt spid="63494"/>
                                        </p:tgtEl>
                                        <p:attrNameLst>
                                          <p:attrName>style.visibility</p:attrName>
                                        </p:attrNameLst>
                                      </p:cBhvr>
                                      <p:to>
                                        <p:strVal val="visible"/>
                                      </p:to>
                                    </p:set>
                                    <p:anim calcmode="lin" valueType="num">
                                      <p:cBhvr>
                                        <p:cTn id="16" dur="1000" fill="hold"/>
                                        <p:tgtEl>
                                          <p:spTgt spid="63494"/>
                                        </p:tgtEl>
                                        <p:attrNameLst>
                                          <p:attrName>ppt_w</p:attrName>
                                        </p:attrNameLst>
                                      </p:cBhvr>
                                      <p:tavLst>
                                        <p:tav tm="0">
                                          <p:val>
                                            <p:strVal val="#ppt_w*0.70"/>
                                          </p:val>
                                        </p:tav>
                                        <p:tav tm="100000">
                                          <p:val>
                                            <p:strVal val="#ppt_w"/>
                                          </p:val>
                                        </p:tav>
                                      </p:tavLst>
                                    </p:anim>
                                    <p:anim calcmode="lin" valueType="num">
                                      <p:cBhvr>
                                        <p:cTn id="17" dur="1000" fill="hold"/>
                                        <p:tgtEl>
                                          <p:spTgt spid="63494"/>
                                        </p:tgtEl>
                                        <p:attrNameLst>
                                          <p:attrName>ppt_h</p:attrName>
                                        </p:attrNameLst>
                                      </p:cBhvr>
                                      <p:tavLst>
                                        <p:tav tm="0">
                                          <p:val>
                                            <p:strVal val="#ppt_h"/>
                                          </p:val>
                                        </p:tav>
                                        <p:tav tm="100000">
                                          <p:val>
                                            <p:strVal val="#ppt_h"/>
                                          </p:val>
                                        </p:tav>
                                      </p:tavLst>
                                    </p:anim>
                                    <p:animEffect transition="in" filter="fade">
                                      <p:cBhvr>
                                        <p:cTn id="18" dur="1000"/>
                                        <p:tgtEl>
                                          <p:spTgt spid="6349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63495"/>
                                        </p:tgtEl>
                                        <p:attrNameLst>
                                          <p:attrName>style.visibility</p:attrName>
                                        </p:attrNameLst>
                                      </p:cBhvr>
                                      <p:to>
                                        <p:strVal val="visible"/>
                                      </p:to>
                                    </p:set>
                                    <p:animEffect transition="in" filter="wedge">
                                      <p:cBhvr>
                                        <p:cTn id="23" dur="1000"/>
                                        <p:tgtEl>
                                          <p:spTgt spid="6349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3496"/>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55" presetClass="entr" presetSubtype="0" fill="hold" grpId="0" nodeType="clickEffect">
                                  <p:stCondLst>
                                    <p:cond delay="0"/>
                                  </p:stCondLst>
                                  <p:childTnLst>
                                    <p:set>
                                      <p:cBhvr>
                                        <p:cTn id="31" dur="1" fill="hold">
                                          <p:stCondLst>
                                            <p:cond delay="0"/>
                                          </p:stCondLst>
                                        </p:cTn>
                                        <p:tgtEl>
                                          <p:spTgt spid="63497"/>
                                        </p:tgtEl>
                                        <p:attrNameLst>
                                          <p:attrName>style.visibility</p:attrName>
                                        </p:attrNameLst>
                                      </p:cBhvr>
                                      <p:to>
                                        <p:strVal val="visible"/>
                                      </p:to>
                                    </p:set>
                                    <p:anim calcmode="lin" valueType="num">
                                      <p:cBhvr>
                                        <p:cTn id="32" dur="1000" fill="hold"/>
                                        <p:tgtEl>
                                          <p:spTgt spid="63497"/>
                                        </p:tgtEl>
                                        <p:attrNameLst>
                                          <p:attrName>ppt_w</p:attrName>
                                        </p:attrNameLst>
                                      </p:cBhvr>
                                      <p:tavLst>
                                        <p:tav tm="0">
                                          <p:val>
                                            <p:strVal val="#ppt_w*0.70"/>
                                          </p:val>
                                        </p:tav>
                                        <p:tav tm="100000">
                                          <p:val>
                                            <p:strVal val="#ppt_w"/>
                                          </p:val>
                                        </p:tav>
                                      </p:tavLst>
                                    </p:anim>
                                    <p:anim calcmode="lin" valueType="num">
                                      <p:cBhvr>
                                        <p:cTn id="33" dur="1000" fill="hold"/>
                                        <p:tgtEl>
                                          <p:spTgt spid="63497"/>
                                        </p:tgtEl>
                                        <p:attrNameLst>
                                          <p:attrName>ppt_h</p:attrName>
                                        </p:attrNameLst>
                                      </p:cBhvr>
                                      <p:tavLst>
                                        <p:tav tm="0">
                                          <p:val>
                                            <p:strVal val="#ppt_h"/>
                                          </p:val>
                                        </p:tav>
                                        <p:tav tm="100000">
                                          <p:val>
                                            <p:strVal val="#ppt_h"/>
                                          </p:val>
                                        </p:tav>
                                      </p:tavLst>
                                    </p:anim>
                                    <p:animEffect transition="in" filter="fade">
                                      <p:cBhvr>
                                        <p:cTn id="34" dur="1000"/>
                                        <p:tgtEl>
                                          <p:spTgt spid="6349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5" presetClass="entr" presetSubtype="0" fill="hold" grpId="0" nodeType="clickEffect">
                                  <p:stCondLst>
                                    <p:cond delay="0"/>
                                  </p:stCondLst>
                                  <p:childTnLst>
                                    <p:set>
                                      <p:cBhvr>
                                        <p:cTn id="38" dur="1" fill="hold">
                                          <p:stCondLst>
                                            <p:cond delay="0"/>
                                          </p:stCondLst>
                                        </p:cTn>
                                        <p:tgtEl>
                                          <p:spTgt spid="63505"/>
                                        </p:tgtEl>
                                        <p:attrNameLst>
                                          <p:attrName>style.visibility</p:attrName>
                                        </p:attrNameLst>
                                      </p:cBhvr>
                                      <p:to>
                                        <p:strVal val="visible"/>
                                      </p:to>
                                    </p:set>
                                    <p:anim calcmode="lin" valueType="num">
                                      <p:cBhvr>
                                        <p:cTn id="39" dur="1000" fill="hold"/>
                                        <p:tgtEl>
                                          <p:spTgt spid="63505"/>
                                        </p:tgtEl>
                                        <p:attrNameLst>
                                          <p:attrName>ppt_w</p:attrName>
                                        </p:attrNameLst>
                                      </p:cBhvr>
                                      <p:tavLst>
                                        <p:tav tm="0">
                                          <p:val>
                                            <p:strVal val="#ppt_w*0.70"/>
                                          </p:val>
                                        </p:tav>
                                        <p:tav tm="100000">
                                          <p:val>
                                            <p:strVal val="#ppt_w"/>
                                          </p:val>
                                        </p:tav>
                                      </p:tavLst>
                                    </p:anim>
                                    <p:anim calcmode="lin" valueType="num">
                                      <p:cBhvr>
                                        <p:cTn id="40" dur="1000" fill="hold"/>
                                        <p:tgtEl>
                                          <p:spTgt spid="63505"/>
                                        </p:tgtEl>
                                        <p:attrNameLst>
                                          <p:attrName>ppt_h</p:attrName>
                                        </p:attrNameLst>
                                      </p:cBhvr>
                                      <p:tavLst>
                                        <p:tav tm="0">
                                          <p:val>
                                            <p:strVal val="#ppt_h"/>
                                          </p:val>
                                        </p:tav>
                                        <p:tav tm="100000">
                                          <p:val>
                                            <p:strVal val="#ppt_h"/>
                                          </p:val>
                                        </p:tav>
                                      </p:tavLst>
                                    </p:anim>
                                    <p:animEffect transition="in" filter="fade">
                                      <p:cBhvr>
                                        <p:cTn id="41" dur="1000"/>
                                        <p:tgtEl>
                                          <p:spTgt spid="63505"/>
                                        </p:tgtEl>
                                      </p:cBhvr>
                                    </p:animEffect>
                                  </p:childTnLst>
                                </p:cTn>
                              </p:par>
                            </p:childTnLst>
                          </p:cTn>
                        </p:par>
                        <p:par>
                          <p:cTn id="42" fill="hold" nodeType="afterGroup">
                            <p:stCondLst>
                              <p:cond delay="1000"/>
                            </p:stCondLst>
                            <p:childTnLst>
                              <p:par>
                                <p:cTn id="43" presetID="1" presetClass="entr" presetSubtype="0" fill="hold" grpId="0" nodeType="afterEffect">
                                  <p:stCondLst>
                                    <p:cond delay="0"/>
                                  </p:stCondLst>
                                  <p:childTnLst>
                                    <p:set>
                                      <p:cBhvr>
                                        <p:cTn id="44" dur="1" fill="hold">
                                          <p:stCondLst>
                                            <p:cond delay="0"/>
                                          </p:stCondLst>
                                        </p:cTn>
                                        <p:tgtEl>
                                          <p:spTgt spid="63502"/>
                                        </p:tgtEl>
                                        <p:attrNameLst>
                                          <p:attrName>style.visibility</p:attrName>
                                        </p:attrNameLst>
                                      </p:cBhvr>
                                      <p:to>
                                        <p:strVal val="visible"/>
                                      </p:to>
                                    </p:set>
                                  </p:childTnLst>
                                </p:cTn>
                              </p:par>
                            </p:childTnLst>
                          </p:cTn>
                        </p:par>
                        <p:par>
                          <p:cTn id="45" fill="hold" nodeType="afterGroup">
                            <p:stCondLst>
                              <p:cond delay="1000"/>
                            </p:stCondLst>
                            <p:childTnLst>
                              <p:par>
                                <p:cTn id="46" presetID="1" presetClass="entr" presetSubtype="0" fill="hold" grpId="0" nodeType="afterEffect">
                                  <p:stCondLst>
                                    <p:cond delay="0"/>
                                  </p:stCondLst>
                                  <p:childTnLst>
                                    <p:set>
                                      <p:cBhvr>
                                        <p:cTn id="47" dur="1" fill="hold">
                                          <p:stCondLst>
                                            <p:cond delay="0"/>
                                          </p:stCondLst>
                                        </p:cTn>
                                        <p:tgtEl>
                                          <p:spTgt spid="63503"/>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55" presetClass="entr" presetSubtype="0" fill="hold" grpId="0" nodeType="clickEffect">
                                  <p:stCondLst>
                                    <p:cond delay="0"/>
                                  </p:stCondLst>
                                  <p:childTnLst>
                                    <p:set>
                                      <p:cBhvr>
                                        <p:cTn id="51" dur="1" fill="hold">
                                          <p:stCondLst>
                                            <p:cond delay="0"/>
                                          </p:stCondLst>
                                        </p:cTn>
                                        <p:tgtEl>
                                          <p:spTgt spid="63504"/>
                                        </p:tgtEl>
                                        <p:attrNameLst>
                                          <p:attrName>style.visibility</p:attrName>
                                        </p:attrNameLst>
                                      </p:cBhvr>
                                      <p:to>
                                        <p:strVal val="visible"/>
                                      </p:to>
                                    </p:set>
                                    <p:anim calcmode="lin" valueType="num">
                                      <p:cBhvr>
                                        <p:cTn id="52" dur="1000" fill="hold"/>
                                        <p:tgtEl>
                                          <p:spTgt spid="63504"/>
                                        </p:tgtEl>
                                        <p:attrNameLst>
                                          <p:attrName>ppt_w</p:attrName>
                                        </p:attrNameLst>
                                      </p:cBhvr>
                                      <p:tavLst>
                                        <p:tav tm="0">
                                          <p:val>
                                            <p:strVal val="#ppt_w*0.70"/>
                                          </p:val>
                                        </p:tav>
                                        <p:tav tm="100000">
                                          <p:val>
                                            <p:strVal val="#ppt_w"/>
                                          </p:val>
                                        </p:tav>
                                      </p:tavLst>
                                    </p:anim>
                                    <p:anim calcmode="lin" valueType="num">
                                      <p:cBhvr>
                                        <p:cTn id="53" dur="1000" fill="hold"/>
                                        <p:tgtEl>
                                          <p:spTgt spid="63504"/>
                                        </p:tgtEl>
                                        <p:attrNameLst>
                                          <p:attrName>ppt_h</p:attrName>
                                        </p:attrNameLst>
                                      </p:cBhvr>
                                      <p:tavLst>
                                        <p:tav tm="0">
                                          <p:val>
                                            <p:strVal val="#ppt_h"/>
                                          </p:val>
                                        </p:tav>
                                        <p:tav tm="100000">
                                          <p:val>
                                            <p:strVal val="#ppt_h"/>
                                          </p:val>
                                        </p:tav>
                                      </p:tavLst>
                                    </p:anim>
                                    <p:animEffect transition="in" filter="fade">
                                      <p:cBhvr>
                                        <p:cTn id="54" dur="1000"/>
                                        <p:tgtEl>
                                          <p:spTgt spid="635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animBg="1"/>
      <p:bldP spid="63493" grpId="0" animBg="1"/>
      <p:bldP spid="63494" grpId="0" animBg="1"/>
      <p:bldP spid="63495" grpId="0" animBg="1"/>
      <p:bldP spid="63496" grpId="0" animBg="1"/>
      <p:bldP spid="63497" grpId="0" animBg="1"/>
      <p:bldP spid="63502" grpId="0" animBg="1"/>
      <p:bldP spid="63503" grpId="0" animBg="1"/>
      <p:bldP spid="63504" grpId="0" animBg="1"/>
      <p:bldP spid="6350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457200" y="1600200"/>
            <a:ext cx="4724400" cy="4525963"/>
          </a:xfrm>
        </p:spPr>
        <p:txBody>
          <a:bodyPr/>
          <a:lstStyle/>
          <a:p>
            <a:endParaRPr lang="ar-IQ" dirty="0"/>
          </a:p>
        </p:txBody>
      </p:sp>
      <p:sp>
        <p:nvSpPr>
          <p:cNvPr id="1026" name="AutoShape 2" descr="ÙØªÙØ¬Ø© Ø¨Ø­Ø« Ø§ÙØµÙØ± Ø¹Ù âªperiapical cystâ¬â"/>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1028" name="AutoShape 4" descr="ÙØªÙØ¬Ø© Ø¨Ø­Ø« Ø§ÙØµÙØ± Ø¹Ù âªperiapical cystâ¬â"/>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1030" name="AutoShape 6" descr="ÙØªÙØ¬Ø© Ø¨Ø­Ø« Ø§ÙØµÙØ± Ø¹Ù âªperiapical cystâ¬â"/>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pic>
        <p:nvPicPr>
          <p:cNvPr id="1032" name="Picture 8" descr="ÙØªÙØ¬Ø© Ø¨Ø­Ø« Ø§ÙØµÙØ± Ø¹Ù âªperiapical cystâ¬â"/>
          <p:cNvPicPr>
            <a:picLocks noChangeAspect="1" noChangeArrowheads="1"/>
          </p:cNvPicPr>
          <p:nvPr/>
        </p:nvPicPr>
        <p:blipFill>
          <a:blip r:embed="rId2"/>
          <a:srcRect/>
          <a:stretch>
            <a:fillRect/>
          </a:stretch>
        </p:blipFill>
        <p:spPr bwMode="auto">
          <a:xfrm>
            <a:off x="6172200" y="0"/>
            <a:ext cx="2971800" cy="2971800"/>
          </a:xfrm>
          <a:prstGeom prst="rect">
            <a:avLst/>
          </a:prstGeom>
          <a:noFill/>
        </p:spPr>
      </p:pic>
      <p:pic>
        <p:nvPicPr>
          <p:cNvPr id="1034" name="Picture 10" descr="ÙØªÙØ¬Ø© Ø¨Ø­Ø« Ø§ÙØµÙØ± Ø¹Ù âªperiapical cystâ¬â"/>
          <p:cNvPicPr>
            <a:picLocks noChangeAspect="1" noChangeArrowheads="1"/>
          </p:cNvPicPr>
          <p:nvPr/>
        </p:nvPicPr>
        <p:blipFill>
          <a:blip r:embed="rId3"/>
          <a:srcRect/>
          <a:stretch>
            <a:fillRect/>
          </a:stretch>
        </p:blipFill>
        <p:spPr bwMode="auto">
          <a:xfrm>
            <a:off x="1981200" y="0"/>
            <a:ext cx="4191000" cy="3124200"/>
          </a:xfrm>
          <a:prstGeom prst="rect">
            <a:avLst/>
          </a:prstGeom>
          <a:noFill/>
        </p:spPr>
      </p:pic>
      <p:pic>
        <p:nvPicPr>
          <p:cNvPr id="1036" name="Picture 12" descr="ÙØªÙØ¬Ø© Ø¨Ø­Ø« Ø§ÙØµÙØ± Ø¹Ù âªperiapical cystâ¬â"/>
          <p:cNvPicPr>
            <a:picLocks noChangeAspect="1" noChangeArrowheads="1"/>
          </p:cNvPicPr>
          <p:nvPr/>
        </p:nvPicPr>
        <p:blipFill>
          <a:blip r:embed="rId4"/>
          <a:srcRect/>
          <a:stretch>
            <a:fillRect/>
          </a:stretch>
        </p:blipFill>
        <p:spPr bwMode="auto">
          <a:xfrm>
            <a:off x="5334000" y="3124200"/>
            <a:ext cx="3810000" cy="28956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1944</TotalTime>
  <Words>1715</Words>
  <Application>Microsoft Office PowerPoint</Application>
  <PresentationFormat>On-screen Show (4:3)</PresentationFormat>
  <Paragraphs>217</Paragraphs>
  <Slides>48</Slides>
  <Notes>2</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Inflammatory conditions of the pulp</vt:lpstr>
      <vt:lpstr>Several factors make the pulp unique </vt:lpstr>
      <vt:lpstr>Pulpitis</vt:lpstr>
      <vt:lpstr>PowerPoint Presentation</vt:lpstr>
      <vt:lpstr>PowerPoint Presentation</vt:lpstr>
      <vt:lpstr>PowerPoint Presentation</vt:lpstr>
      <vt:lpstr>PowerPoint Presentation</vt:lpstr>
      <vt:lpstr>The pathway of the pulp and periapical pathosis set out from caries </vt:lpstr>
      <vt:lpstr>PowerPoint Presentation</vt:lpstr>
      <vt:lpstr>PowerPoint Presentation</vt:lpstr>
      <vt:lpstr>Classification of pulpal disease:</vt:lpstr>
      <vt:lpstr>Normal Pulp</vt:lpstr>
      <vt:lpstr>Vitality test</vt:lpstr>
      <vt:lpstr>Electric Pulp Test</vt:lpstr>
      <vt:lpstr>Percussion Test</vt:lpstr>
      <vt:lpstr>Palpation</vt:lpstr>
      <vt:lpstr>Reversible Pulpitis</vt:lpstr>
      <vt:lpstr>PowerPoint Presentation</vt:lpstr>
      <vt:lpstr>Reversible Pulpitis ( Pulp Hyperemia) </vt:lpstr>
      <vt:lpstr>Reversible Pulpitis</vt:lpstr>
      <vt:lpstr>Reversible Pulpitis</vt:lpstr>
      <vt:lpstr>Reversible pulpitis</vt:lpstr>
      <vt:lpstr>Irreversible pulpitis</vt:lpstr>
      <vt:lpstr> TREATMENT &amp; PROGNOSIS:  </vt:lpstr>
      <vt:lpstr>Symptomatic pulpitis</vt:lpstr>
      <vt:lpstr>PowerPoint Presentation</vt:lpstr>
      <vt:lpstr>Asymptomatic pulpitis </vt:lpstr>
      <vt:lpstr>Asymptomatic pulpitis</vt:lpstr>
      <vt:lpstr>PowerPoint Presentation</vt:lpstr>
      <vt:lpstr>Clinical tips: </vt:lpstr>
      <vt:lpstr>PowerPoint Presentation</vt:lpstr>
      <vt:lpstr>PowerPoint Presentation</vt:lpstr>
      <vt:lpstr>Hyperplastic pulpitis (pulp polyp)</vt:lpstr>
      <vt:lpstr>Hyperplastic pulpitis (pulp polyp)</vt:lpstr>
      <vt:lpstr>Hyperplastic pulpitis (pulp polyp)</vt:lpstr>
      <vt:lpstr>Pulp necrosis</vt:lpstr>
      <vt:lpstr>Pulp necrosis </vt:lpstr>
      <vt:lpstr>Pulp necrosis of 2 types:</vt:lpstr>
      <vt:lpstr>Hard tissue changes due to pulpal inflammation:</vt:lpstr>
      <vt:lpstr>Internal resorption  </vt:lpstr>
      <vt:lpstr>PowerPoint Presentation</vt:lpstr>
      <vt:lpstr>PowerPoint Presentation</vt:lpstr>
      <vt:lpstr>Canal calcification </vt:lpstr>
      <vt:lpstr>PowerPoint Presentation</vt:lpstr>
      <vt:lpstr>Subjective History</vt:lpstr>
      <vt:lpstr>Objective Testing</vt:lpstr>
      <vt:lpstr>Discoloration</vt:lpstr>
      <vt:lpstr>Thank you</vt:lpstr>
    </vt:vector>
  </TitlesOfParts>
  <Company>Al-Shather Computer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DR.Ahmed Saker 2o1O</cp:lastModifiedBy>
  <cp:revision>144</cp:revision>
  <dcterms:created xsi:type="dcterms:W3CDTF">2007-04-06T08:09:15Z</dcterms:created>
  <dcterms:modified xsi:type="dcterms:W3CDTF">2019-04-15T06:39:31Z</dcterms:modified>
</cp:coreProperties>
</file>