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35427-D835-4470-B988-72D8FD337804}"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197128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35427-D835-4470-B988-72D8FD337804}"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106666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35427-D835-4470-B988-72D8FD337804}"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54478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83BD6B99-934F-4BCD-85C3-6D5DF32B22FC}" type="slidenum">
              <a:rPr lang="en-US"/>
              <a:pPr>
                <a:defRPr/>
              </a:pPr>
              <a:t>‹#›</a:t>
            </a:fld>
            <a:endParaRPr lang="en-US"/>
          </a:p>
        </p:txBody>
      </p:sp>
    </p:spTree>
    <p:extLst>
      <p:ext uri="{BB962C8B-B14F-4D97-AF65-F5344CB8AC3E}">
        <p14:creationId xmlns:p14="http://schemas.microsoft.com/office/powerpoint/2010/main" val="39877877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35427-D835-4470-B988-72D8FD337804}"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418343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35427-D835-4470-B988-72D8FD337804}"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68573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35427-D835-4470-B988-72D8FD337804}"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264988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35427-D835-4470-B988-72D8FD337804}" type="datetimeFigureOut">
              <a:rPr lang="en-US" smtClean="0"/>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189316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35427-D835-4470-B988-72D8FD337804}" type="datetimeFigureOut">
              <a:rPr lang="en-US" smtClean="0"/>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302232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35427-D835-4470-B988-72D8FD337804}" type="datetimeFigureOut">
              <a:rPr lang="en-US" smtClean="0"/>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402864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35427-D835-4470-B988-72D8FD337804}"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101303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35427-D835-4470-B988-72D8FD337804}"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F5FB5-0950-40EA-9B9C-D6D395247865}" type="slidenum">
              <a:rPr lang="en-US" smtClean="0"/>
              <a:t>‹#›</a:t>
            </a:fld>
            <a:endParaRPr lang="en-US"/>
          </a:p>
        </p:txBody>
      </p:sp>
    </p:spTree>
    <p:extLst>
      <p:ext uri="{BB962C8B-B14F-4D97-AF65-F5344CB8AC3E}">
        <p14:creationId xmlns:p14="http://schemas.microsoft.com/office/powerpoint/2010/main" val="310258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35427-D835-4470-B988-72D8FD337804}" type="datetimeFigureOut">
              <a:rPr lang="en-US" smtClean="0"/>
              <a:t>12/24/2018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F5FB5-0950-40EA-9B9C-D6D395247865}" type="slidenum">
              <a:rPr lang="en-US" smtClean="0"/>
              <a:t>‹#›</a:t>
            </a:fld>
            <a:endParaRPr lang="en-US"/>
          </a:p>
        </p:txBody>
      </p:sp>
    </p:spTree>
    <p:extLst>
      <p:ext uri="{BB962C8B-B14F-4D97-AF65-F5344CB8AC3E}">
        <p14:creationId xmlns:p14="http://schemas.microsoft.com/office/powerpoint/2010/main" val="332842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511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1" y="249239"/>
            <a:ext cx="7948613" cy="635793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443" name="Text Box 7"/>
          <p:cNvSpPr txBox="1">
            <a:spLocks noChangeArrowheads="1"/>
          </p:cNvSpPr>
          <p:nvPr/>
        </p:nvSpPr>
        <p:spPr bwMode="auto">
          <a:xfrm>
            <a:off x="2830514" y="1290638"/>
            <a:ext cx="891591" cy="369332"/>
          </a:xfrm>
          <a:prstGeom prst="rect">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omic Sans MS" pitchFamily="66" charset="0"/>
              </a:rPr>
              <a:t>Dentin</a:t>
            </a:r>
          </a:p>
        </p:txBody>
      </p:sp>
      <p:sp>
        <p:nvSpPr>
          <p:cNvPr id="61444" name="Text Box 8"/>
          <p:cNvSpPr txBox="1">
            <a:spLocks noChangeArrowheads="1"/>
          </p:cNvSpPr>
          <p:nvPr/>
        </p:nvSpPr>
        <p:spPr bwMode="auto">
          <a:xfrm>
            <a:off x="2651126" y="3119438"/>
            <a:ext cx="1218603" cy="369332"/>
          </a:xfrm>
          <a:prstGeom prst="rect">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omic Sans MS" pitchFamily="66" charset="0"/>
              </a:rPr>
              <a:t>Predentin</a:t>
            </a:r>
          </a:p>
        </p:txBody>
      </p:sp>
      <p:sp>
        <p:nvSpPr>
          <p:cNvPr id="61445" name="Text Box 9"/>
          <p:cNvSpPr txBox="1">
            <a:spLocks noChangeArrowheads="1"/>
          </p:cNvSpPr>
          <p:nvPr/>
        </p:nvSpPr>
        <p:spPr bwMode="auto">
          <a:xfrm>
            <a:off x="5562600" y="1641475"/>
            <a:ext cx="2236510" cy="369332"/>
          </a:xfrm>
          <a:prstGeom prst="rect">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omic Sans MS" pitchFamily="66" charset="0"/>
              </a:rPr>
              <a:t>Odontoblasts layer</a:t>
            </a:r>
          </a:p>
        </p:txBody>
      </p:sp>
      <p:sp>
        <p:nvSpPr>
          <p:cNvPr id="61446" name="Text Box 10"/>
          <p:cNvSpPr txBox="1">
            <a:spLocks noChangeArrowheads="1"/>
          </p:cNvSpPr>
          <p:nvPr/>
        </p:nvSpPr>
        <p:spPr bwMode="auto">
          <a:xfrm>
            <a:off x="4114800" y="4572000"/>
            <a:ext cx="1686680" cy="369332"/>
          </a:xfrm>
          <a:prstGeom prst="rect">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omic Sans MS" pitchFamily="66" charset="0"/>
              </a:rPr>
              <a:t>Cell free zone</a:t>
            </a:r>
          </a:p>
        </p:txBody>
      </p:sp>
      <p:sp>
        <p:nvSpPr>
          <p:cNvPr id="61447" name="Text Box 11"/>
          <p:cNvSpPr txBox="1">
            <a:spLocks noChangeArrowheads="1"/>
          </p:cNvSpPr>
          <p:nvPr/>
        </p:nvSpPr>
        <p:spPr bwMode="auto">
          <a:xfrm>
            <a:off x="5715000" y="3429000"/>
            <a:ext cx="1632178" cy="369332"/>
          </a:xfrm>
          <a:prstGeom prst="rect">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omic Sans MS" pitchFamily="66" charset="0"/>
              </a:rPr>
              <a:t>Cell rich zone</a:t>
            </a:r>
          </a:p>
        </p:txBody>
      </p:sp>
      <p:sp>
        <p:nvSpPr>
          <p:cNvPr id="61448" name="Text Box 12"/>
          <p:cNvSpPr txBox="1">
            <a:spLocks noChangeArrowheads="1"/>
          </p:cNvSpPr>
          <p:nvPr/>
        </p:nvSpPr>
        <p:spPr bwMode="auto">
          <a:xfrm>
            <a:off x="8534401" y="3775075"/>
            <a:ext cx="1157689" cy="369332"/>
          </a:xfrm>
          <a:prstGeom prst="rect">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omic Sans MS" pitchFamily="66" charset="0"/>
              </a:rPr>
              <a:t>Pulp core</a:t>
            </a:r>
          </a:p>
        </p:txBody>
      </p:sp>
      <p:sp>
        <p:nvSpPr>
          <p:cNvPr id="61449" name="Line 13"/>
          <p:cNvSpPr>
            <a:spLocks noChangeShapeType="1"/>
          </p:cNvSpPr>
          <p:nvPr/>
        </p:nvSpPr>
        <p:spPr bwMode="auto">
          <a:xfrm>
            <a:off x="3886200" y="3352800"/>
            <a:ext cx="533400" cy="0"/>
          </a:xfrm>
          <a:prstGeom prst="line">
            <a:avLst/>
          </a:prstGeom>
          <a:noFill/>
          <a:ln w="28575">
            <a:solidFill>
              <a:srgbClr val="FF33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61450" name="Line 14"/>
          <p:cNvSpPr>
            <a:spLocks noChangeShapeType="1"/>
          </p:cNvSpPr>
          <p:nvPr/>
        </p:nvSpPr>
        <p:spPr bwMode="auto">
          <a:xfrm flipH="1">
            <a:off x="4800600" y="1981200"/>
            <a:ext cx="762000" cy="1676400"/>
          </a:xfrm>
          <a:prstGeom prst="line">
            <a:avLst/>
          </a:prstGeom>
          <a:noFill/>
          <a:ln w="28575">
            <a:solidFill>
              <a:srgbClr val="FF33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61451" name="Line 15"/>
          <p:cNvSpPr>
            <a:spLocks noChangeShapeType="1"/>
          </p:cNvSpPr>
          <p:nvPr/>
        </p:nvSpPr>
        <p:spPr bwMode="auto">
          <a:xfrm flipH="1" flipV="1">
            <a:off x="5334000" y="990600"/>
            <a:ext cx="228600" cy="609600"/>
          </a:xfrm>
          <a:prstGeom prst="line">
            <a:avLst/>
          </a:prstGeom>
          <a:noFill/>
          <a:ln w="28575">
            <a:solidFill>
              <a:srgbClr val="FF33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61452" name="Line 16"/>
          <p:cNvSpPr>
            <a:spLocks noChangeShapeType="1"/>
          </p:cNvSpPr>
          <p:nvPr/>
        </p:nvSpPr>
        <p:spPr bwMode="auto">
          <a:xfrm flipV="1">
            <a:off x="5105400" y="3886200"/>
            <a:ext cx="0" cy="685800"/>
          </a:xfrm>
          <a:prstGeom prst="line">
            <a:avLst/>
          </a:prstGeom>
          <a:noFill/>
          <a:ln w="28575">
            <a:solidFill>
              <a:srgbClr val="FF33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61453" name="Line 17"/>
          <p:cNvSpPr>
            <a:spLocks noChangeShapeType="1"/>
          </p:cNvSpPr>
          <p:nvPr/>
        </p:nvSpPr>
        <p:spPr bwMode="auto">
          <a:xfrm flipH="1" flipV="1">
            <a:off x="6172200" y="2743200"/>
            <a:ext cx="457200" cy="685800"/>
          </a:xfrm>
          <a:prstGeom prst="line">
            <a:avLst/>
          </a:prstGeom>
          <a:noFill/>
          <a:ln w="28575">
            <a:solidFill>
              <a:srgbClr val="FF33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Tree>
    <p:extLst>
      <p:ext uri="{BB962C8B-B14F-4D97-AF65-F5344CB8AC3E}">
        <p14:creationId xmlns:p14="http://schemas.microsoft.com/office/powerpoint/2010/main" val="13943882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657600" y="457200"/>
            <a:ext cx="4800600" cy="533400"/>
          </a:xfrm>
        </p:spPr>
        <p:txBody>
          <a:bodyPr>
            <a:normAutofit/>
          </a:bodyPr>
          <a:lstStyle/>
          <a:p>
            <a:pPr eaLnBrk="1" hangingPunct="1">
              <a:defRPr/>
            </a:pPr>
            <a:r>
              <a:rPr lang="en-US" sz="3200" dirty="0">
                <a:solidFill>
                  <a:srgbClr val="FFFF00"/>
                </a:solidFill>
                <a:effectLst>
                  <a:outerShdw blurRad="38100" dist="38100" dir="2700000" algn="tl">
                    <a:srgbClr val="000000"/>
                  </a:outerShdw>
                </a:effectLst>
                <a:latin typeface="Comic Sans MS" pitchFamily="66" charset="0"/>
              </a:rPr>
              <a:t>Contents of the Pulp</a:t>
            </a:r>
          </a:p>
        </p:txBody>
      </p:sp>
      <p:sp>
        <p:nvSpPr>
          <p:cNvPr id="62467" name="Rectangle 3"/>
          <p:cNvSpPr>
            <a:spLocks noGrp="1" noChangeArrowheads="1"/>
          </p:cNvSpPr>
          <p:nvPr>
            <p:ph type="body" idx="1"/>
          </p:nvPr>
        </p:nvSpPr>
        <p:spPr>
          <a:xfrm>
            <a:off x="2209800" y="1371600"/>
            <a:ext cx="7772400" cy="4495800"/>
          </a:xfrm>
        </p:spPr>
        <p:txBody>
          <a:bodyPr/>
          <a:lstStyle/>
          <a:p>
            <a:pPr eaLnBrk="1" hangingPunct="1">
              <a:lnSpc>
                <a:spcPct val="140000"/>
              </a:lnSpc>
              <a:buClr>
                <a:srgbClr val="00FF00"/>
              </a:buClr>
              <a:buFont typeface="Wingdings" pitchFamily="2" charset="2"/>
              <a:buChar char="ÿ"/>
            </a:pPr>
            <a:r>
              <a:rPr lang="en-US" sz="2000">
                <a:solidFill>
                  <a:schemeClr val="bg1"/>
                </a:solidFill>
                <a:latin typeface="Comic Sans MS" pitchFamily="66" charset="0"/>
              </a:rPr>
              <a:t> </a:t>
            </a:r>
            <a:r>
              <a:rPr lang="en-US" sz="2000" u="sng">
                <a:solidFill>
                  <a:srgbClr val="FF9933"/>
                </a:solidFill>
                <a:latin typeface="Comic Sans MS" pitchFamily="66" charset="0"/>
              </a:rPr>
              <a:t>Cells</a:t>
            </a:r>
            <a:r>
              <a:rPr lang="en-US" sz="2000">
                <a:solidFill>
                  <a:srgbClr val="FF9933"/>
                </a:solidFill>
                <a:latin typeface="Comic Sans MS" pitchFamily="66" charset="0"/>
              </a:rPr>
              <a:t>:</a:t>
            </a:r>
            <a:r>
              <a:rPr lang="en-US" sz="2000">
                <a:solidFill>
                  <a:schemeClr val="bg1"/>
                </a:solidFill>
                <a:latin typeface="Comic Sans MS" pitchFamily="66" charset="0"/>
              </a:rPr>
              <a:t> </a:t>
            </a:r>
            <a:r>
              <a:rPr lang="en-US" sz="2000">
                <a:solidFill>
                  <a:schemeClr val="tx2"/>
                </a:solidFill>
                <a:latin typeface="Comic Sans MS" pitchFamily="66" charset="0"/>
              </a:rPr>
              <a:t>Odontoblast, Fibroblast, white-blood cells, Undifferentiated mesenchymal cells, Macrophages and Lymphocytes. No fat cell.</a:t>
            </a:r>
          </a:p>
          <a:p>
            <a:pPr eaLnBrk="1" hangingPunct="1">
              <a:lnSpc>
                <a:spcPct val="140000"/>
              </a:lnSpc>
              <a:buClr>
                <a:srgbClr val="00FF00"/>
              </a:buClr>
              <a:buFont typeface="Wingdings" pitchFamily="2" charset="2"/>
              <a:buNone/>
            </a:pPr>
            <a:endParaRPr lang="en-US" sz="2000">
              <a:solidFill>
                <a:schemeClr val="bg1"/>
              </a:solidFill>
              <a:latin typeface="Comic Sans MS" pitchFamily="66" charset="0"/>
            </a:endParaRPr>
          </a:p>
          <a:p>
            <a:pPr eaLnBrk="1" hangingPunct="1">
              <a:lnSpc>
                <a:spcPct val="140000"/>
              </a:lnSpc>
              <a:buClr>
                <a:srgbClr val="00FF00"/>
              </a:buClr>
              <a:buFont typeface="Wingdings" pitchFamily="2" charset="2"/>
              <a:buChar char="ÿ"/>
            </a:pPr>
            <a:r>
              <a:rPr lang="en-US" sz="2000">
                <a:solidFill>
                  <a:schemeClr val="bg1"/>
                </a:solidFill>
                <a:latin typeface="Comic Sans MS" pitchFamily="66" charset="0"/>
              </a:rPr>
              <a:t> </a:t>
            </a:r>
            <a:r>
              <a:rPr lang="en-US" sz="2000" u="sng">
                <a:solidFill>
                  <a:srgbClr val="FF9933"/>
                </a:solidFill>
                <a:latin typeface="Comic Sans MS" pitchFamily="66" charset="0"/>
              </a:rPr>
              <a:t>Fibrous Matrix</a:t>
            </a:r>
            <a:r>
              <a:rPr lang="en-US" sz="2000">
                <a:solidFill>
                  <a:srgbClr val="FF9933"/>
                </a:solidFill>
                <a:latin typeface="Comic Sans MS" pitchFamily="66" charset="0"/>
              </a:rPr>
              <a:t>:</a:t>
            </a:r>
            <a:r>
              <a:rPr lang="en-US" sz="2000">
                <a:solidFill>
                  <a:schemeClr val="bg1"/>
                </a:solidFill>
                <a:latin typeface="Comic Sans MS" pitchFamily="66" charset="0"/>
              </a:rPr>
              <a:t> </a:t>
            </a:r>
            <a:r>
              <a:rPr lang="en-US" sz="2000">
                <a:solidFill>
                  <a:schemeClr val="tx2"/>
                </a:solidFill>
                <a:latin typeface="Comic Sans MS" pitchFamily="66" charset="0"/>
              </a:rPr>
              <a:t>Mostly reticular fibres and collagen fibres (Type I and Type III).</a:t>
            </a:r>
          </a:p>
          <a:p>
            <a:pPr eaLnBrk="1" hangingPunct="1">
              <a:lnSpc>
                <a:spcPct val="140000"/>
              </a:lnSpc>
              <a:buClr>
                <a:srgbClr val="00FF00"/>
              </a:buClr>
              <a:buFont typeface="Wingdings" pitchFamily="2" charset="2"/>
              <a:buNone/>
            </a:pPr>
            <a:endParaRPr lang="en-US" sz="2000">
              <a:solidFill>
                <a:schemeClr val="bg1"/>
              </a:solidFill>
              <a:latin typeface="Comic Sans MS" pitchFamily="66" charset="0"/>
            </a:endParaRPr>
          </a:p>
          <a:p>
            <a:pPr eaLnBrk="1" hangingPunct="1">
              <a:lnSpc>
                <a:spcPct val="140000"/>
              </a:lnSpc>
              <a:buClr>
                <a:srgbClr val="00FF00"/>
              </a:buClr>
              <a:buFont typeface="Wingdings" pitchFamily="2" charset="2"/>
              <a:buChar char="ÿ"/>
            </a:pPr>
            <a:r>
              <a:rPr lang="en-US" sz="2000">
                <a:solidFill>
                  <a:schemeClr val="bg1"/>
                </a:solidFill>
                <a:latin typeface="Comic Sans MS" pitchFamily="66" charset="0"/>
              </a:rPr>
              <a:t> </a:t>
            </a:r>
            <a:r>
              <a:rPr lang="en-US" sz="2000" u="sng">
                <a:solidFill>
                  <a:srgbClr val="FF9933"/>
                </a:solidFill>
                <a:latin typeface="Comic Sans MS" pitchFamily="66" charset="0"/>
              </a:rPr>
              <a:t>Ground substance</a:t>
            </a:r>
            <a:r>
              <a:rPr lang="en-US" sz="2000">
                <a:solidFill>
                  <a:srgbClr val="FF9933"/>
                </a:solidFill>
                <a:latin typeface="Comic Sans MS" pitchFamily="66" charset="0"/>
              </a:rPr>
              <a:t>:</a:t>
            </a:r>
            <a:r>
              <a:rPr lang="en-US" sz="2000">
                <a:solidFill>
                  <a:schemeClr val="bg1"/>
                </a:solidFill>
                <a:latin typeface="Comic Sans MS" pitchFamily="66" charset="0"/>
              </a:rPr>
              <a:t> </a:t>
            </a:r>
            <a:r>
              <a:rPr lang="en-US" sz="2000">
                <a:solidFill>
                  <a:schemeClr val="tx2"/>
                </a:solidFill>
                <a:latin typeface="Comic Sans MS" pitchFamily="66" charset="0"/>
              </a:rPr>
              <a:t>Act as a medium to transport nutrients to cells and metabolites of the cell to the blood vessels</a:t>
            </a:r>
            <a:r>
              <a:rPr lang="en-US" sz="2000">
                <a:solidFill>
                  <a:schemeClr val="bg1"/>
                </a:solidFill>
                <a:latin typeface="Comic Sans MS" pitchFamily="66" charset="0"/>
              </a:rPr>
              <a:t>.</a:t>
            </a:r>
          </a:p>
        </p:txBody>
      </p:sp>
    </p:spTree>
    <p:extLst>
      <p:ext uri="{BB962C8B-B14F-4D97-AF65-F5344CB8AC3E}">
        <p14:creationId xmlns:p14="http://schemas.microsoft.com/office/powerpoint/2010/main" val="35459547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09800" y="152400"/>
            <a:ext cx="7772400" cy="838200"/>
          </a:xfrm>
        </p:spPr>
        <p:txBody>
          <a:bodyPr/>
          <a:lstStyle/>
          <a:p>
            <a:pPr eaLnBrk="1" hangingPunct="1">
              <a:defRPr/>
            </a:pPr>
            <a:r>
              <a:rPr lang="en-US" sz="3200">
                <a:solidFill>
                  <a:srgbClr val="FFFF00"/>
                </a:solidFill>
                <a:effectLst>
                  <a:outerShdw blurRad="38100" dist="38100" dir="2700000" algn="tl">
                    <a:srgbClr val="000000"/>
                  </a:outerShdw>
                </a:effectLst>
                <a:latin typeface="Comic Sans MS" pitchFamily="66" charset="0"/>
              </a:rPr>
              <a:t>Vascularity and Nerves of the Pulp</a:t>
            </a:r>
          </a:p>
        </p:txBody>
      </p:sp>
      <p:sp>
        <p:nvSpPr>
          <p:cNvPr id="63491" name="Rectangle 3"/>
          <p:cNvSpPr>
            <a:spLocks noGrp="1" noChangeArrowheads="1"/>
          </p:cNvSpPr>
          <p:nvPr>
            <p:ph type="body" idx="1"/>
          </p:nvPr>
        </p:nvSpPr>
        <p:spPr>
          <a:xfrm>
            <a:off x="2209800" y="1143000"/>
            <a:ext cx="7772400" cy="5334000"/>
          </a:xfrm>
        </p:spPr>
        <p:txBody>
          <a:bodyPr>
            <a:normAutofit fontScale="92500"/>
          </a:bodyPr>
          <a:lstStyle/>
          <a:p>
            <a:pPr algn="just" eaLnBrk="1" hangingPunct="1">
              <a:lnSpc>
                <a:spcPct val="130000"/>
              </a:lnSpc>
              <a:buClr>
                <a:srgbClr val="00FF00"/>
              </a:buClr>
              <a:buFont typeface="Wingdings 3" pitchFamily="18" charset="2"/>
              <a:buChar char="¢"/>
            </a:pPr>
            <a:r>
              <a:rPr lang="en-US" sz="1800">
                <a:solidFill>
                  <a:schemeClr val="tx2"/>
                </a:solidFill>
                <a:latin typeface="Comic Sans MS" pitchFamily="66" charset="0"/>
              </a:rPr>
              <a:t>The pulp organ is extensively vascular with vessels arising from the external carotids to the superior or inferior alveolar arteries. It drain by the same vein.</a:t>
            </a:r>
          </a:p>
          <a:p>
            <a:pPr algn="just" eaLnBrk="1" hangingPunct="1">
              <a:lnSpc>
                <a:spcPct val="130000"/>
              </a:lnSpc>
              <a:buClr>
                <a:srgbClr val="00FF00"/>
              </a:buClr>
              <a:buFont typeface="Wingdings 3" pitchFamily="18" charset="2"/>
              <a:buChar char="¢"/>
            </a:pPr>
            <a:endParaRPr lang="en-US" sz="1800">
              <a:solidFill>
                <a:schemeClr val="tx2"/>
              </a:solidFill>
              <a:latin typeface="Comic Sans MS" pitchFamily="66" charset="0"/>
            </a:endParaRPr>
          </a:p>
          <a:p>
            <a:pPr algn="just" eaLnBrk="1" hangingPunct="1">
              <a:lnSpc>
                <a:spcPct val="130000"/>
              </a:lnSpc>
              <a:buClr>
                <a:srgbClr val="00FF00"/>
              </a:buClr>
              <a:buFont typeface="Wingdings 3" pitchFamily="18" charset="2"/>
              <a:buChar char="¢"/>
            </a:pPr>
            <a:r>
              <a:rPr lang="en-US" sz="1800">
                <a:solidFill>
                  <a:schemeClr val="tx2"/>
                </a:solidFill>
                <a:latin typeface="Comic Sans MS" pitchFamily="66" charset="0"/>
              </a:rPr>
              <a:t>Blood flow is more rapid in the pulp than in most area of the body, and the blood pressure is quite high.</a:t>
            </a:r>
          </a:p>
          <a:p>
            <a:pPr algn="just" eaLnBrk="1" hangingPunct="1">
              <a:lnSpc>
                <a:spcPct val="130000"/>
              </a:lnSpc>
              <a:buClr>
                <a:srgbClr val="00FF00"/>
              </a:buClr>
              <a:buFont typeface="Wingdings 3" pitchFamily="18" charset="2"/>
              <a:buChar char="¢"/>
            </a:pPr>
            <a:endParaRPr lang="en-US" sz="1800">
              <a:solidFill>
                <a:schemeClr val="tx2"/>
              </a:solidFill>
              <a:latin typeface="Comic Sans MS" pitchFamily="66" charset="0"/>
            </a:endParaRPr>
          </a:p>
          <a:p>
            <a:pPr algn="just" eaLnBrk="1" hangingPunct="1">
              <a:lnSpc>
                <a:spcPct val="130000"/>
              </a:lnSpc>
              <a:buClr>
                <a:srgbClr val="00FF00"/>
              </a:buClr>
              <a:buFont typeface="Wingdings 3" pitchFamily="18" charset="2"/>
              <a:buChar char="¢"/>
            </a:pPr>
            <a:r>
              <a:rPr lang="en-US" sz="1800">
                <a:solidFill>
                  <a:schemeClr val="tx2"/>
                </a:solidFill>
                <a:latin typeface="Comic Sans MS" pitchFamily="66" charset="0"/>
              </a:rPr>
              <a:t>The walls of the pulpal vessels become very thin as their enter the pulp.</a:t>
            </a:r>
          </a:p>
          <a:p>
            <a:pPr algn="just" eaLnBrk="1" hangingPunct="1">
              <a:lnSpc>
                <a:spcPct val="130000"/>
              </a:lnSpc>
              <a:buClr>
                <a:srgbClr val="00FF00"/>
              </a:buClr>
              <a:buFont typeface="Wingdings 3" pitchFamily="18" charset="2"/>
              <a:buChar char="¢"/>
            </a:pPr>
            <a:endParaRPr lang="en-US" sz="1800">
              <a:solidFill>
                <a:schemeClr val="tx2"/>
              </a:solidFill>
              <a:latin typeface="Comic Sans MS" pitchFamily="66" charset="0"/>
            </a:endParaRPr>
          </a:p>
          <a:p>
            <a:pPr algn="just" eaLnBrk="1" hangingPunct="1">
              <a:lnSpc>
                <a:spcPct val="130000"/>
              </a:lnSpc>
              <a:buClr>
                <a:srgbClr val="00FF00"/>
              </a:buClr>
              <a:buFont typeface="Wingdings 3" pitchFamily="18" charset="2"/>
              <a:buChar char="¢"/>
            </a:pPr>
            <a:r>
              <a:rPr lang="en-US" sz="1800">
                <a:solidFill>
                  <a:schemeClr val="tx2"/>
                </a:solidFill>
                <a:latin typeface="Comic Sans MS" pitchFamily="66" charset="0"/>
              </a:rPr>
              <a:t>Nerves : Several large nerves enter the apical canal of each Molar and Premolar and single ones enter the anterior teeth. This trunks transverse the radicular pulp, proceed to the coronal area and branch peripherally.</a:t>
            </a:r>
          </a:p>
        </p:txBody>
      </p:sp>
    </p:spTree>
    <p:extLst>
      <p:ext uri="{BB962C8B-B14F-4D97-AF65-F5344CB8AC3E}">
        <p14:creationId xmlns:p14="http://schemas.microsoft.com/office/powerpoint/2010/main" val="41439215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438400" y="381000"/>
            <a:ext cx="7239000" cy="838200"/>
          </a:xfrm>
        </p:spPr>
        <p:txBody>
          <a:bodyPr/>
          <a:lstStyle/>
          <a:p>
            <a:pPr eaLnBrk="1" hangingPunct="1">
              <a:defRPr/>
            </a:pPr>
            <a:r>
              <a:rPr lang="en-US" sz="3600">
                <a:solidFill>
                  <a:srgbClr val="FFFF00"/>
                </a:solidFill>
                <a:effectLst>
                  <a:outerShdw blurRad="38100" dist="38100" dir="2700000" algn="tl">
                    <a:srgbClr val="000000"/>
                  </a:outerShdw>
                </a:effectLst>
                <a:latin typeface="Comic Sans MS" pitchFamily="66" charset="0"/>
              </a:rPr>
              <a:t>Nerves and vessels in pulp</a:t>
            </a:r>
          </a:p>
        </p:txBody>
      </p:sp>
      <p:pic>
        <p:nvPicPr>
          <p:cNvPr id="64515" name="Picture 3" descr="smm5"/>
          <p:cNvPicPr>
            <a:picLocks noChangeAspect="1" noChangeArrowheads="1"/>
          </p:cNvPicPr>
          <p:nvPr/>
        </p:nvPicPr>
        <p:blipFill>
          <a:blip r:embed="rId2" cstate="print">
            <a:lum bright="12000" contrast="12000"/>
            <a:extLst>
              <a:ext uri="{28A0092B-C50C-407E-A947-70E740481C1C}">
                <a14:useLocalDpi xmlns:a14="http://schemas.microsoft.com/office/drawing/2010/main" val="0"/>
              </a:ext>
            </a:extLst>
          </a:blip>
          <a:srcRect/>
          <a:stretch>
            <a:fillRect/>
          </a:stretch>
        </p:blipFill>
        <p:spPr bwMode="auto">
          <a:xfrm>
            <a:off x="3962400" y="1676401"/>
            <a:ext cx="4495800" cy="23860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Text Box 4"/>
          <p:cNvSpPr txBox="1">
            <a:spLocks noChangeArrowheads="1"/>
          </p:cNvSpPr>
          <p:nvPr/>
        </p:nvSpPr>
        <p:spPr bwMode="auto">
          <a:xfrm>
            <a:off x="2133600" y="4524376"/>
            <a:ext cx="784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40000"/>
              </a:lnSpc>
              <a:spcBef>
                <a:spcPct val="50000"/>
              </a:spcBef>
            </a:pPr>
            <a:r>
              <a:rPr lang="en-US" sz="2000">
                <a:solidFill>
                  <a:schemeClr val="bg1"/>
                </a:solidFill>
                <a:latin typeface="Comic Sans MS" pitchFamily="66" charset="0"/>
              </a:rPr>
              <a:t>Blood and vessels enter and exit the dental pulp by way of the apical and accessory foramina. Pulp is richly innervated; nerves enter the pulp through the apical foramen, along with afferent blood vessels and together form the neuro-vascular bundle.</a:t>
            </a:r>
          </a:p>
        </p:txBody>
      </p:sp>
    </p:spTree>
    <p:extLst>
      <p:ext uri="{BB962C8B-B14F-4D97-AF65-F5344CB8AC3E}">
        <p14:creationId xmlns:p14="http://schemas.microsoft.com/office/powerpoint/2010/main" val="28321981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569914"/>
            <a:ext cx="3535362" cy="52974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5539" name="Picture 7"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533400"/>
            <a:ext cx="3517900" cy="5303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0116" name="Text Box 4"/>
          <p:cNvSpPr txBox="1">
            <a:spLocks noChangeArrowheads="1"/>
          </p:cNvSpPr>
          <p:nvPr/>
        </p:nvSpPr>
        <p:spPr bwMode="auto">
          <a:xfrm>
            <a:off x="4953000" y="6142038"/>
            <a:ext cx="2292350" cy="457200"/>
          </a:xfrm>
          <a:prstGeom prst="rect">
            <a:avLst/>
          </a:prstGeom>
          <a:noFill/>
          <a:ln w="31750">
            <a:noFill/>
            <a:miter lim="800000"/>
            <a:headEnd/>
            <a:tailEnd type="none" w="lg" len="lg"/>
          </a:ln>
          <a:effectLst/>
        </p:spPr>
        <p:txBody>
          <a:bodyPr wrap="none">
            <a:spAutoFit/>
          </a:bodyPr>
          <a:lstStyle/>
          <a:p>
            <a:pPr>
              <a:defRPr/>
            </a:pPr>
            <a:r>
              <a:rPr lang="en-US" sz="2400" b="1">
                <a:solidFill>
                  <a:srgbClr val="FFFF00"/>
                </a:solidFill>
                <a:effectLst>
                  <a:outerShdw blurRad="38100" dist="38100" dir="2700000" algn="tl">
                    <a:srgbClr val="000000"/>
                  </a:outerShdw>
                </a:effectLst>
                <a:latin typeface="Comic Sans MS" pitchFamily="66" charset="0"/>
              </a:rPr>
              <a:t>Nerves in pulp</a:t>
            </a:r>
          </a:p>
        </p:txBody>
      </p:sp>
      <p:sp>
        <p:nvSpPr>
          <p:cNvPr id="65541" name="Line 5"/>
          <p:cNvSpPr>
            <a:spLocks noChangeShapeType="1"/>
          </p:cNvSpPr>
          <p:nvPr/>
        </p:nvSpPr>
        <p:spPr bwMode="auto">
          <a:xfrm flipV="1">
            <a:off x="6096000" y="4876800"/>
            <a:ext cx="1905000" cy="12954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65542" name="Line 6"/>
          <p:cNvSpPr>
            <a:spLocks noChangeShapeType="1"/>
          </p:cNvSpPr>
          <p:nvPr/>
        </p:nvSpPr>
        <p:spPr bwMode="auto">
          <a:xfrm flipH="1" flipV="1">
            <a:off x="2743200" y="3124200"/>
            <a:ext cx="3352800" cy="30480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65543" name="Rectangle 6"/>
          <p:cNvSpPr>
            <a:spLocks noChangeArrowheads="1"/>
          </p:cNvSpPr>
          <p:nvPr/>
        </p:nvSpPr>
        <p:spPr bwMode="auto">
          <a:xfrm>
            <a:off x="3810000" y="28289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latin typeface="Comic Sans MS" pitchFamily="66" charset="0"/>
              </a:rPr>
              <a:t>Odontoblast, Fibroblast, white-blood cells, Undifferentiated mesenchymal cells, Macrophages and Lymphocytes. No fat cell.</a:t>
            </a:r>
            <a:endParaRPr lang="ar-IQ"/>
          </a:p>
        </p:txBody>
      </p:sp>
      <p:sp>
        <p:nvSpPr>
          <p:cNvPr id="65544" name="Rectangle 7"/>
          <p:cNvSpPr>
            <a:spLocks noChangeArrowheads="1"/>
          </p:cNvSpPr>
          <p:nvPr/>
        </p:nvSpPr>
        <p:spPr bwMode="auto">
          <a:xfrm>
            <a:off x="3810000" y="28289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C00000"/>
                </a:solidFill>
                <a:latin typeface="Comic Sans MS" pitchFamily="66" charset="0"/>
              </a:rPr>
              <a:t>Odontoblast, Fibroblast, white-blood cells, Undifferentiated mesenchymal cells, Macrophages and Lymphocytes. No fat cell.</a:t>
            </a:r>
            <a:endParaRPr lang="ar-IQ">
              <a:solidFill>
                <a:srgbClr val="C00000"/>
              </a:solidFill>
            </a:endParaRPr>
          </a:p>
        </p:txBody>
      </p:sp>
    </p:spTree>
    <p:extLst>
      <p:ext uri="{BB962C8B-B14F-4D97-AF65-F5344CB8AC3E}">
        <p14:creationId xmlns:p14="http://schemas.microsoft.com/office/powerpoint/2010/main" val="18511612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828800" y="457200"/>
            <a:ext cx="8534400" cy="533400"/>
          </a:xfrm>
        </p:spPr>
        <p:txBody>
          <a:bodyPr/>
          <a:lstStyle/>
          <a:p>
            <a:pPr eaLnBrk="1" hangingPunct="1">
              <a:defRPr/>
            </a:pPr>
            <a:r>
              <a:rPr lang="en-US" sz="2500">
                <a:solidFill>
                  <a:srgbClr val="FFFF00"/>
                </a:solidFill>
                <a:effectLst>
                  <a:outerShdw blurRad="38100" dist="38100" dir="2700000" algn="tl">
                    <a:srgbClr val="000000"/>
                  </a:outerShdw>
                </a:effectLst>
                <a:latin typeface="Comic Sans MS" pitchFamily="66" charset="0"/>
              </a:rPr>
              <a:t>Clinically Importance features of the Dental Pulp</a:t>
            </a:r>
          </a:p>
        </p:txBody>
      </p:sp>
      <p:sp>
        <p:nvSpPr>
          <p:cNvPr id="66563" name="Rectangle 3"/>
          <p:cNvSpPr>
            <a:spLocks noGrp="1" noChangeArrowheads="1"/>
          </p:cNvSpPr>
          <p:nvPr>
            <p:ph type="body" idx="1"/>
          </p:nvPr>
        </p:nvSpPr>
        <p:spPr>
          <a:xfrm>
            <a:off x="2209800" y="1295400"/>
            <a:ext cx="7772400" cy="4724400"/>
          </a:xfrm>
        </p:spPr>
        <p:txBody>
          <a:bodyPr>
            <a:normAutofit lnSpcReduction="10000"/>
          </a:bodyPr>
          <a:lstStyle/>
          <a:p>
            <a:pPr algn="just" eaLnBrk="1" hangingPunct="1">
              <a:lnSpc>
                <a:spcPct val="140000"/>
              </a:lnSpc>
              <a:buClr>
                <a:srgbClr val="00FF00"/>
              </a:buClr>
              <a:buFont typeface="Wingdings" pitchFamily="2" charset="2"/>
              <a:buChar char="v"/>
            </a:pPr>
            <a:r>
              <a:rPr lang="en-US" sz="2000" b="1">
                <a:solidFill>
                  <a:schemeClr val="tx2"/>
                </a:solidFill>
                <a:latin typeface="Comic Sans MS" pitchFamily="66" charset="0"/>
              </a:rPr>
              <a:t>With age the pulp becomes less cellular</a:t>
            </a:r>
            <a:r>
              <a:rPr lang="en-US" sz="2000">
                <a:solidFill>
                  <a:schemeClr val="tx2"/>
                </a:solidFill>
                <a:latin typeface="Comic Sans MS" pitchFamily="66" charset="0"/>
              </a:rPr>
              <a:t>. The number of cells in the dental pulp decreases as cell death occurs with age.</a:t>
            </a:r>
          </a:p>
          <a:p>
            <a:pPr algn="just" eaLnBrk="1" hangingPunct="1">
              <a:lnSpc>
                <a:spcPct val="140000"/>
              </a:lnSpc>
              <a:buClr>
                <a:srgbClr val="00FF00"/>
              </a:buClr>
              <a:buFont typeface="Wingdings" pitchFamily="2" charset="2"/>
              <a:buChar char="v"/>
            </a:pPr>
            <a:endParaRPr lang="en-US" sz="2000">
              <a:solidFill>
                <a:schemeClr val="tx2"/>
              </a:solidFill>
              <a:latin typeface="Comic Sans MS" pitchFamily="66" charset="0"/>
            </a:endParaRPr>
          </a:p>
          <a:p>
            <a:pPr algn="just" eaLnBrk="1" hangingPunct="1">
              <a:lnSpc>
                <a:spcPct val="140000"/>
              </a:lnSpc>
              <a:buClr>
                <a:srgbClr val="00FF00"/>
              </a:buClr>
              <a:buFont typeface="Wingdings" pitchFamily="2" charset="2"/>
              <a:buChar char="v"/>
            </a:pPr>
            <a:r>
              <a:rPr lang="en-US" sz="2000" b="1">
                <a:solidFill>
                  <a:schemeClr val="tx2"/>
                </a:solidFill>
                <a:latin typeface="Comic Sans MS" pitchFamily="66" charset="0"/>
              </a:rPr>
              <a:t>The volume of the pulp chamber with continued deposition of dentine. In older teeth, the pulp chamber decreases in size</a:t>
            </a:r>
            <a:r>
              <a:rPr lang="en-US" sz="2000">
                <a:solidFill>
                  <a:schemeClr val="tx2"/>
                </a:solidFill>
                <a:latin typeface="Comic Sans MS" pitchFamily="66" charset="0"/>
              </a:rPr>
              <a:t>; in some cases the pulp chamber can be obliterated. An increase in calcification in the pulp occurs with age.</a:t>
            </a:r>
          </a:p>
          <a:p>
            <a:pPr algn="just" eaLnBrk="1" hangingPunct="1">
              <a:lnSpc>
                <a:spcPct val="140000"/>
              </a:lnSpc>
              <a:buClr>
                <a:srgbClr val="00FF00"/>
              </a:buClr>
              <a:buFont typeface="Wingdings" pitchFamily="2" charset="2"/>
              <a:buChar char="v"/>
            </a:pPr>
            <a:endParaRPr lang="en-US" sz="2000">
              <a:solidFill>
                <a:schemeClr val="tx2"/>
              </a:solidFill>
              <a:latin typeface="Comic Sans MS" pitchFamily="66" charset="0"/>
            </a:endParaRPr>
          </a:p>
          <a:p>
            <a:pPr algn="just" eaLnBrk="1" hangingPunct="1">
              <a:lnSpc>
                <a:spcPct val="140000"/>
              </a:lnSpc>
              <a:buClr>
                <a:srgbClr val="00FF00"/>
              </a:buClr>
              <a:buFont typeface="Wingdings" pitchFamily="2" charset="2"/>
              <a:buChar char="v"/>
            </a:pPr>
            <a:r>
              <a:rPr lang="en-US" sz="2000" b="1">
                <a:solidFill>
                  <a:schemeClr val="tx2"/>
                </a:solidFill>
                <a:latin typeface="Comic Sans MS" pitchFamily="66" charset="0"/>
              </a:rPr>
              <a:t>An increase in calcification </a:t>
            </a:r>
            <a:r>
              <a:rPr lang="en-US" sz="2000">
                <a:solidFill>
                  <a:schemeClr val="tx2"/>
                </a:solidFill>
                <a:latin typeface="Comic Sans MS" pitchFamily="66" charset="0"/>
              </a:rPr>
              <a:t>in the pulp occurs with age.</a:t>
            </a:r>
          </a:p>
        </p:txBody>
      </p:sp>
    </p:spTree>
    <p:extLst>
      <p:ext uri="{BB962C8B-B14F-4D97-AF65-F5344CB8AC3E}">
        <p14:creationId xmlns:p14="http://schemas.microsoft.com/office/powerpoint/2010/main" val="39670460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26" y="1149350"/>
            <a:ext cx="7851775" cy="5175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4211" name="Text Box 3"/>
          <p:cNvSpPr txBox="1">
            <a:spLocks noChangeArrowheads="1"/>
          </p:cNvSpPr>
          <p:nvPr/>
        </p:nvSpPr>
        <p:spPr bwMode="auto">
          <a:xfrm>
            <a:off x="4387851" y="1"/>
            <a:ext cx="3465513" cy="1230313"/>
          </a:xfrm>
          <a:prstGeom prst="rect">
            <a:avLst/>
          </a:prstGeom>
          <a:noFill/>
          <a:ln w="9525">
            <a:noFill/>
            <a:miter lim="800000"/>
            <a:headEnd/>
            <a:tailEnd/>
          </a:ln>
          <a:effectLst/>
        </p:spPr>
        <p:txBody>
          <a:bodyPr>
            <a:spAutoFit/>
          </a:bodyPr>
          <a:lstStyle/>
          <a:p>
            <a:pPr algn="ctr">
              <a:defRPr/>
            </a:pPr>
            <a:r>
              <a:rPr lang="en-US" sz="2800" b="1" dirty="0">
                <a:solidFill>
                  <a:srgbClr val="FFFF00"/>
                </a:solidFill>
                <a:effectLst>
                  <a:outerShdw blurRad="38100" dist="38100" dir="2700000" algn="tl">
                    <a:srgbClr val="000000"/>
                  </a:outerShdw>
                </a:effectLst>
                <a:latin typeface="Comic Sans MS" pitchFamily="66" charset="0"/>
              </a:rPr>
              <a:t>Free True </a:t>
            </a:r>
            <a:r>
              <a:rPr lang="en-US" sz="2800" b="1" dirty="0" err="1">
                <a:solidFill>
                  <a:srgbClr val="FFFF00"/>
                </a:solidFill>
                <a:effectLst>
                  <a:outerShdw blurRad="38100" dist="38100" dir="2700000" algn="tl">
                    <a:srgbClr val="000000"/>
                  </a:outerShdw>
                </a:effectLst>
                <a:latin typeface="Comic Sans MS" pitchFamily="66" charset="0"/>
              </a:rPr>
              <a:t>Denticle</a:t>
            </a:r>
            <a:r>
              <a:rPr lang="en-US" sz="2800" b="1" dirty="0">
                <a:solidFill>
                  <a:srgbClr val="FFFF00"/>
                </a:solidFill>
                <a:effectLst>
                  <a:outerShdw blurRad="38100" dist="38100" dir="2700000" algn="tl">
                    <a:srgbClr val="000000"/>
                  </a:outerShdw>
                </a:effectLst>
                <a:latin typeface="Comic Sans MS" pitchFamily="66" charset="0"/>
              </a:rPr>
              <a:t>(pulp </a:t>
            </a:r>
            <a:r>
              <a:rPr lang="en-US" sz="2800" b="1" dirty="0" err="1">
                <a:solidFill>
                  <a:srgbClr val="FFFF00"/>
                </a:solidFill>
                <a:effectLst>
                  <a:outerShdw blurRad="38100" dist="38100" dir="2700000" algn="tl">
                    <a:srgbClr val="000000"/>
                  </a:outerShdw>
                </a:effectLst>
                <a:latin typeface="Comic Sans MS" pitchFamily="66" charset="0"/>
              </a:rPr>
              <a:t>ston</a:t>
            </a:r>
            <a:r>
              <a:rPr lang="en-US" sz="2800" b="1" dirty="0">
                <a:solidFill>
                  <a:srgbClr val="FFFF00"/>
                </a:solidFill>
                <a:effectLst>
                  <a:outerShdw blurRad="38100" dist="38100" dir="2700000" algn="tl">
                    <a:srgbClr val="000000"/>
                  </a:outerShdw>
                </a:effectLst>
                <a:latin typeface="Comic Sans MS" pitchFamily="66" charset="0"/>
              </a:rPr>
              <a:t>)</a:t>
            </a:r>
          </a:p>
          <a:p>
            <a:pPr algn="ctr">
              <a:defRPr/>
            </a:pPr>
            <a:endParaRPr lang="en-US" dirty="0">
              <a:solidFill>
                <a:srgbClr val="FFFF00"/>
              </a:solidFill>
              <a:latin typeface="Comic Sans MS" pitchFamily="66" charset="0"/>
            </a:endParaRPr>
          </a:p>
        </p:txBody>
      </p:sp>
      <p:sp>
        <p:nvSpPr>
          <p:cNvPr id="67588" name="Text Box 4"/>
          <p:cNvSpPr txBox="1">
            <a:spLocks noChangeArrowheads="1"/>
          </p:cNvSpPr>
          <p:nvPr/>
        </p:nvSpPr>
        <p:spPr bwMode="auto">
          <a:xfrm>
            <a:off x="1600201" y="3289301"/>
            <a:ext cx="1228725" cy="606425"/>
          </a:xfrm>
          <a:prstGeom prst="rect">
            <a:avLst/>
          </a:prstGeom>
          <a:noFill/>
          <a:ln w="25400">
            <a:solidFill>
              <a:schemeClr val="bg1"/>
            </a:solidFill>
            <a:miter lim="800000"/>
            <a:headEnd type="none" w="sm"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schemeClr val="bg1"/>
                </a:solidFill>
                <a:latin typeface="Comic Sans MS" pitchFamily="66" charset="0"/>
              </a:rPr>
              <a:t>Free True </a:t>
            </a:r>
          </a:p>
          <a:p>
            <a:pPr eaLnBrk="1" hangingPunct="1"/>
            <a:r>
              <a:rPr lang="en-US" sz="1600">
                <a:solidFill>
                  <a:schemeClr val="bg1"/>
                </a:solidFill>
                <a:latin typeface="Comic Sans MS" pitchFamily="66" charset="0"/>
              </a:rPr>
              <a:t>Denticle</a:t>
            </a:r>
          </a:p>
        </p:txBody>
      </p:sp>
      <p:sp>
        <p:nvSpPr>
          <p:cNvPr id="67589" name="Line 5"/>
          <p:cNvSpPr>
            <a:spLocks noChangeShapeType="1"/>
          </p:cNvSpPr>
          <p:nvPr/>
        </p:nvSpPr>
        <p:spPr bwMode="auto">
          <a:xfrm>
            <a:off x="2590800" y="3657600"/>
            <a:ext cx="28194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Tree>
    <p:extLst>
      <p:ext uri="{BB962C8B-B14F-4D97-AF65-F5344CB8AC3E}">
        <p14:creationId xmlns:p14="http://schemas.microsoft.com/office/powerpoint/2010/main" val="604915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4387851" y="319088"/>
            <a:ext cx="3465513" cy="519112"/>
          </a:xfrm>
          <a:prstGeom prst="rect">
            <a:avLst/>
          </a:prstGeom>
          <a:noFill/>
          <a:ln w="9525">
            <a:noFill/>
            <a:miter lim="800000"/>
            <a:headEnd/>
            <a:tailEnd/>
          </a:ln>
          <a:effectLst/>
        </p:spPr>
        <p:txBody>
          <a:bodyPr wrap="none">
            <a:spAutoFit/>
          </a:bodyPr>
          <a:lstStyle/>
          <a:p>
            <a:pPr algn="ctr">
              <a:defRPr/>
            </a:pPr>
            <a:r>
              <a:rPr lang="en-US" sz="2800" b="1">
                <a:solidFill>
                  <a:srgbClr val="FFFF00"/>
                </a:solidFill>
                <a:effectLst>
                  <a:outerShdw blurRad="38100" dist="38100" dir="2700000" algn="tl">
                    <a:srgbClr val="000000"/>
                  </a:outerShdw>
                </a:effectLst>
                <a:latin typeface="Comic Sans MS" pitchFamily="66" charset="0"/>
              </a:rPr>
              <a:t>Free True Denticle</a:t>
            </a:r>
            <a:endParaRPr lang="en-US">
              <a:solidFill>
                <a:srgbClr val="FFFF00"/>
              </a:solidFill>
              <a:latin typeface="Comic Sans MS" pitchFamily="66" charset="0"/>
            </a:endParaRPr>
          </a:p>
        </p:txBody>
      </p:sp>
      <p:pic>
        <p:nvPicPr>
          <p:cNvPr id="68611"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4" y="1265238"/>
            <a:ext cx="7851775" cy="52117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102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4303714" y="395288"/>
            <a:ext cx="3544887" cy="519112"/>
          </a:xfrm>
          <a:prstGeom prst="rect">
            <a:avLst/>
          </a:prstGeom>
          <a:noFill/>
          <a:ln w="9525">
            <a:noFill/>
            <a:miter lim="800000"/>
            <a:headEnd/>
            <a:tailEnd/>
          </a:ln>
          <a:effectLst/>
        </p:spPr>
        <p:txBody>
          <a:bodyPr wrap="none">
            <a:spAutoFit/>
          </a:bodyPr>
          <a:lstStyle/>
          <a:p>
            <a:pPr algn="ctr">
              <a:defRPr/>
            </a:pPr>
            <a:r>
              <a:rPr lang="en-US" sz="2800" b="1">
                <a:solidFill>
                  <a:srgbClr val="FFFF00"/>
                </a:solidFill>
                <a:effectLst>
                  <a:outerShdw blurRad="38100" dist="38100" dir="2700000" algn="tl">
                    <a:srgbClr val="000000"/>
                  </a:outerShdw>
                </a:effectLst>
                <a:latin typeface="Comic Sans MS" pitchFamily="66" charset="0"/>
              </a:rPr>
              <a:t>Free False Denticle</a:t>
            </a:r>
            <a:endParaRPr lang="en-US">
              <a:solidFill>
                <a:srgbClr val="FFFF00"/>
              </a:solidFill>
              <a:latin typeface="Comic Sans MS" pitchFamily="66" charset="0"/>
            </a:endParaRPr>
          </a:p>
        </p:txBody>
      </p:sp>
      <p:pic>
        <p:nvPicPr>
          <p:cNvPr id="69635"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9" y="1133476"/>
            <a:ext cx="7553325" cy="4962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927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ChangeArrowheads="1"/>
          </p:cNvSpPr>
          <p:nvPr/>
        </p:nvSpPr>
        <p:spPr bwMode="auto">
          <a:xfrm>
            <a:off x="4165600" y="381000"/>
            <a:ext cx="3913188" cy="457200"/>
          </a:xfrm>
          <a:prstGeom prst="rect">
            <a:avLst/>
          </a:prstGeom>
          <a:noFill/>
          <a:ln w="9525">
            <a:noFill/>
            <a:miter lim="800000"/>
            <a:headEnd/>
            <a:tailEnd/>
          </a:ln>
          <a:effectLst/>
        </p:spPr>
        <p:txBody>
          <a:bodyPr wrap="none">
            <a:spAutoFit/>
          </a:bodyPr>
          <a:lstStyle/>
          <a:p>
            <a:pPr algn="ctr">
              <a:defRPr/>
            </a:pPr>
            <a:r>
              <a:rPr lang="en-US" sz="2400" b="1">
                <a:solidFill>
                  <a:srgbClr val="FFFF00"/>
                </a:solidFill>
                <a:effectLst>
                  <a:outerShdw blurRad="38100" dist="38100" dir="2700000" algn="tl">
                    <a:srgbClr val="000000"/>
                  </a:outerShdw>
                </a:effectLst>
                <a:latin typeface="Comic Sans MS" pitchFamily="66" charset="0"/>
              </a:rPr>
              <a:t>Diffuse Pulp Calcification</a:t>
            </a:r>
            <a:endParaRPr lang="en-US" sz="1600">
              <a:solidFill>
                <a:srgbClr val="FF0000"/>
              </a:solidFill>
              <a:latin typeface="Comic Sans MS" pitchFamily="66" charset="0"/>
            </a:endParaRPr>
          </a:p>
        </p:txBody>
      </p:sp>
      <p:pic>
        <p:nvPicPr>
          <p:cNvPr id="70659" name="Picture 4" descr="Picture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359025" y="1398588"/>
            <a:ext cx="7473950" cy="49260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366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133600" y="990600"/>
            <a:ext cx="7924800" cy="5257800"/>
          </a:xfrm>
        </p:spPr>
        <p:txBody>
          <a:bodyPr/>
          <a:lstStyle/>
          <a:p>
            <a:pPr eaLnBrk="1" hangingPunct="1">
              <a:lnSpc>
                <a:spcPct val="130000"/>
              </a:lnSpc>
              <a:buClr>
                <a:srgbClr val="00FF00"/>
              </a:buClr>
              <a:buFont typeface="Wingdings 3" pitchFamily="18" charset="2"/>
              <a:buNone/>
            </a:pPr>
            <a:r>
              <a:rPr lang="en-US" sz="6000">
                <a:latin typeface="Comic Sans MS" pitchFamily="66" charset="0"/>
              </a:rPr>
              <a:t>      Dental Pulp</a:t>
            </a:r>
          </a:p>
        </p:txBody>
      </p:sp>
    </p:spTree>
    <p:extLst>
      <p:ext uri="{BB962C8B-B14F-4D97-AF65-F5344CB8AC3E}">
        <p14:creationId xmlns:p14="http://schemas.microsoft.com/office/powerpoint/2010/main" val="15780392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847850" y="2636838"/>
            <a:ext cx="8229600" cy="1143000"/>
          </a:xfrm>
        </p:spPr>
        <p:txBody>
          <a:bodyPr/>
          <a:lstStyle/>
          <a:p>
            <a:pPr>
              <a:defRPr/>
            </a:pPr>
            <a:r>
              <a:rPr lang="en-US" smtClean="0"/>
              <a:t>THANK YOU</a:t>
            </a:r>
            <a:endParaRPr lang="en-IN" smtClean="0"/>
          </a:p>
        </p:txBody>
      </p:sp>
    </p:spTree>
    <p:extLst>
      <p:ext uri="{BB962C8B-B14F-4D97-AF65-F5344CB8AC3E}">
        <p14:creationId xmlns:p14="http://schemas.microsoft.com/office/powerpoint/2010/main" val="130669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0" y="152400"/>
            <a:ext cx="7620000" cy="685800"/>
          </a:xfrm>
        </p:spPr>
        <p:txBody>
          <a:bodyPr/>
          <a:lstStyle/>
          <a:p>
            <a:pPr eaLnBrk="1" hangingPunct="1">
              <a:defRPr/>
            </a:pPr>
            <a:r>
              <a:rPr lang="en-US" sz="2800">
                <a:solidFill>
                  <a:srgbClr val="FFFF00"/>
                </a:solidFill>
                <a:effectLst>
                  <a:outerShdw blurRad="38100" dist="38100" dir="2700000" algn="tl">
                    <a:srgbClr val="000000"/>
                  </a:outerShdw>
                </a:effectLst>
                <a:latin typeface="Comic Sans MS" pitchFamily="66" charset="0"/>
              </a:rPr>
              <a:t>Functions of the Dental Pulp</a:t>
            </a:r>
          </a:p>
        </p:txBody>
      </p:sp>
      <p:sp>
        <p:nvSpPr>
          <p:cNvPr id="54275" name="Rectangle 3"/>
          <p:cNvSpPr>
            <a:spLocks noGrp="1" noChangeArrowheads="1"/>
          </p:cNvSpPr>
          <p:nvPr>
            <p:ph type="body" idx="1"/>
          </p:nvPr>
        </p:nvSpPr>
        <p:spPr>
          <a:xfrm>
            <a:off x="2133600" y="990600"/>
            <a:ext cx="7924800" cy="5257800"/>
          </a:xfrm>
        </p:spPr>
        <p:txBody>
          <a:bodyPr>
            <a:normAutofit lnSpcReduction="10000"/>
          </a:bodyPr>
          <a:lstStyle/>
          <a:p>
            <a:pPr eaLnBrk="1" hangingPunct="1">
              <a:lnSpc>
                <a:spcPct val="130000"/>
              </a:lnSpc>
              <a:buClr>
                <a:srgbClr val="00FF00"/>
              </a:buClr>
              <a:buFont typeface="Wingdings 3" pitchFamily="18" charset="2"/>
              <a:buChar char="¢"/>
            </a:pPr>
            <a:r>
              <a:rPr lang="en-US" sz="2400" u="sng">
                <a:latin typeface="Comic Sans MS" pitchFamily="66" charset="0"/>
              </a:rPr>
              <a:t>Nutrition</a:t>
            </a:r>
            <a:r>
              <a:rPr lang="en-US" sz="2400">
                <a:latin typeface="Comic Sans MS" pitchFamily="66" charset="0"/>
              </a:rPr>
              <a:t>: blood supply for pulp and dentin.</a:t>
            </a:r>
          </a:p>
          <a:p>
            <a:pPr eaLnBrk="1" hangingPunct="1">
              <a:lnSpc>
                <a:spcPct val="130000"/>
              </a:lnSpc>
              <a:buClr>
                <a:srgbClr val="00FF00"/>
              </a:buClr>
              <a:buFont typeface="Wingdings 3" pitchFamily="18" charset="2"/>
              <a:buChar char="¢"/>
            </a:pPr>
            <a:r>
              <a:rPr lang="en-US" sz="2400" u="sng">
                <a:latin typeface="Comic Sans MS" pitchFamily="66" charset="0"/>
              </a:rPr>
              <a:t>Sensory</a:t>
            </a:r>
            <a:r>
              <a:rPr lang="en-US" sz="2400">
                <a:latin typeface="Comic Sans MS" pitchFamily="66" charset="0"/>
              </a:rPr>
              <a:t>: changes in temp., vibration and chemical that affect the dentin and pulp.</a:t>
            </a:r>
          </a:p>
          <a:p>
            <a:pPr eaLnBrk="1" hangingPunct="1">
              <a:lnSpc>
                <a:spcPct val="130000"/>
              </a:lnSpc>
              <a:buClr>
                <a:srgbClr val="00FF00"/>
              </a:buClr>
              <a:buFont typeface="Wingdings 3" pitchFamily="18" charset="2"/>
              <a:buChar char="¢"/>
            </a:pPr>
            <a:r>
              <a:rPr lang="en-US" sz="2400" u="sng">
                <a:latin typeface="Comic Sans MS" pitchFamily="66" charset="0"/>
              </a:rPr>
              <a:t>Formative</a:t>
            </a:r>
            <a:r>
              <a:rPr lang="en-US" sz="2400">
                <a:latin typeface="Comic Sans MS" pitchFamily="66" charset="0"/>
              </a:rPr>
              <a:t>: the pulp involve in the support, maintenance and continued formation of dentin.</a:t>
            </a:r>
          </a:p>
          <a:p>
            <a:pPr eaLnBrk="1" hangingPunct="1">
              <a:lnSpc>
                <a:spcPct val="130000"/>
              </a:lnSpc>
              <a:buClr>
                <a:srgbClr val="00FF00"/>
              </a:buClr>
              <a:buFont typeface="Wingdings 3" pitchFamily="18" charset="2"/>
              <a:buChar char="¢"/>
            </a:pPr>
            <a:r>
              <a:rPr lang="en-US" sz="2400" u="sng">
                <a:latin typeface="Comic Sans MS" pitchFamily="66" charset="0"/>
              </a:rPr>
              <a:t>Defensive</a:t>
            </a:r>
            <a:r>
              <a:rPr lang="en-US" sz="2400">
                <a:latin typeface="Comic Sans MS" pitchFamily="66" charset="0"/>
              </a:rPr>
              <a:t>: triggering of inflammatory and immune response.</a:t>
            </a:r>
          </a:p>
          <a:p>
            <a:pPr eaLnBrk="1" hangingPunct="1">
              <a:lnSpc>
                <a:spcPct val="130000"/>
              </a:lnSpc>
              <a:buClr>
                <a:srgbClr val="00FF00"/>
              </a:buClr>
              <a:buFont typeface="Wingdings 3" pitchFamily="18" charset="2"/>
              <a:buChar char="¢"/>
            </a:pPr>
            <a:r>
              <a:rPr lang="en-US" sz="2400" u="sng">
                <a:latin typeface="Comic Sans MS" pitchFamily="66" charset="0"/>
              </a:rPr>
              <a:t>Protective</a:t>
            </a:r>
            <a:r>
              <a:rPr lang="en-US" sz="2400">
                <a:latin typeface="Comic Sans MS" pitchFamily="66" charset="0"/>
              </a:rPr>
              <a:t>: Development and formation of secondary and tertiary dentin which increase the coverage of the pulp.</a:t>
            </a:r>
          </a:p>
        </p:txBody>
      </p:sp>
    </p:spTree>
    <p:extLst>
      <p:ext uri="{BB962C8B-B14F-4D97-AF65-F5344CB8AC3E}">
        <p14:creationId xmlns:p14="http://schemas.microsoft.com/office/powerpoint/2010/main" val="18366506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5" descr="Picture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33550" y="838200"/>
            <a:ext cx="3752850" cy="5943600"/>
          </a:xfrm>
          <a:noFill/>
          <a:ln>
            <a:solidFill>
              <a:srgbClr val="FF3300"/>
            </a:solidFill>
            <a:miter lim="800000"/>
            <a:headEnd/>
            <a:tailEnd/>
          </a:ln>
        </p:spPr>
      </p:pic>
      <p:sp>
        <p:nvSpPr>
          <p:cNvPr id="68610" name="Rectangle 2"/>
          <p:cNvSpPr>
            <a:spLocks noGrp="1" noChangeArrowheads="1"/>
          </p:cNvSpPr>
          <p:nvPr>
            <p:ph type="title"/>
          </p:nvPr>
        </p:nvSpPr>
        <p:spPr>
          <a:xfrm>
            <a:off x="3505200" y="152400"/>
            <a:ext cx="5181600" cy="685800"/>
          </a:xfrm>
        </p:spPr>
        <p:txBody>
          <a:bodyPr/>
          <a:lstStyle/>
          <a:p>
            <a:pPr eaLnBrk="1" hangingPunct="1">
              <a:defRPr/>
            </a:pPr>
            <a:r>
              <a:rPr lang="en-US" sz="3500" dirty="0">
                <a:solidFill>
                  <a:srgbClr val="FFFF00"/>
                </a:solidFill>
                <a:effectLst>
                  <a:outerShdw blurRad="38100" dist="38100" dir="2700000" algn="tl">
                    <a:srgbClr val="000000"/>
                  </a:outerShdw>
                </a:effectLst>
                <a:latin typeface="Comic Sans MS" pitchFamily="66" charset="0"/>
              </a:rPr>
              <a:t>Anatomy of Pulp</a:t>
            </a:r>
          </a:p>
        </p:txBody>
      </p:sp>
      <p:sp>
        <p:nvSpPr>
          <p:cNvPr id="55300" name="Rectangle 3"/>
          <p:cNvSpPr>
            <a:spLocks noGrp="1" noChangeArrowheads="1"/>
          </p:cNvSpPr>
          <p:nvPr>
            <p:ph type="body" sz="half" idx="1"/>
          </p:nvPr>
        </p:nvSpPr>
        <p:spPr>
          <a:xfrm>
            <a:off x="6096000" y="1143000"/>
            <a:ext cx="4191000" cy="5486400"/>
          </a:xfrm>
          <a:noFill/>
        </p:spPr>
        <p:txBody>
          <a:bodyPr>
            <a:normAutofit fontScale="85000" lnSpcReduction="20000"/>
          </a:bodyPr>
          <a:lstStyle/>
          <a:p>
            <a:pPr eaLnBrk="1" hangingPunct="1">
              <a:lnSpc>
                <a:spcPct val="90000"/>
              </a:lnSpc>
              <a:buClr>
                <a:srgbClr val="00FF00"/>
              </a:buClr>
              <a:buFont typeface="Wingdings 3" pitchFamily="18" charset="2"/>
              <a:buNone/>
            </a:pPr>
            <a:r>
              <a:rPr lang="en-US" sz="2200">
                <a:solidFill>
                  <a:schemeClr val="bg1"/>
                </a:solidFill>
                <a:latin typeface="Comic Sans MS" pitchFamily="66" charset="0"/>
              </a:rPr>
              <a:t>    Pulp Chamber or coronal </a:t>
            </a:r>
            <a:r>
              <a:rPr lang="en-US" sz="2200">
                <a:solidFill>
                  <a:schemeClr val="tx2"/>
                </a:solidFill>
                <a:latin typeface="Comic Sans MS" pitchFamily="66" charset="0"/>
              </a:rPr>
              <a:t>coronal pulp, located in the crown       of the tooth.</a:t>
            </a:r>
          </a:p>
          <a:p>
            <a:pPr eaLnBrk="1" hangingPunct="1">
              <a:lnSpc>
                <a:spcPct val="90000"/>
              </a:lnSpc>
              <a:buClr>
                <a:srgbClr val="00FF00"/>
              </a:buClr>
              <a:buFont typeface="Wingdings 3" pitchFamily="18" charset="2"/>
              <a:buNone/>
            </a:pPr>
            <a:endParaRPr lang="en-US" sz="2200">
              <a:solidFill>
                <a:schemeClr val="bg1"/>
              </a:solidFill>
              <a:latin typeface="Comic Sans MS" pitchFamily="66" charset="0"/>
            </a:endParaRPr>
          </a:p>
          <a:p>
            <a:pPr eaLnBrk="1" hangingPunct="1">
              <a:lnSpc>
                <a:spcPct val="90000"/>
              </a:lnSpc>
              <a:buClr>
                <a:srgbClr val="00FF00"/>
              </a:buClr>
              <a:buFont typeface="Wingdings 3" pitchFamily="18" charset="2"/>
              <a:buNone/>
            </a:pPr>
            <a:r>
              <a:rPr lang="en-US" sz="2200">
                <a:solidFill>
                  <a:schemeClr val="bg1"/>
                </a:solidFill>
                <a:latin typeface="Comic Sans MS" pitchFamily="66" charset="0"/>
              </a:rPr>
              <a:t>    </a:t>
            </a:r>
            <a:r>
              <a:rPr lang="en-US" sz="2200">
                <a:solidFill>
                  <a:schemeClr val="tx2"/>
                </a:solidFill>
                <a:latin typeface="Comic Sans MS" pitchFamily="66" charset="0"/>
              </a:rPr>
              <a:t>Root canal or radicular pulp, is the portion of the pulp located in the root </a:t>
            </a:r>
            <a:r>
              <a:rPr lang="en-US" sz="2200">
                <a:solidFill>
                  <a:schemeClr val="bg1"/>
                </a:solidFill>
                <a:latin typeface="Comic Sans MS" pitchFamily="66" charset="0"/>
              </a:rPr>
              <a:t>area.</a:t>
            </a:r>
          </a:p>
          <a:p>
            <a:pPr eaLnBrk="1" hangingPunct="1">
              <a:lnSpc>
                <a:spcPct val="90000"/>
              </a:lnSpc>
              <a:buClr>
                <a:srgbClr val="00FF00"/>
              </a:buClr>
              <a:buFont typeface="Wingdings 3" pitchFamily="18" charset="2"/>
              <a:buNone/>
            </a:pPr>
            <a:endParaRPr lang="en-US" sz="2200">
              <a:solidFill>
                <a:schemeClr val="tx2"/>
              </a:solidFill>
              <a:latin typeface="Comic Sans MS" pitchFamily="66" charset="0"/>
            </a:endParaRPr>
          </a:p>
          <a:p>
            <a:pPr eaLnBrk="1" hangingPunct="1">
              <a:lnSpc>
                <a:spcPct val="90000"/>
              </a:lnSpc>
              <a:buClr>
                <a:srgbClr val="00FF00"/>
              </a:buClr>
              <a:buFont typeface="Wingdings 3" pitchFamily="18" charset="2"/>
              <a:buNone/>
            </a:pPr>
            <a:r>
              <a:rPr lang="en-US" sz="2200">
                <a:solidFill>
                  <a:schemeClr val="tx2"/>
                </a:solidFill>
                <a:latin typeface="Comic Sans MS" pitchFamily="66" charset="0"/>
              </a:rPr>
              <a:t>    The apical foramen is the opening from the pulp at the apex of the tooth.</a:t>
            </a:r>
          </a:p>
          <a:p>
            <a:pPr eaLnBrk="1" hangingPunct="1">
              <a:lnSpc>
                <a:spcPct val="90000"/>
              </a:lnSpc>
              <a:buClr>
                <a:srgbClr val="00FF00"/>
              </a:buClr>
              <a:buFont typeface="Wingdings 3" pitchFamily="18" charset="2"/>
              <a:buNone/>
            </a:pPr>
            <a:endParaRPr lang="en-US" sz="2200">
              <a:solidFill>
                <a:schemeClr val="tx2"/>
              </a:solidFill>
              <a:latin typeface="Comic Sans MS" pitchFamily="66" charset="0"/>
            </a:endParaRPr>
          </a:p>
          <a:p>
            <a:pPr eaLnBrk="1" hangingPunct="1">
              <a:lnSpc>
                <a:spcPct val="90000"/>
              </a:lnSpc>
              <a:buClr>
                <a:srgbClr val="00FF00"/>
              </a:buClr>
              <a:buFont typeface="Wingdings 3" pitchFamily="18" charset="2"/>
              <a:buNone/>
            </a:pPr>
            <a:r>
              <a:rPr lang="en-US" sz="2200">
                <a:solidFill>
                  <a:schemeClr val="tx2"/>
                </a:solidFill>
                <a:latin typeface="Comic Sans MS" pitchFamily="66" charset="0"/>
              </a:rPr>
              <a:t>    Accessory canals or lateral canal, extra canal located on lateral portions of root </a:t>
            </a:r>
            <a:r>
              <a:rPr lang="en-US" sz="2200">
                <a:solidFill>
                  <a:schemeClr val="bg1"/>
                </a:solidFill>
                <a:latin typeface="Comic Sans MS" pitchFamily="66" charset="0"/>
              </a:rPr>
              <a:t>on the lateral portions of the root.</a:t>
            </a:r>
          </a:p>
          <a:p>
            <a:pPr eaLnBrk="1" hangingPunct="1">
              <a:lnSpc>
                <a:spcPct val="90000"/>
              </a:lnSpc>
              <a:buClr>
                <a:srgbClr val="00FF00"/>
              </a:buClr>
              <a:buFont typeface="Wingdings 3" pitchFamily="18" charset="2"/>
              <a:buNone/>
            </a:pPr>
            <a:endParaRPr lang="en-US" sz="2200">
              <a:solidFill>
                <a:schemeClr val="bg1"/>
              </a:solidFill>
              <a:latin typeface="Comic Sans MS" pitchFamily="66" charset="0"/>
            </a:endParaRPr>
          </a:p>
          <a:p>
            <a:pPr eaLnBrk="1" hangingPunct="1">
              <a:lnSpc>
                <a:spcPct val="90000"/>
              </a:lnSpc>
              <a:buClr>
                <a:srgbClr val="00FF00"/>
              </a:buClr>
              <a:buFont typeface="Wingdings 3" pitchFamily="18" charset="2"/>
              <a:buNone/>
            </a:pPr>
            <a:r>
              <a:rPr lang="en-US" sz="2200">
                <a:solidFill>
                  <a:schemeClr val="bg1"/>
                </a:solidFill>
                <a:latin typeface="Comic Sans MS" pitchFamily="66" charset="0"/>
              </a:rPr>
              <a:t>    </a:t>
            </a:r>
          </a:p>
          <a:p>
            <a:pPr eaLnBrk="1" hangingPunct="1">
              <a:lnSpc>
                <a:spcPct val="90000"/>
              </a:lnSpc>
              <a:buClr>
                <a:srgbClr val="00FF00"/>
              </a:buClr>
              <a:buFont typeface="Wingdings 3" pitchFamily="18" charset="2"/>
              <a:buNone/>
            </a:pPr>
            <a:endParaRPr lang="en-US" sz="2200">
              <a:solidFill>
                <a:schemeClr val="bg1"/>
              </a:solidFill>
              <a:latin typeface="Comic Sans MS" pitchFamily="66" charset="0"/>
            </a:endParaRPr>
          </a:p>
          <a:p>
            <a:pPr eaLnBrk="1" hangingPunct="1">
              <a:lnSpc>
                <a:spcPct val="90000"/>
              </a:lnSpc>
              <a:buClr>
                <a:srgbClr val="00FF00"/>
              </a:buClr>
              <a:buFont typeface="Wingdings 3" pitchFamily="18" charset="2"/>
              <a:buNone/>
            </a:pPr>
            <a:r>
              <a:rPr lang="en-US" sz="2200">
                <a:solidFill>
                  <a:schemeClr val="bg1"/>
                </a:solidFill>
                <a:latin typeface="Comic Sans MS" pitchFamily="66" charset="0"/>
              </a:rPr>
              <a:t>    </a:t>
            </a:r>
          </a:p>
        </p:txBody>
      </p:sp>
      <p:sp>
        <p:nvSpPr>
          <p:cNvPr id="55301" name="Line 5"/>
          <p:cNvSpPr>
            <a:spLocks noChangeShapeType="1"/>
          </p:cNvSpPr>
          <p:nvPr/>
        </p:nvSpPr>
        <p:spPr bwMode="auto">
          <a:xfrm flipH="1">
            <a:off x="3581400" y="1600200"/>
            <a:ext cx="2895600" cy="15240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2" name="Line 6"/>
          <p:cNvSpPr>
            <a:spLocks noChangeShapeType="1"/>
          </p:cNvSpPr>
          <p:nvPr/>
        </p:nvSpPr>
        <p:spPr bwMode="auto">
          <a:xfrm flipH="1">
            <a:off x="2819400" y="3124200"/>
            <a:ext cx="3657600" cy="14478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3" name="Line 7"/>
          <p:cNvSpPr>
            <a:spLocks noChangeShapeType="1"/>
          </p:cNvSpPr>
          <p:nvPr/>
        </p:nvSpPr>
        <p:spPr bwMode="auto">
          <a:xfrm flipH="1">
            <a:off x="3963988" y="4343400"/>
            <a:ext cx="2513012" cy="2128838"/>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4" name="Line 8"/>
          <p:cNvSpPr>
            <a:spLocks noChangeShapeType="1"/>
          </p:cNvSpPr>
          <p:nvPr/>
        </p:nvSpPr>
        <p:spPr bwMode="auto">
          <a:xfrm flipH="1">
            <a:off x="2590800" y="4343400"/>
            <a:ext cx="3886200" cy="22098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5" name="Line 9"/>
          <p:cNvSpPr>
            <a:spLocks noChangeShapeType="1"/>
          </p:cNvSpPr>
          <p:nvPr/>
        </p:nvSpPr>
        <p:spPr bwMode="auto">
          <a:xfrm>
            <a:off x="6553200" y="5257800"/>
            <a:ext cx="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6" name="Line 10"/>
          <p:cNvSpPr>
            <a:spLocks noChangeShapeType="1"/>
          </p:cNvSpPr>
          <p:nvPr/>
        </p:nvSpPr>
        <p:spPr bwMode="auto">
          <a:xfrm flipH="1" flipV="1">
            <a:off x="4495800" y="4648200"/>
            <a:ext cx="1981200" cy="9906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7" name="Text Box 11"/>
          <p:cNvSpPr txBox="1">
            <a:spLocks noChangeArrowheads="1"/>
          </p:cNvSpPr>
          <p:nvPr/>
        </p:nvSpPr>
        <p:spPr bwMode="auto">
          <a:xfrm>
            <a:off x="1898650" y="1125538"/>
            <a:ext cx="2462534" cy="369332"/>
          </a:xfrm>
          <a:prstGeom prst="rect">
            <a:avLst/>
          </a:prstGeom>
          <a:noFill/>
          <a:ln w="31750">
            <a:solidFill>
              <a:srgbClr val="CC33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omic Sans MS" pitchFamily="66" charset="0"/>
              </a:rPr>
              <a:t>Pulp horns or cornua</a:t>
            </a:r>
          </a:p>
        </p:txBody>
      </p:sp>
      <p:sp>
        <p:nvSpPr>
          <p:cNvPr id="55308" name="Line 12"/>
          <p:cNvSpPr>
            <a:spLocks noChangeShapeType="1"/>
          </p:cNvSpPr>
          <p:nvPr/>
        </p:nvSpPr>
        <p:spPr bwMode="auto">
          <a:xfrm>
            <a:off x="3124200" y="1524000"/>
            <a:ext cx="1066800" cy="8382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5309" name="Line 13"/>
          <p:cNvSpPr>
            <a:spLocks noChangeShapeType="1"/>
          </p:cNvSpPr>
          <p:nvPr/>
        </p:nvSpPr>
        <p:spPr bwMode="auto">
          <a:xfrm flipH="1">
            <a:off x="2971800" y="1447800"/>
            <a:ext cx="152400" cy="129540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Tree>
    <p:extLst>
      <p:ext uri="{BB962C8B-B14F-4D97-AF65-F5344CB8AC3E}">
        <p14:creationId xmlns:p14="http://schemas.microsoft.com/office/powerpoint/2010/main" val="42296810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Lateral </a:t>
            </a:r>
            <a:r>
              <a:rPr lang="en-US" dirty="0" err="1" smtClean="0"/>
              <a:t>canas</a:t>
            </a:r>
            <a:r>
              <a:rPr lang="en-US" dirty="0" smtClean="0"/>
              <a:t> developed due to</a:t>
            </a:r>
            <a:endParaRPr lang="ar-IQ" dirty="0"/>
          </a:p>
        </p:txBody>
      </p:sp>
      <p:sp>
        <p:nvSpPr>
          <p:cNvPr id="56323" name="Text Placeholder 2"/>
          <p:cNvSpPr>
            <a:spLocks noGrp="1"/>
          </p:cNvSpPr>
          <p:nvPr>
            <p:ph type="body" sz="half" idx="1"/>
          </p:nvPr>
        </p:nvSpPr>
        <p:spPr/>
        <p:txBody>
          <a:bodyPr/>
          <a:lstStyle/>
          <a:p>
            <a:r>
              <a:rPr lang="en-US" smtClean="0"/>
              <a:t>1.It may be an areas of premature loss of cells of root sheath (which initiated formation of odontoblast that form dentin. </a:t>
            </a:r>
            <a:endParaRPr lang="ar-IQ" smtClean="0"/>
          </a:p>
        </p:txBody>
      </p:sp>
      <p:sp>
        <p:nvSpPr>
          <p:cNvPr id="56324" name="Content Placeholder 3"/>
          <p:cNvSpPr>
            <a:spLocks noGrp="1"/>
          </p:cNvSpPr>
          <p:nvPr>
            <p:ph sz="half" idx="2"/>
          </p:nvPr>
        </p:nvSpPr>
        <p:spPr/>
        <p:txBody>
          <a:bodyPr/>
          <a:lstStyle/>
          <a:p>
            <a:r>
              <a:rPr lang="en-US" smtClean="0"/>
              <a:t>2. if  the developing root comes in contact with a blood vessel  as the  dentin encircles the blood vessel and a lateral or accessory  canal  is formed.</a:t>
            </a:r>
          </a:p>
          <a:p>
            <a:endParaRPr lang="ar-IQ" smtClean="0"/>
          </a:p>
        </p:txBody>
      </p:sp>
    </p:spTree>
    <p:extLst>
      <p:ext uri="{BB962C8B-B14F-4D97-AF65-F5344CB8AC3E}">
        <p14:creationId xmlns:p14="http://schemas.microsoft.com/office/powerpoint/2010/main" val="2379410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81200" y="274638"/>
            <a:ext cx="8229600" cy="533400"/>
          </a:xfrm>
        </p:spPr>
        <p:txBody>
          <a:bodyPr>
            <a:normAutofit/>
          </a:bodyPr>
          <a:lstStyle/>
          <a:p>
            <a:pPr eaLnBrk="1" hangingPunct="1">
              <a:defRPr/>
            </a:pPr>
            <a:r>
              <a:rPr lang="en-US" sz="3200">
                <a:solidFill>
                  <a:srgbClr val="FFFF00"/>
                </a:solidFill>
                <a:effectLst>
                  <a:outerShdw blurRad="38100" dist="38100" dir="2700000" algn="tl">
                    <a:srgbClr val="000000"/>
                  </a:outerShdw>
                </a:effectLst>
                <a:latin typeface="Comic Sans MS" pitchFamily="66" charset="0"/>
              </a:rPr>
              <a:t>Lateral or accessory canal</a:t>
            </a:r>
          </a:p>
        </p:txBody>
      </p:sp>
      <p:pic>
        <p:nvPicPr>
          <p:cNvPr id="57347" name="Picture 3" descr="Apulp2"/>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514601" y="1981200"/>
            <a:ext cx="3952875" cy="3919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1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6983414" y="1981200"/>
            <a:ext cx="2687637"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9" name="AutoShape 5"/>
          <p:cNvSpPr>
            <a:spLocks noChangeArrowheads="1"/>
          </p:cNvSpPr>
          <p:nvPr/>
        </p:nvSpPr>
        <p:spPr bwMode="auto">
          <a:xfrm>
            <a:off x="4038600" y="3962400"/>
            <a:ext cx="762000" cy="304800"/>
          </a:xfrm>
          <a:prstGeom prst="rightArrow">
            <a:avLst>
              <a:gd name="adj1" fmla="val 50000"/>
              <a:gd name="adj2" fmla="val 62500"/>
            </a:avLst>
          </a:prstGeom>
          <a:solidFill>
            <a:srgbClr val="FFFF00"/>
          </a:solidFill>
          <a:ln w="31750">
            <a:solidFill>
              <a:srgbClr val="FF3300"/>
            </a:solidFill>
            <a:miter lim="800000"/>
            <a:headEnd/>
            <a:tailEnd type="none" w="lg" len="lg"/>
          </a:ln>
        </p:spPr>
        <p:txBody>
          <a:bodyPr wrap="none" anchor="ctr"/>
          <a:lstStyle/>
          <a:p>
            <a:endParaRPr lang="ar-IQ"/>
          </a:p>
        </p:txBody>
      </p:sp>
      <p:sp>
        <p:nvSpPr>
          <p:cNvPr id="57350" name="AutoShape 6"/>
          <p:cNvSpPr>
            <a:spLocks noChangeArrowheads="1"/>
          </p:cNvSpPr>
          <p:nvPr/>
        </p:nvSpPr>
        <p:spPr bwMode="auto">
          <a:xfrm>
            <a:off x="4343400" y="4800600"/>
            <a:ext cx="762000" cy="304800"/>
          </a:xfrm>
          <a:prstGeom prst="rightArrow">
            <a:avLst>
              <a:gd name="adj1" fmla="val 50000"/>
              <a:gd name="adj2" fmla="val 62500"/>
            </a:avLst>
          </a:prstGeom>
          <a:solidFill>
            <a:srgbClr val="FFFF00"/>
          </a:solidFill>
          <a:ln w="31750">
            <a:solidFill>
              <a:srgbClr val="FF3300"/>
            </a:solidFill>
            <a:miter lim="800000"/>
            <a:headEnd/>
            <a:tailEnd type="none" w="lg" len="lg"/>
          </a:ln>
        </p:spPr>
        <p:txBody>
          <a:bodyPr wrap="none" anchor="ctr"/>
          <a:lstStyle/>
          <a:p>
            <a:endParaRPr lang="ar-IQ"/>
          </a:p>
        </p:txBody>
      </p:sp>
      <p:sp>
        <p:nvSpPr>
          <p:cNvPr id="57351" name="AutoShape 7"/>
          <p:cNvSpPr>
            <a:spLocks noChangeArrowheads="1"/>
          </p:cNvSpPr>
          <p:nvPr/>
        </p:nvSpPr>
        <p:spPr bwMode="auto">
          <a:xfrm rot="-1912776">
            <a:off x="7315200" y="4267200"/>
            <a:ext cx="762000" cy="304800"/>
          </a:xfrm>
          <a:prstGeom prst="rightArrow">
            <a:avLst>
              <a:gd name="adj1" fmla="val 50000"/>
              <a:gd name="adj2" fmla="val 62500"/>
            </a:avLst>
          </a:prstGeom>
          <a:solidFill>
            <a:srgbClr val="FFFF00"/>
          </a:solidFill>
          <a:ln w="31750">
            <a:solidFill>
              <a:srgbClr val="FF3300"/>
            </a:solidFill>
            <a:miter lim="800000"/>
            <a:headEnd/>
            <a:tailEnd type="none" w="lg" len="lg"/>
          </a:ln>
        </p:spPr>
        <p:txBody>
          <a:bodyPr wrap="none" anchor="ctr"/>
          <a:lstStyle/>
          <a:p>
            <a:endParaRPr lang="ar-IQ"/>
          </a:p>
        </p:txBody>
      </p:sp>
    </p:spTree>
    <p:extLst>
      <p:ext uri="{BB962C8B-B14F-4D97-AF65-F5344CB8AC3E}">
        <p14:creationId xmlns:p14="http://schemas.microsoft.com/office/powerpoint/2010/main" val="37363353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09800" y="381000"/>
            <a:ext cx="7772400" cy="685800"/>
          </a:xfrm>
        </p:spPr>
        <p:txBody>
          <a:bodyPr/>
          <a:lstStyle/>
          <a:p>
            <a:pPr eaLnBrk="1" hangingPunct="1">
              <a:defRPr/>
            </a:pPr>
            <a:r>
              <a:rPr lang="en-US" sz="3600">
                <a:solidFill>
                  <a:srgbClr val="FFFF00"/>
                </a:solidFill>
                <a:effectLst>
                  <a:outerShdw blurRad="38100" dist="38100" dir="2700000" algn="tl">
                    <a:srgbClr val="000000"/>
                  </a:outerShdw>
                </a:effectLst>
                <a:latin typeface="Comic Sans MS" pitchFamily="66" charset="0"/>
              </a:rPr>
              <a:t>Lateral Canal</a:t>
            </a:r>
          </a:p>
        </p:txBody>
      </p:sp>
      <p:pic>
        <p:nvPicPr>
          <p:cNvPr id="58371" name="Picture 3" descr="n16"/>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581400" y="1828800"/>
            <a:ext cx="5029200" cy="4364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2" name="AutoShape 4"/>
          <p:cNvSpPr>
            <a:spLocks noChangeArrowheads="1"/>
          </p:cNvSpPr>
          <p:nvPr/>
        </p:nvSpPr>
        <p:spPr bwMode="auto">
          <a:xfrm rot="-5400000">
            <a:off x="5715000" y="4114800"/>
            <a:ext cx="762000" cy="304800"/>
          </a:xfrm>
          <a:prstGeom prst="rightArrow">
            <a:avLst>
              <a:gd name="adj1" fmla="val 50000"/>
              <a:gd name="adj2" fmla="val 62500"/>
            </a:avLst>
          </a:prstGeom>
          <a:solidFill>
            <a:srgbClr val="FFFF00"/>
          </a:solidFill>
          <a:ln w="31750">
            <a:solidFill>
              <a:schemeClr val="accent2"/>
            </a:solidFill>
            <a:miter lim="800000"/>
            <a:headEnd/>
            <a:tailEnd type="none" w="lg" len="lg"/>
          </a:ln>
        </p:spPr>
        <p:txBody>
          <a:bodyPr wrap="none" anchor="ctr"/>
          <a:lstStyle/>
          <a:p>
            <a:endParaRPr lang="ar-IQ"/>
          </a:p>
        </p:txBody>
      </p:sp>
    </p:spTree>
    <p:extLst>
      <p:ext uri="{BB962C8B-B14F-4D97-AF65-F5344CB8AC3E}">
        <p14:creationId xmlns:p14="http://schemas.microsoft.com/office/powerpoint/2010/main" val="3604635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7814"/>
            <a:ext cx="3938588"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7940675" y="762000"/>
            <a:ext cx="1335088" cy="400050"/>
          </a:xfrm>
          <a:prstGeom prst="rect">
            <a:avLst/>
          </a:prstGeom>
          <a:noFill/>
          <a:ln w="31750">
            <a:solidFill>
              <a:schemeClr val="bg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chemeClr val="tx2"/>
                </a:solidFill>
                <a:latin typeface="Comic Sans MS" pitchFamily="66" charset="0"/>
              </a:rPr>
              <a:t>Predentin</a:t>
            </a:r>
          </a:p>
        </p:txBody>
      </p:sp>
      <p:sp>
        <p:nvSpPr>
          <p:cNvPr id="59396" name="Text Box 4"/>
          <p:cNvSpPr txBox="1">
            <a:spLocks noChangeArrowheads="1"/>
          </p:cNvSpPr>
          <p:nvPr/>
        </p:nvSpPr>
        <p:spPr bwMode="auto">
          <a:xfrm>
            <a:off x="7948613" y="2227263"/>
            <a:ext cx="1789112" cy="400050"/>
          </a:xfrm>
          <a:prstGeom prst="rect">
            <a:avLst/>
          </a:prstGeom>
          <a:noFill/>
          <a:ln w="31750">
            <a:solidFill>
              <a:schemeClr val="bg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chemeClr val="tx2"/>
                </a:solidFill>
                <a:latin typeface="Comic Sans MS" pitchFamily="66" charset="0"/>
              </a:rPr>
              <a:t>Odontoblasts</a:t>
            </a:r>
          </a:p>
        </p:txBody>
      </p:sp>
      <p:sp>
        <p:nvSpPr>
          <p:cNvPr id="59397" name="Text Box 5"/>
          <p:cNvSpPr txBox="1">
            <a:spLocks noChangeArrowheads="1"/>
          </p:cNvSpPr>
          <p:nvPr/>
        </p:nvSpPr>
        <p:spPr bwMode="auto">
          <a:xfrm>
            <a:off x="7967664" y="3644900"/>
            <a:ext cx="1889125" cy="400050"/>
          </a:xfrm>
          <a:prstGeom prst="rect">
            <a:avLst/>
          </a:prstGeom>
          <a:noFill/>
          <a:ln w="31750">
            <a:solidFill>
              <a:schemeClr val="bg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chemeClr val="tx2"/>
                </a:solidFill>
                <a:latin typeface="Comic Sans MS" pitchFamily="66" charset="0"/>
              </a:rPr>
              <a:t>Cell-free zone</a:t>
            </a:r>
          </a:p>
        </p:txBody>
      </p:sp>
      <p:sp>
        <p:nvSpPr>
          <p:cNvPr id="59398" name="Text Box 6"/>
          <p:cNvSpPr txBox="1">
            <a:spLocks noChangeArrowheads="1"/>
          </p:cNvSpPr>
          <p:nvPr/>
        </p:nvSpPr>
        <p:spPr bwMode="auto">
          <a:xfrm>
            <a:off x="7910513" y="4752975"/>
            <a:ext cx="1827212" cy="400050"/>
          </a:xfrm>
          <a:prstGeom prst="rect">
            <a:avLst/>
          </a:prstGeom>
          <a:noFill/>
          <a:ln w="31750">
            <a:solidFill>
              <a:schemeClr val="bg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chemeClr val="tx2"/>
                </a:solidFill>
                <a:latin typeface="Comic Sans MS" pitchFamily="66" charset="0"/>
              </a:rPr>
              <a:t>Cell-rich zone</a:t>
            </a:r>
          </a:p>
        </p:txBody>
      </p:sp>
      <p:sp>
        <p:nvSpPr>
          <p:cNvPr id="59399" name="Line 7"/>
          <p:cNvSpPr>
            <a:spLocks noChangeShapeType="1"/>
          </p:cNvSpPr>
          <p:nvPr/>
        </p:nvSpPr>
        <p:spPr bwMode="auto">
          <a:xfrm flipH="1">
            <a:off x="6477000" y="990600"/>
            <a:ext cx="14478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9400" name="Line 8"/>
          <p:cNvSpPr>
            <a:spLocks noChangeShapeType="1"/>
          </p:cNvSpPr>
          <p:nvPr/>
        </p:nvSpPr>
        <p:spPr bwMode="auto">
          <a:xfrm flipH="1">
            <a:off x="6477000" y="2438400"/>
            <a:ext cx="14478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9401" name="Line 9"/>
          <p:cNvSpPr>
            <a:spLocks noChangeShapeType="1"/>
          </p:cNvSpPr>
          <p:nvPr/>
        </p:nvSpPr>
        <p:spPr bwMode="auto">
          <a:xfrm flipH="1">
            <a:off x="6477000" y="3657600"/>
            <a:ext cx="14478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9402" name="Line 10"/>
          <p:cNvSpPr>
            <a:spLocks noChangeShapeType="1"/>
          </p:cNvSpPr>
          <p:nvPr/>
        </p:nvSpPr>
        <p:spPr bwMode="auto">
          <a:xfrm flipH="1">
            <a:off x="6400800" y="5029200"/>
            <a:ext cx="15240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9403" name="Text Box 11"/>
          <p:cNvSpPr txBox="1">
            <a:spLocks noChangeArrowheads="1"/>
          </p:cNvSpPr>
          <p:nvPr/>
        </p:nvSpPr>
        <p:spPr bwMode="auto">
          <a:xfrm>
            <a:off x="1752600" y="2128839"/>
            <a:ext cx="1341438" cy="369887"/>
          </a:xfrm>
          <a:prstGeom prst="rect">
            <a:avLst/>
          </a:prstGeom>
          <a:noFill/>
          <a:ln w="31750">
            <a:solidFill>
              <a:schemeClr val="bg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tx2"/>
                </a:solidFill>
                <a:latin typeface="Comic Sans MS" pitchFamily="66" charset="0"/>
              </a:rPr>
              <a:t>Cell bodies</a:t>
            </a:r>
          </a:p>
        </p:txBody>
      </p:sp>
      <p:sp>
        <p:nvSpPr>
          <p:cNvPr id="59404" name="Line 12"/>
          <p:cNvSpPr>
            <a:spLocks noChangeShapeType="1"/>
          </p:cNvSpPr>
          <p:nvPr/>
        </p:nvSpPr>
        <p:spPr bwMode="auto">
          <a:xfrm>
            <a:off x="3124200" y="2286000"/>
            <a:ext cx="9144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
        <p:nvSpPr>
          <p:cNvPr id="59405" name="Text Box 13"/>
          <p:cNvSpPr txBox="1">
            <a:spLocks noChangeArrowheads="1"/>
          </p:cNvSpPr>
          <p:nvPr/>
        </p:nvSpPr>
        <p:spPr bwMode="auto">
          <a:xfrm>
            <a:off x="1644651" y="727076"/>
            <a:ext cx="1700213" cy="646113"/>
          </a:xfrm>
          <a:prstGeom prst="rect">
            <a:avLst/>
          </a:prstGeom>
          <a:noFill/>
          <a:ln w="31750">
            <a:solidFill>
              <a:schemeClr val="bg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tx2"/>
                </a:solidFill>
                <a:latin typeface="Comic Sans MS" pitchFamily="66" charset="0"/>
              </a:rPr>
              <a:t>Odontoblastic</a:t>
            </a:r>
          </a:p>
          <a:p>
            <a:pPr algn="ctr" eaLnBrk="1" hangingPunct="1"/>
            <a:r>
              <a:rPr lang="en-US">
                <a:solidFill>
                  <a:schemeClr val="tx2"/>
                </a:solidFill>
                <a:latin typeface="Comic Sans MS" pitchFamily="66" charset="0"/>
              </a:rPr>
              <a:t>process</a:t>
            </a:r>
          </a:p>
        </p:txBody>
      </p:sp>
      <p:sp>
        <p:nvSpPr>
          <p:cNvPr id="59406" name="Line 14"/>
          <p:cNvSpPr>
            <a:spLocks noChangeShapeType="1"/>
          </p:cNvSpPr>
          <p:nvPr/>
        </p:nvSpPr>
        <p:spPr bwMode="auto">
          <a:xfrm>
            <a:off x="3352800" y="1066800"/>
            <a:ext cx="1371600" cy="0"/>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ar-IQ"/>
          </a:p>
        </p:txBody>
      </p:sp>
    </p:spTree>
    <p:extLst>
      <p:ext uri="{BB962C8B-B14F-4D97-AF65-F5344CB8AC3E}">
        <p14:creationId xmlns:p14="http://schemas.microsoft.com/office/powerpoint/2010/main" val="15014936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Group 2"/>
          <p:cNvGraphicFramePr>
            <a:graphicFrameLocks noGrp="1"/>
          </p:cNvGraphicFramePr>
          <p:nvPr/>
        </p:nvGraphicFramePr>
        <p:xfrm>
          <a:off x="2133600" y="1143000"/>
          <a:ext cx="7848600" cy="5486400"/>
        </p:xfrm>
        <a:graphic>
          <a:graphicData uri="http://schemas.openxmlformats.org/drawingml/2006/table">
            <a:tbl>
              <a:tblPr/>
              <a:tblGrid>
                <a:gridCol w="3924300"/>
                <a:gridCol w="3924300"/>
              </a:tblGrid>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rPr>
                        <a:t>Zones-from outer to inner zone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r>
              <a:tr h="1609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rPr>
                        <a:t>Odontoblastic 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ahoma" pitchFamily="34" charset="0"/>
                        </a:rPr>
                        <a:t>Lines the outer pulpal wall and consists of the cell bodies of odontoblast. Secondary dentin may form in this area from the apposition of odontoblast.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rPr>
                        <a:t>Cell-free zone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ahoma" pitchFamily="34" charset="0"/>
                        </a:rPr>
                        <a:t>Fewer cells than odontoblastic layer. Nerve and capillary plexus located here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rPr>
                        <a:t>Cell-rich zone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ahoma" pitchFamily="34" charset="0"/>
                        </a:rPr>
                        <a:t>Increased density of cells as compared to cell-free zone and also a more extensive vascular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309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rPr>
                        <a:t>Pulpal-core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ahoma" pitchFamily="34" charset="0"/>
                        </a:rPr>
                        <a:t>Located in the center of the pulp chamber, which has many cells and an extensice vascular supply, similar to cell-rich zone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72726" name="Text Box 22"/>
          <p:cNvSpPr txBox="1">
            <a:spLocks noChangeArrowheads="1"/>
          </p:cNvSpPr>
          <p:nvPr/>
        </p:nvSpPr>
        <p:spPr bwMode="auto">
          <a:xfrm>
            <a:off x="2514600" y="304800"/>
            <a:ext cx="7162800" cy="641350"/>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FFFF00"/>
                </a:solidFill>
                <a:effectLst>
                  <a:outerShdw blurRad="38100" dist="38100" dir="2700000" algn="tl">
                    <a:srgbClr val="000000"/>
                  </a:outerShdw>
                </a:effectLst>
                <a:latin typeface="Comic Sans MS" pitchFamily="66" charset="0"/>
              </a:rPr>
              <a:t>Microscopic Zones in Pulp</a:t>
            </a:r>
          </a:p>
        </p:txBody>
      </p:sp>
    </p:spTree>
    <p:extLst>
      <p:ext uri="{BB962C8B-B14F-4D97-AF65-F5344CB8AC3E}">
        <p14:creationId xmlns:p14="http://schemas.microsoft.com/office/powerpoint/2010/main" val="22485377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Comic Sans MS</vt:lpstr>
      <vt:lpstr>Tahoma</vt:lpstr>
      <vt:lpstr>Times New Roman</vt:lpstr>
      <vt:lpstr>Wingdings</vt:lpstr>
      <vt:lpstr>Wingdings 3</vt:lpstr>
      <vt:lpstr>Office Theme</vt:lpstr>
      <vt:lpstr>PowerPoint Presentation</vt:lpstr>
      <vt:lpstr>PowerPoint Presentation</vt:lpstr>
      <vt:lpstr>Functions of the Dental Pulp</vt:lpstr>
      <vt:lpstr>Anatomy of Pulp</vt:lpstr>
      <vt:lpstr>Lateral canas developed due to</vt:lpstr>
      <vt:lpstr>Lateral or accessory canal</vt:lpstr>
      <vt:lpstr>Lateral Canal</vt:lpstr>
      <vt:lpstr>PowerPoint Presentation</vt:lpstr>
      <vt:lpstr>PowerPoint Presentation</vt:lpstr>
      <vt:lpstr>PowerPoint Presentation</vt:lpstr>
      <vt:lpstr>Contents of the Pulp</vt:lpstr>
      <vt:lpstr>Vascularity and Nerves of the Pulp</vt:lpstr>
      <vt:lpstr>Nerves and vessels in pulp</vt:lpstr>
      <vt:lpstr>PowerPoint Presentation</vt:lpstr>
      <vt:lpstr>Clinically Importance features of the Dental Pulp</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cp:revision>
  <dcterms:created xsi:type="dcterms:W3CDTF">2018-12-24T18:31:11Z</dcterms:created>
  <dcterms:modified xsi:type="dcterms:W3CDTF">2018-12-24T18:31:21Z</dcterms:modified>
</cp:coreProperties>
</file>