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04" r:id="rId2"/>
    <p:sldId id="305" r:id="rId3"/>
    <p:sldId id="274" r:id="rId4"/>
    <p:sldId id="257" r:id="rId5"/>
    <p:sldId id="273" r:id="rId6"/>
    <p:sldId id="281" r:id="rId7"/>
    <p:sldId id="299" r:id="rId8"/>
    <p:sldId id="276" r:id="rId9"/>
    <p:sldId id="277" r:id="rId10"/>
    <p:sldId id="300" r:id="rId11"/>
    <p:sldId id="295" r:id="rId12"/>
    <p:sldId id="282" r:id="rId13"/>
    <p:sldId id="307" r:id="rId14"/>
    <p:sldId id="301" r:id="rId15"/>
    <p:sldId id="298" r:id="rId16"/>
    <p:sldId id="279" r:id="rId17"/>
    <p:sldId id="278" r:id="rId18"/>
    <p:sldId id="259" r:id="rId19"/>
    <p:sldId id="302" r:id="rId20"/>
    <p:sldId id="308" r:id="rId21"/>
    <p:sldId id="306" r:id="rId22"/>
    <p:sldId id="303" r:id="rId23"/>
    <p:sldId id="310" r:id="rId24"/>
    <p:sldId id="287" r:id="rId25"/>
    <p:sldId id="262" r:id="rId26"/>
    <p:sldId id="265" r:id="rId27"/>
    <p:sldId id="264" r:id="rId28"/>
    <p:sldId id="294" r:id="rId29"/>
    <p:sldId id="286" r:id="rId30"/>
    <p:sldId id="312" r:id="rId31"/>
    <p:sldId id="313" r:id="rId32"/>
    <p:sldId id="268" r:id="rId33"/>
    <p:sldId id="314" r:id="rId3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85" autoAdjust="0"/>
    <p:restoredTop sz="90975" autoAdjust="0"/>
  </p:normalViewPr>
  <p:slideViewPr>
    <p:cSldViewPr>
      <p:cViewPr varScale="1">
        <p:scale>
          <a:sx n="83" d="100"/>
          <a:sy n="83" d="100"/>
        </p:scale>
        <p:origin x="1147" y="1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09CFF704-EA04-41CB-8A72-3413BED9C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6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CB63DE83-6A7E-4A14-BEA0-4F044F14D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884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defTabSz="9318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defTabSz="9318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defTabSz="9318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defTabSz="9318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5C872E-5354-47B5-8B05-3D44361A9F05}" type="slidenum">
              <a:rPr lang="en-US" sz="1200" smtClean="0"/>
              <a:pPr eaLnBrk="1" hangingPunct="1"/>
              <a:t>1</a:t>
            </a:fld>
            <a:endParaRPr lang="en-US" sz="120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IQ" smtClean="0"/>
          </a:p>
        </p:txBody>
      </p:sp>
    </p:spTree>
    <p:extLst>
      <p:ext uri="{BB962C8B-B14F-4D97-AF65-F5344CB8AC3E}">
        <p14:creationId xmlns:p14="http://schemas.microsoft.com/office/powerpoint/2010/main" val="2016939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defTabSz="9318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defTabSz="9318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defTabSz="9318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defTabSz="9318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5409A2D-EB85-4536-A830-5193E1C53CDC}" type="slidenum">
              <a:rPr lang="en-US" sz="1200" smtClean="0"/>
              <a:pPr eaLnBrk="1" hangingPunct="1"/>
              <a:t>2</a:t>
            </a:fld>
            <a:endParaRPr lang="en-US" sz="1200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IQ" smtClean="0"/>
          </a:p>
        </p:txBody>
      </p:sp>
    </p:spTree>
    <p:extLst>
      <p:ext uri="{BB962C8B-B14F-4D97-AF65-F5344CB8AC3E}">
        <p14:creationId xmlns:p14="http://schemas.microsoft.com/office/powerpoint/2010/main" val="3421044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defTabSz="9318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defTabSz="9318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defTabSz="9318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defTabSz="9318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F46C78B-9474-47D2-8D9E-108C6E261611}" type="slidenum">
              <a:rPr lang="en-US" sz="1200" smtClean="0"/>
              <a:pPr eaLnBrk="1" hangingPunct="1"/>
              <a:t>21</a:t>
            </a:fld>
            <a:endParaRPr lang="en-US" sz="120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IQ" smtClean="0"/>
          </a:p>
        </p:txBody>
      </p:sp>
    </p:spTree>
    <p:extLst>
      <p:ext uri="{BB962C8B-B14F-4D97-AF65-F5344CB8AC3E}">
        <p14:creationId xmlns:p14="http://schemas.microsoft.com/office/powerpoint/2010/main" val="1103268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E9FFD-3137-4400-A458-808EE24B0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19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0C6A4-0B5E-44EC-A411-549D46981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61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DFAF-E1E1-415F-AE69-15460D442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6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BDD9B-FAB8-43C8-BDAD-534C88164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48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17EF1-26E4-49D4-A6E8-3C66BE06E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2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75C66-5F18-4D05-8CBC-43F2BA6A8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73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F1403-D5B8-4E01-A5B7-0A9EF90B0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97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6E0ED-1921-4F0D-8956-E9D118EB7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66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79BBB-1237-4B03-B9E5-9CC512951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58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E4EAA-54E1-4BB7-A6C0-C2892FB734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09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IQ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CD92A-4252-4506-8BFB-1A33680F7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19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7CF8CDF-4349-474B-A9F9-96CD1B73A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262188" y="-9525"/>
            <a:ext cx="4505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000" b="1" i="1"/>
              <a:t>PERIODONTIUM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88925" y="12065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ar-IQ" sz="1800" b="1">
              <a:solidFill>
                <a:schemeClr val="bg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" b="60"/>
          <a:stretch>
            <a:fillRect/>
          </a:stretch>
        </p:blipFill>
        <p:spPr bwMode="auto">
          <a:xfrm>
            <a:off x="2630488" y="831850"/>
            <a:ext cx="369411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28600" y="1547813"/>
            <a:ext cx="2544763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>
                <a:latin typeface="Arial" pitchFamily="34" charset="0"/>
              </a:rPr>
              <a:t>Cementum</a:t>
            </a:r>
          </a:p>
          <a:p>
            <a:pPr eaLnBrk="1" hangingPunct="1"/>
            <a:endParaRPr lang="en-US" b="1">
              <a:latin typeface="Arial" pitchFamily="34" charset="0"/>
            </a:endParaRPr>
          </a:p>
          <a:p>
            <a:pPr eaLnBrk="1" hangingPunct="1"/>
            <a:r>
              <a:rPr lang="en-US" b="1">
                <a:latin typeface="Arial" pitchFamily="34" charset="0"/>
              </a:rPr>
              <a:t>PDL</a:t>
            </a:r>
          </a:p>
          <a:p>
            <a:pPr eaLnBrk="1" hangingPunct="1"/>
            <a:endParaRPr lang="en-US" b="1">
              <a:latin typeface="Arial" pitchFamily="34" charset="0"/>
            </a:endParaRPr>
          </a:p>
          <a:p>
            <a:pPr eaLnBrk="1" hangingPunct="1"/>
            <a:r>
              <a:rPr lang="en-US" b="1">
                <a:latin typeface="Arial" pitchFamily="34" charset="0"/>
              </a:rPr>
              <a:t>Alveolar bone</a:t>
            </a:r>
          </a:p>
          <a:p>
            <a:pPr eaLnBrk="1" hangingPunct="1"/>
            <a:endParaRPr lang="en-US" b="1">
              <a:latin typeface="Arial" pitchFamily="34" charset="0"/>
            </a:endParaRPr>
          </a:p>
          <a:p>
            <a:pPr eaLnBrk="1" hangingPunct="1"/>
            <a:r>
              <a:rPr lang="en-US" b="1">
                <a:latin typeface="Arial" pitchFamily="34" charset="0"/>
              </a:rPr>
              <a:t>Sharpey's fibers</a:t>
            </a:r>
          </a:p>
          <a:p>
            <a:pPr eaLnBrk="1" hangingPunct="1"/>
            <a:endParaRPr lang="en-US" b="1">
              <a:latin typeface="Arial" pitchFamily="34" charset="0"/>
            </a:endParaRPr>
          </a:p>
          <a:p>
            <a:pPr eaLnBrk="1" hangingPunct="1"/>
            <a:r>
              <a:rPr lang="en-US" b="1">
                <a:latin typeface="Arial" pitchFamily="34" charset="0"/>
              </a:rPr>
              <a:t>Attachment</a:t>
            </a:r>
          </a:p>
          <a:p>
            <a:pPr eaLnBrk="1" hangingPunct="1"/>
            <a:r>
              <a:rPr lang="en-US" b="1">
                <a:latin typeface="Arial" pitchFamily="34" charset="0"/>
              </a:rPr>
              <a:t>organ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334125" y="3363913"/>
            <a:ext cx="1365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latin typeface="Arial" pitchFamily="34" charset="0"/>
              </a:rPr>
              <a:t>Cementum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276975" y="3935413"/>
            <a:ext cx="1441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800" b="1">
                <a:latin typeface="Arial" pitchFamily="34" charset="0"/>
              </a:rPr>
              <a:t>Periodontal</a:t>
            </a:r>
          </a:p>
          <a:p>
            <a:pPr algn="ctr" eaLnBrk="1" hangingPunct="1"/>
            <a:r>
              <a:rPr lang="en-US" sz="1800" b="1">
                <a:latin typeface="Arial" pitchFamily="34" charset="0"/>
              </a:rPr>
              <a:t>ligament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6296025" y="5103813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latin typeface="Arial" pitchFamily="34" charset="0"/>
              </a:rPr>
              <a:t>Alveolar bone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321425" y="5573713"/>
            <a:ext cx="1835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latin typeface="Arial" pitchFamily="34" charset="0"/>
              </a:rPr>
              <a:t>Apical foramen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321425" y="1001713"/>
            <a:ext cx="1390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latin typeface="Arial" pitchFamily="34" charset="0"/>
              </a:rPr>
              <a:t>Pulp cavity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6334125" y="1268413"/>
            <a:ext cx="996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latin typeface="Arial" pitchFamily="34" charset="0"/>
              </a:rPr>
              <a:t>Enamel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6350000" y="1573213"/>
            <a:ext cx="895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latin typeface="Arial" pitchFamily="34" charset="0"/>
              </a:rPr>
              <a:t>Dentin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6337300" y="2081213"/>
            <a:ext cx="1022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latin typeface="Arial" pitchFamily="34" charset="0"/>
              </a:rPr>
              <a:t>Gingiva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6337300" y="4659313"/>
            <a:ext cx="1352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latin typeface="Arial" pitchFamily="34" charset="0"/>
              </a:rPr>
              <a:t>Root canal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6200775" y="5942013"/>
            <a:ext cx="1974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800" b="1">
                <a:latin typeface="Arial" pitchFamily="34" charset="0"/>
              </a:rPr>
              <a:t>Alveolar vessels</a:t>
            </a:r>
          </a:p>
          <a:p>
            <a:pPr algn="ctr" eaLnBrk="1" hangingPunct="1"/>
            <a:r>
              <a:rPr lang="en-US" sz="1800" b="1">
                <a:latin typeface="Arial" pitchFamily="34" charset="0"/>
              </a:rPr>
              <a:t>&amp; nerves</a:t>
            </a:r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>
            <a:off x="5618163" y="4267200"/>
            <a:ext cx="736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5176838" y="48641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 flipV="1">
            <a:off x="5962650" y="5314950"/>
            <a:ext cx="368300" cy="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>
            <a:off x="5241925" y="6159500"/>
            <a:ext cx="1079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>
            <a:off x="5594350" y="5791200"/>
            <a:ext cx="736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 flipV="1">
            <a:off x="5194300" y="5780088"/>
            <a:ext cx="404813" cy="134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3094" name="Line 22"/>
          <p:cNvSpPr>
            <a:spLocks noChangeShapeType="1"/>
          </p:cNvSpPr>
          <p:nvPr/>
        </p:nvSpPr>
        <p:spPr bwMode="auto">
          <a:xfrm flipV="1">
            <a:off x="5883275" y="2339975"/>
            <a:ext cx="431800" cy="292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3095" name="Line 23"/>
          <p:cNvSpPr>
            <a:spLocks noChangeShapeType="1"/>
          </p:cNvSpPr>
          <p:nvPr/>
        </p:nvSpPr>
        <p:spPr bwMode="auto">
          <a:xfrm flipV="1">
            <a:off x="5562600" y="1535113"/>
            <a:ext cx="757238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3096" name="Line 24"/>
          <p:cNvSpPr>
            <a:spLocks noChangeShapeType="1"/>
          </p:cNvSpPr>
          <p:nvPr/>
        </p:nvSpPr>
        <p:spPr bwMode="auto">
          <a:xfrm flipV="1">
            <a:off x="5010150" y="1296988"/>
            <a:ext cx="1320800" cy="94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3097" name="Line 25"/>
          <p:cNvSpPr>
            <a:spLocks noChangeShapeType="1"/>
          </p:cNvSpPr>
          <p:nvPr/>
        </p:nvSpPr>
        <p:spPr bwMode="auto">
          <a:xfrm flipV="1">
            <a:off x="5168900" y="1839913"/>
            <a:ext cx="1162050" cy="749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auto">
          <a:xfrm flipV="1">
            <a:off x="5446713" y="3575050"/>
            <a:ext cx="874712" cy="4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2819400" y="177800"/>
            <a:ext cx="3446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>
                <a:latin typeface="Arial" pitchFamily="34" charset="0"/>
              </a:rPr>
              <a:t>Clinical Correlation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76200" y="914400"/>
            <a:ext cx="89789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latin typeface="Arial" pitchFamily="34" charset="0"/>
              </a:rPr>
              <a:t>Cementum is more resistant to resorption: Important in permitting</a:t>
            </a:r>
          </a:p>
          <a:p>
            <a:pPr eaLnBrk="1" hangingPunct="1"/>
            <a:r>
              <a:rPr lang="en-US">
                <a:latin typeface="Arial" pitchFamily="34" charset="0"/>
              </a:rPr>
              <a:t>orthodontic tooth movement</a:t>
            </a:r>
          </a:p>
        </p:txBody>
      </p:sp>
      <p:pic>
        <p:nvPicPr>
          <p:cNvPr id="12292" name="Picture 10" descr="012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3810000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2" descr="012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09800"/>
            <a:ext cx="4572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981200" y="76200"/>
            <a:ext cx="54387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>
                <a:latin typeface="Arial" pitchFamily="34" charset="0"/>
              </a:rPr>
              <a:t>Development of Cementum</a:t>
            </a:r>
          </a:p>
        </p:txBody>
      </p:sp>
      <p:pic>
        <p:nvPicPr>
          <p:cNvPr id="13315" name="Picture 5" descr="Figure_0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308292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3657600" y="773113"/>
            <a:ext cx="582295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latin typeface="Arial" pitchFamily="34" charset="0"/>
              </a:rPr>
              <a:t>Cementum formation occurs along the</a:t>
            </a:r>
          </a:p>
          <a:p>
            <a:pPr eaLnBrk="1" hangingPunct="1"/>
            <a:r>
              <a:rPr lang="en-US" sz="2000">
                <a:latin typeface="Arial" pitchFamily="34" charset="0"/>
              </a:rPr>
              <a:t>entire tooth</a:t>
            </a:r>
          </a:p>
          <a:p>
            <a:pPr eaLnBrk="1" hangingPunct="1"/>
            <a:endParaRPr lang="en-US" sz="2000">
              <a:latin typeface="Arial" pitchFamily="34" charset="0"/>
            </a:endParaRPr>
          </a:p>
          <a:p>
            <a:pPr eaLnBrk="1" hangingPunct="1"/>
            <a:r>
              <a:rPr lang="en-US" sz="2000" b="1">
                <a:latin typeface="Arial" pitchFamily="34" charset="0"/>
              </a:rPr>
              <a:t>Hertwig’s epithelial root sheath (HERS) –</a:t>
            </a:r>
          </a:p>
          <a:p>
            <a:pPr eaLnBrk="1" hangingPunct="1"/>
            <a:r>
              <a:rPr lang="en-US" sz="2000" b="1">
                <a:latin typeface="Arial" pitchFamily="34" charset="0"/>
              </a:rPr>
              <a:t>Extension of the inner and outer enamel</a:t>
            </a:r>
          </a:p>
          <a:p>
            <a:pPr eaLnBrk="1" hangingPunct="1"/>
            <a:r>
              <a:rPr lang="en-US" sz="2000" b="1">
                <a:latin typeface="Arial" pitchFamily="34" charset="0"/>
              </a:rPr>
              <a:t>epithelium</a:t>
            </a:r>
          </a:p>
          <a:p>
            <a:pPr eaLnBrk="1" hangingPunct="1"/>
            <a:endParaRPr lang="en-US" sz="2000" b="1">
              <a:latin typeface="Arial" pitchFamily="34" charset="0"/>
            </a:endParaRPr>
          </a:p>
          <a:p>
            <a:pPr eaLnBrk="1" hangingPunct="1"/>
            <a:r>
              <a:rPr lang="en-US" sz="2000" b="1">
                <a:latin typeface="Arial" pitchFamily="34" charset="0"/>
              </a:rPr>
              <a:t>HERS sends inductive signal to ectomesen-</a:t>
            </a:r>
          </a:p>
          <a:p>
            <a:pPr eaLnBrk="1" hangingPunct="1"/>
            <a:r>
              <a:rPr lang="en-US" sz="2000" b="1">
                <a:latin typeface="Arial" pitchFamily="34" charset="0"/>
              </a:rPr>
              <a:t>chymal pulp cells to secrete predentin by</a:t>
            </a:r>
          </a:p>
          <a:p>
            <a:pPr eaLnBrk="1" hangingPunct="1"/>
            <a:r>
              <a:rPr lang="en-US" sz="2000" b="1">
                <a:latin typeface="Arial" pitchFamily="34" charset="0"/>
              </a:rPr>
              <a:t>differentiating into odontoblasts</a:t>
            </a:r>
          </a:p>
          <a:p>
            <a:pPr eaLnBrk="1" hangingPunct="1"/>
            <a:endParaRPr lang="en-US" sz="2000">
              <a:latin typeface="Arial" pitchFamily="34" charset="0"/>
            </a:endParaRPr>
          </a:p>
          <a:p>
            <a:pPr eaLnBrk="1" hangingPunct="1"/>
            <a:r>
              <a:rPr lang="en-US" sz="2000">
                <a:latin typeface="Arial" pitchFamily="34" charset="0"/>
              </a:rPr>
              <a:t>HERS becomes interrupted</a:t>
            </a:r>
          </a:p>
          <a:p>
            <a:pPr eaLnBrk="1" hangingPunct="1"/>
            <a:endParaRPr lang="en-US" sz="2000">
              <a:latin typeface="Arial" pitchFamily="34" charset="0"/>
            </a:endParaRPr>
          </a:p>
          <a:p>
            <a:pPr eaLnBrk="1" hangingPunct="1"/>
            <a:r>
              <a:rPr lang="en-US" sz="2000" b="1">
                <a:latin typeface="Arial" pitchFamily="34" charset="0"/>
              </a:rPr>
              <a:t>Ectomesenchymal cells from the inner portion</a:t>
            </a:r>
          </a:p>
          <a:p>
            <a:pPr eaLnBrk="1" hangingPunct="1"/>
            <a:r>
              <a:rPr lang="en-US" sz="2000" b="1">
                <a:latin typeface="Arial" pitchFamily="34" charset="0"/>
              </a:rPr>
              <a:t>of the dental follicle come in with predentin by</a:t>
            </a:r>
          </a:p>
          <a:p>
            <a:pPr eaLnBrk="1" hangingPunct="1"/>
            <a:r>
              <a:rPr lang="en-US" sz="2000" b="1">
                <a:latin typeface="Arial" pitchFamily="34" charset="0"/>
              </a:rPr>
              <a:t>differentiating into cementoblasts</a:t>
            </a:r>
          </a:p>
          <a:p>
            <a:pPr eaLnBrk="1" hangingPunct="1"/>
            <a:endParaRPr lang="en-US" sz="2000" b="1">
              <a:latin typeface="Arial" pitchFamily="34" charset="0"/>
            </a:endParaRPr>
          </a:p>
          <a:p>
            <a:pPr eaLnBrk="1" hangingPunct="1"/>
            <a:r>
              <a:rPr lang="en-US" sz="2000" b="1">
                <a:latin typeface="Arial" pitchFamily="34" charset="0"/>
              </a:rPr>
              <a:t>Cementoblasts lay down cementum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Cementoblasts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362200"/>
            <a:ext cx="7772400" cy="15240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Arial" pitchFamily="34" charset="0"/>
              </a:rPr>
              <a:t>Derive from dental follicle</a:t>
            </a:r>
          </a:p>
          <a:p>
            <a:pPr eaLnBrk="1" hangingPunct="1">
              <a:buFontTx/>
              <a:buNone/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010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382000" cy="554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2590800" y="252413"/>
            <a:ext cx="4044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u="sng">
                <a:latin typeface="Arial" pitchFamily="34" charset="0"/>
              </a:rPr>
              <a:t>Properties of Cementum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517525" y="1001713"/>
            <a:ext cx="9078913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 u="sng">
                <a:latin typeface="Arial" pitchFamily="34" charset="0"/>
              </a:rPr>
              <a:t>Physical:</a:t>
            </a:r>
            <a:r>
              <a:rPr lang="en-US" sz="2000">
                <a:latin typeface="Arial" pitchFamily="34" charset="0"/>
              </a:rPr>
              <a:t> Cementum is </a:t>
            </a:r>
            <a:r>
              <a:rPr lang="en-US" sz="2000" b="1">
                <a:latin typeface="Arial" pitchFamily="34" charset="0"/>
              </a:rPr>
              <a:t>pale yellow </a:t>
            </a:r>
            <a:r>
              <a:rPr lang="en-US" sz="2000">
                <a:latin typeface="Arial" pitchFamily="34" charset="0"/>
              </a:rPr>
              <a:t>with a dull surface</a:t>
            </a:r>
          </a:p>
          <a:p>
            <a:pPr eaLnBrk="1" hangingPunct="1"/>
            <a:r>
              <a:rPr lang="en-US" sz="2000">
                <a:latin typeface="Arial" pitchFamily="34" charset="0"/>
              </a:rPr>
              <a:t> 	  </a:t>
            </a:r>
          </a:p>
          <a:p>
            <a:pPr eaLnBrk="1" hangingPunct="1"/>
            <a:r>
              <a:rPr lang="en-US" sz="2000">
                <a:latin typeface="Arial" pitchFamily="34" charset="0"/>
              </a:rPr>
              <a:t>	  Cementum is </a:t>
            </a:r>
            <a:r>
              <a:rPr lang="en-US" sz="2000" b="1">
                <a:latin typeface="Arial" pitchFamily="34" charset="0"/>
              </a:rPr>
              <a:t>more permeable than other dental tissues</a:t>
            </a:r>
          </a:p>
          <a:p>
            <a:pPr eaLnBrk="1" hangingPunct="1"/>
            <a:r>
              <a:rPr lang="en-US" sz="2000">
                <a:latin typeface="Arial" pitchFamily="34" charset="0"/>
              </a:rPr>
              <a:t>	  </a:t>
            </a:r>
          </a:p>
          <a:p>
            <a:pPr eaLnBrk="1" hangingPunct="1"/>
            <a:r>
              <a:rPr lang="en-US" sz="2000">
                <a:latin typeface="Arial" pitchFamily="34" charset="0"/>
              </a:rPr>
              <a:t>	  Relative softness and the </a:t>
            </a:r>
            <a:r>
              <a:rPr lang="en-US" sz="2000" b="1">
                <a:latin typeface="Arial" pitchFamily="34" charset="0"/>
              </a:rPr>
              <a:t>thinness at the cervical portion </a:t>
            </a:r>
            <a:r>
              <a:rPr lang="en-US" sz="2000">
                <a:latin typeface="Arial" pitchFamily="34" charset="0"/>
              </a:rPr>
              <a:t>means</a:t>
            </a:r>
          </a:p>
          <a:p>
            <a:pPr eaLnBrk="1" hangingPunct="1"/>
            <a:r>
              <a:rPr lang="en-US" sz="2000">
                <a:latin typeface="Arial" pitchFamily="34" charset="0"/>
              </a:rPr>
              <a:t>	  that </a:t>
            </a:r>
            <a:r>
              <a:rPr lang="en-US" sz="2000" b="1">
                <a:latin typeface="Arial" pitchFamily="34" charset="0"/>
              </a:rPr>
              <a:t>cementum is readily removed by the abrasion when gingival</a:t>
            </a:r>
          </a:p>
          <a:p>
            <a:pPr eaLnBrk="1" hangingPunct="1"/>
            <a:r>
              <a:rPr lang="en-US" sz="2000" b="1">
                <a:latin typeface="Arial" pitchFamily="34" charset="0"/>
              </a:rPr>
              <a:t>	  recession exposes the root surface to the oral environment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2286000" y="304800"/>
            <a:ext cx="5986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>
                <a:latin typeface="Arial" pitchFamily="34" charset="0"/>
              </a:rPr>
              <a:t>Chemical Composition of Cementum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228600" y="1106488"/>
            <a:ext cx="913923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>
              <a:latin typeface="Arial" pitchFamily="34" charset="0"/>
            </a:endParaRPr>
          </a:p>
          <a:p>
            <a:pPr eaLnBrk="1" hangingPunct="1"/>
            <a:r>
              <a:rPr lang="en-US" b="1">
                <a:latin typeface="Arial" pitchFamily="34" charset="0"/>
              </a:rPr>
              <a:t>45% to 50% hydroxyapatite (inorganic)</a:t>
            </a:r>
          </a:p>
          <a:p>
            <a:pPr eaLnBrk="1" hangingPunct="1"/>
            <a:endParaRPr lang="en-US">
              <a:latin typeface="Arial" pitchFamily="34" charset="0"/>
            </a:endParaRPr>
          </a:p>
          <a:p>
            <a:pPr eaLnBrk="1" hangingPunct="1"/>
            <a:r>
              <a:rPr lang="en-US" b="1">
                <a:latin typeface="Arial" pitchFamily="34" charset="0"/>
              </a:rPr>
              <a:t>50% to 55% collagenous and noncollagenous matrix proteins</a:t>
            </a:r>
          </a:p>
          <a:p>
            <a:pPr eaLnBrk="1" hangingPunct="1"/>
            <a:r>
              <a:rPr lang="en-US" b="1">
                <a:latin typeface="Arial" pitchFamily="34" charset="0"/>
              </a:rPr>
              <a:t>(organic)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Collagenous component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6600" smtClean="0">
                <a:latin typeface="Arial" pitchFamily="34" charset="0"/>
              </a:rPr>
              <a:t>TYPE I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TYPE III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TYPE XII</a:t>
            </a:r>
          </a:p>
          <a:p>
            <a:pPr eaLnBrk="1" hangingPunct="1"/>
            <a:r>
              <a:rPr lang="en-US" sz="2000" smtClean="0">
                <a:latin typeface="Arial" pitchFamily="34" charset="0"/>
              </a:rPr>
              <a:t>TYPE V</a:t>
            </a:r>
          </a:p>
          <a:p>
            <a:pPr eaLnBrk="1" hangingPunct="1"/>
            <a:r>
              <a:rPr lang="en-US" sz="2000" smtClean="0">
                <a:latin typeface="Arial" pitchFamily="34" charset="0"/>
              </a:rPr>
              <a:t>TYPE XIV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latin typeface="Arial" pitchFamily="34" charset="0"/>
              </a:rPr>
              <a:t>Classification of Cementum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772400" cy="39624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Presence or absence of cells</a:t>
            </a:r>
          </a:p>
          <a:p>
            <a:pPr eaLnBrk="1" hangingPunct="1">
              <a:buFontTx/>
              <a:buNone/>
            </a:pPr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</a:rPr>
              <a:t>Origin of collagenous fibers of the matrix</a:t>
            </a:r>
          </a:p>
          <a:p>
            <a:pPr eaLnBrk="1" hangingPunct="1">
              <a:buFontTx/>
              <a:buNone/>
            </a:pPr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</a:rPr>
              <a:t>Prefunctional and functional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028"/>
          <p:cNvSpPr txBox="1">
            <a:spLocks noChangeArrowheads="1"/>
          </p:cNvSpPr>
          <p:nvPr/>
        </p:nvSpPr>
        <p:spPr bwMode="auto">
          <a:xfrm>
            <a:off x="2057400" y="304800"/>
            <a:ext cx="5802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 u="sng">
                <a:latin typeface="Arial" pitchFamily="34" charset="0"/>
              </a:rPr>
              <a:t>Cellular and Acellular Cementum</a:t>
            </a:r>
          </a:p>
        </p:txBody>
      </p:sp>
      <p:sp>
        <p:nvSpPr>
          <p:cNvPr id="20483" name="Text Box 1029"/>
          <p:cNvSpPr txBox="1">
            <a:spLocks noChangeArrowheads="1"/>
          </p:cNvSpPr>
          <p:nvPr/>
        </p:nvSpPr>
        <p:spPr bwMode="auto">
          <a:xfrm>
            <a:off x="441325" y="955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ar-IQ"/>
          </a:p>
        </p:txBody>
      </p:sp>
      <p:pic>
        <p:nvPicPr>
          <p:cNvPr id="20484" name="Picture 1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373538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1033"/>
          <p:cNvSpPr txBox="1">
            <a:spLocks noChangeArrowheads="1"/>
          </p:cNvSpPr>
          <p:nvPr/>
        </p:nvSpPr>
        <p:spPr bwMode="auto">
          <a:xfrm>
            <a:off x="4343400" y="1066800"/>
            <a:ext cx="5313363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u="sng">
                <a:latin typeface="Arial" pitchFamily="34" charset="0"/>
              </a:rPr>
              <a:t>Acellular cementum</a:t>
            </a:r>
            <a:r>
              <a:rPr lang="en-US" sz="2000">
                <a:latin typeface="Arial" pitchFamily="34" charset="0"/>
              </a:rPr>
              <a:t>: covers the root</a:t>
            </a:r>
          </a:p>
          <a:p>
            <a:pPr eaLnBrk="1" hangingPunct="1"/>
            <a:r>
              <a:rPr lang="en-US" sz="2000">
                <a:latin typeface="Arial" pitchFamily="34" charset="0"/>
              </a:rPr>
              <a:t>adjacent to dentin whereas cellular</a:t>
            </a:r>
          </a:p>
          <a:p>
            <a:pPr eaLnBrk="1" hangingPunct="1"/>
            <a:r>
              <a:rPr lang="en-US" sz="2000">
                <a:latin typeface="Arial" pitchFamily="34" charset="0"/>
              </a:rPr>
              <a:t>cementum is found in the apical area</a:t>
            </a:r>
          </a:p>
          <a:p>
            <a:pPr eaLnBrk="1" hangingPunct="1"/>
            <a:endParaRPr lang="en-US" sz="2000">
              <a:latin typeface="Arial" pitchFamily="34" charset="0"/>
            </a:endParaRPr>
          </a:p>
          <a:p>
            <a:pPr eaLnBrk="1" hangingPunct="1"/>
            <a:r>
              <a:rPr lang="en-US" sz="2000" u="sng">
                <a:latin typeface="Arial" pitchFamily="34" charset="0"/>
              </a:rPr>
              <a:t>Cellular</a:t>
            </a:r>
            <a:r>
              <a:rPr lang="en-US" sz="2000">
                <a:latin typeface="Arial" pitchFamily="34" charset="0"/>
              </a:rPr>
              <a:t>:  apical area and overlying</a:t>
            </a:r>
          </a:p>
          <a:p>
            <a:pPr eaLnBrk="1" hangingPunct="1"/>
            <a:r>
              <a:rPr lang="en-US" sz="2000">
                <a:latin typeface="Arial" pitchFamily="34" charset="0"/>
              </a:rPr>
              <a:t>acellular cementum.  Also common in</a:t>
            </a:r>
          </a:p>
          <a:p>
            <a:pPr eaLnBrk="1" hangingPunct="1"/>
            <a:r>
              <a:rPr lang="en-US" sz="2000">
                <a:latin typeface="Arial" pitchFamily="34" charset="0"/>
              </a:rPr>
              <a:t>interradicular areas</a:t>
            </a:r>
          </a:p>
          <a:p>
            <a:pPr eaLnBrk="1" hangingPunct="1"/>
            <a:endParaRPr lang="en-US" sz="2000">
              <a:latin typeface="Arial" pitchFamily="34" charset="0"/>
            </a:endParaRPr>
          </a:p>
          <a:p>
            <a:pPr eaLnBrk="1" hangingPunct="1"/>
            <a:r>
              <a:rPr lang="en-US" sz="2000" b="1">
                <a:latin typeface="Arial" pitchFamily="34" charset="0"/>
              </a:rPr>
              <a:t>Cellular:  Has cells</a:t>
            </a:r>
          </a:p>
          <a:p>
            <a:pPr eaLnBrk="1" hangingPunct="1"/>
            <a:r>
              <a:rPr lang="en-US" sz="2000" b="1">
                <a:latin typeface="Arial" pitchFamily="34" charset="0"/>
              </a:rPr>
              <a:t>Acellular: No cells and has no structure</a:t>
            </a:r>
          </a:p>
          <a:p>
            <a:pPr eaLnBrk="1" hangingPunct="1"/>
            <a:endParaRPr lang="en-US" sz="2000" b="1">
              <a:latin typeface="Arial" pitchFamily="34" charset="0"/>
            </a:endParaRPr>
          </a:p>
          <a:p>
            <a:pPr eaLnBrk="1" hangingPunct="1"/>
            <a:r>
              <a:rPr lang="en-US" sz="2000" b="1">
                <a:latin typeface="Arial" pitchFamily="34" charset="0"/>
              </a:rPr>
              <a:t>Acellular cementum (primary cementum)</a:t>
            </a:r>
          </a:p>
          <a:p>
            <a:pPr eaLnBrk="1" hangingPunct="1"/>
            <a:r>
              <a:rPr lang="en-US" sz="2000" b="1">
                <a:latin typeface="Arial" pitchFamily="34" charset="0"/>
              </a:rPr>
              <a:t>Cellular Cementum (secondary cementum</a:t>
            </a:r>
          </a:p>
          <a:p>
            <a:pPr eaLnBrk="1" hangingPunct="1"/>
            <a:endParaRPr lang="en-US" sz="2000">
              <a:latin typeface="Arial" pitchFamily="34" charset="0"/>
            </a:endParaRPr>
          </a:p>
          <a:p>
            <a:pPr eaLnBrk="1" hangingPunct="1"/>
            <a:endParaRPr lang="en-US" sz="20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" t="3558" r="2438" b="3929"/>
          <a:stretch>
            <a:fillRect/>
          </a:stretch>
        </p:blipFill>
        <p:spPr bwMode="auto">
          <a:xfrm>
            <a:off x="381000" y="457200"/>
            <a:ext cx="5791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6248400" y="3505200"/>
            <a:ext cx="2616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="1">
                <a:latin typeface="Arial" pitchFamily="34" charset="0"/>
              </a:rPr>
              <a:t>A: Acellular cementum</a:t>
            </a:r>
          </a:p>
          <a:p>
            <a:pPr eaLnBrk="1" hangingPunct="1"/>
            <a:r>
              <a:rPr lang="en-US" sz="1200" b="1">
                <a:latin typeface="Arial" pitchFamily="34" charset="0"/>
              </a:rPr>
              <a:t>B: Hyaline layer of Hopwell-Smith</a:t>
            </a:r>
          </a:p>
          <a:p>
            <a:pPr eaLnBrk="1" hangingPunct="1"/>
            <a:r>
              <a:rPr lang="en-US" sz="1200" b="1">
                <a:latin typeface="Arial" pitchFamily="34" charset="0"/>
              </a:rPr>
              <a:t>C: Granular layer of Tomes</a:t>
            </a:r>
          </a:p>
          <a:p>
            <a:pPr eaLnBrk="1" hangingPunct="1"/>
            <a:r>
              <a:rPr lang="en-US" sz="1200" b="1">
                <a:latin typeface="Arial" pitchFamily="34" charset="0"/>
              </a:rPr>
              <a:t>D: Root dentin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441325" y="45370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ar-IQ"/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381000" y="4495800"/>
            <a:ext cx="8291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b="1">
              <a:latin typeface="Arial" pitchFamily="34" charset="0"/>
            </a:endParaRPr>
          </a:p>
          <a:p>
            <a:pPr eaLnBrk="1" hangingPunct="1"/>
            <a:r>
              <a:rPr lang="en-US" b="1">
                <a:latin typeface="Arial" pitchFamily="34" charset="0"/>
              </a:rPr>
              <a:t>Cellular cementum usually overlies acellular cementum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po00002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949325"/>
            <a:ext cx="7940675" cy="56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389063" y="52388"/>
            <a:ext cx="6308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000" b="1" i="1"/>
              <a:t>TEETH IN-SITU</a:t>
            </a:r>
            <a:endParaRPr lang="en-US" sz="3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010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45820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7299325" y="2449513"/>
            <a:ext cx="1160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latin typeface="Arial" pitchFamily="34" charset="0"/>
              </a:rPr>
              <a:t>Acellular</a:t>
            </a:r>
          </a:p>
        </p:txBody>
      </p:sp>
      <p:sp>
        <p:nvSpPr>
          <p:cNvPr id="22532" name="Line 7"/>
          <p:cNvSpPr>
            <a:spLocks noChangeShapeType="1"/>
          </p:cNvSpPr>
          <p:nvPr/>
        </p:nvSpPr>
        <p:spPr bwMode="auto">
          <a:xfrm>
            <a:off x="6019800" y="1981200"/>
            <a:ext cx="12954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7299325" y="3440113"/>
            <a:ext cx="1047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latin typeface="Arial" pitchFamily="34" charset="0"/>
              </a:rPr>
              <a:t>Cellular</a:t>
            </a:r>
          </a:p>
        </p:txBody>
      </p:sp>
      <p:sp>
        <p:nvSpPr>
          <p:cNvPr id="22534" name="Line 9"/>
          <p:cNvSpPr>
            <a:spLocks noChangeShapeType="1"/>
          </p:cNvSpPr>
          <p:nvPr/>
        </p:nvSpPr>
        <p:spPr bwMode="auto">
          <a:xfrm>
            <a:off x="6172200" y="3505200"/>
            <a:ext cx="11430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304800" y="6003925"/>
            <a:ext cx="7905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latin typeface="Arial" pitchFamily="34" charset="0"/>
              </a:rPr>
              <a:t>Variations also noted where acellular and cellular reverse in position </a:t>
            </a:r>
          </a:p>
          <a:p>
            <a:pPr eaLnBrk="1" hangingPunct="1"/>
            <a:r>
              <a:rPr lang="en-US" sz="2000">
                <a:latin typeface="Arial" pitchFamily="34" charset="0"/>
              </a:rPr>
              <a:t>and also alternate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npo000030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57" r="40405" b="7091"/>
          <a:stretch>
            <a:fillRect/>
          </a:stretch>
        </p:blipFill>
        <p:spPr bwMode="auto">
          <a:xfrm>
            <a:off x="4560888" y="755650"/>
            <a:ext cx="435927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7705725" y="3087688"/>
            <a:ext cx="1131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b="1">
                <a:latin typeface="Arial" pitchFamily="34" charset="0"/>
              </a:rPr>
              <a:t>Dentin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8261350" y="2055813"/>
            <a:ext cx="606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b="1">
                <a:latin typeface="Arial" pitchFamily="34" charset="0"/>
              </a:rPr>
              <a:t>GT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741363" y="2538413"/>
            <a:ext cx="3571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b="1">
                <a:latin typeface="Arial" pitchFamily="34" charset="0"/>
              </a:rPr>
              <a:t>Lacuna of cementocyte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409825" y="1335088"/>
            <a:ext cx="1893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>
                <a:latin typeface="Arial" pitchFamily="34" charset="0"/>
              </a:rPr>
              <a:t>Canaliculus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1897063" y="1588"/>
            <a:ext cx="5343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000" b="1" i="1">
                <a:latin typeface="Arial" pitchFamily="34" charset="0"/>
              </a:rPr>
              <a:t>CEMENTUM</a:t>
            </a:r>
            <a:endParaRPr lang="en-US" sz="3800" b="1">
              <a:latin typeface="Arial" pitchFamily="34" charset="0"/>
            </a:endParaRPr>
          </a:p>
        </p:txBody>
      </p:sp>
      <p:pic>
        <p:nvPicPr>
          <p:cNvPr id="23560" name="Picture 3" descr="npo0000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" b="-79"/>
          <a:stretch>
            <a:fillRect/>
          </a:stretch>
        </p:blipFill>
        <p:spPr bwMode="auto">
          <a:xfrm>
            <a:off x="4559300" y="3805238"/>
            <a:ext cx="4356100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914400" y="3833813"/>
            <a:ext cx="360521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>
                <a:latin typeface="Arial" pitchFamily="34" charset="0"/>
              </a:rPr>
              <a:t>Acellular cementum</a:t>
            </a:r>
          </a:p>
          <a:p>
            <a:pPr eaLnBrk="1" hangingPunct="1"/>
            <a:r>
              <a:rPr lang="en-US" b="1">
                <a:latin typeface="Arial" pitchFamily="34" charset="0"/>
              </a:rPr>
              <a:t>Cellular cementum</a:t>
            </a:r>
          </a:p>
          <a:p>
            <a:pPr eaLnBrk="1" hangingPunct="1"/>
            <a:r>
              <a:rPr lang="en-US" b="1">
                <a:latin typeface="Arial" pitchFamily="34" charset="0"/>
              </a:rPr>
              <a:t>Hyaline layer </a:t>
            </a:r>
          </a:p>
          <a:p>
            <a:pPr eaLnBrk="1" hangingPunct="1"/>
            <a:r>
              <a:rPr lang="en-US" b="1">
                <a:latin typeface="Arial" pitchFamily="34" charset="0"/>
              </a:rPr>
              <a:t>(of Hopewell Smith)</a:t>
            </a:r>
          </a:p>
          <a:p>
            <a:pPr eaLnBrk="1" hangingPunct="1"/>
            <a:r>
              <a:rPr lang="en-US" b="1">
                <a:latin typeface="Arial" pitchFamily="34" charset="0"/>
              </a:rPr>
              <a:t>Granular layer of tomes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5419725" y="6211888"/>
            <a:ext cx="2990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>
                <a:latin typeface="Arial" pitchFamily="34" charset="0"/>
              </a:rPr>
              <a:t>Dentin with tubules</a:t>
            </a:r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4152900" y="1638300"/>
            <a:ext cx="2082800" cy="825500"/>
          </a:xfrm>
          <a:prstGeom prst="line">
            <a:avLst/>
          </a:prstGeom>
          <a:noFill/>
          <a:ln w="28575">
            <a:solidFill>
              <a:srgbClr val="FBD47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 flipV="1">
            <a:off x="4318000" y="2616200"/>
            <a:ext cx="1409700" cy="215900"/>
          </a:xfrm>
          <a:prstGeom prst="line">
            <a:avLst/>
          </a:prstGeom>
          <a:noFill/>
          <a:ln w="28575">
            <a:solidFill>
              <a:srgbClr val="99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 flipV="1">
            <a:off x="3886200" y="4038600"/>
            <a:ext cx="914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3721100" y="4457700"/>
            <a:ext cx="1130300" cy="3810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 flipV="1">
            <a:off x="4254500" y="5321300"/>
            <a:ext cx="812800" cy="2286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3886200" y="5029200"/>
            <a:ext cx="10668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2041525" y="2698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ar-IQ"/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249238" y="381000"/>
            <a:ext cx="92868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>
                <a:latin typeface="Arial" pitchFamily="34" charset="0"/>
              </a:rPr>
              <a:t>		</a:t>
            </a:r>
            <a:r>
              <a:rPr lang="en-US" sz="2000" b="1" u="sng">
                <a:latin typeface="Arial" pitchFamily="34" charset="0"/>
              </a:rPr>
              <a:t>Cementoblast and cementocyte</a:t>
            </a:r>
          </a:p>
          <a:p>
            <a:pPr eaLnBrk="1" hangingPunct="1"/>
            <a:endParaRPr lang="en-US" sz="2000" u="sng">
              <a:latin typeface="Arial" pitchFamily="34" charset="0"/>
            </a:endParaRPr>
          </a:p>
          <a:p>
            <a:pPr eaLnBrk="1" hangingPunct="1"/>
            <a:r>
              <a:rPr lang="en-US" sz="2000" b="1">
                <a:latin typeface="Arial" pitchFamily="34" charset="0"/>
              </a:rPr>
              <a:t>Cementocytes in lacunae and the channels that their processes extend are</a:t>
            </a:r>
          </a:p>
          <a:p>
            <a:pPr eaLnBrk="1" hangingPunct="1"/>
            <a:r>
              <a:rPr lang="en-US" sz="2000" b="1">
                <a:latin typeface="Arial" pitchFamily="34" charset="0"/>
              </a:rPr>
              <a:t>called the canaliculi</a:t>
            </a:r>
          </a:p>
          <a:p>
            <a:pPr eaLnBrk="1" hangingPunct="1"/>
            <a:endParaRPr lang="en-US" sz="2000">
              <a:latin typeface="Arial" pitchFamily="34" charset="0"/>
            </a:endParaRPr>
          </a:p>
          <a:p>
            <a:pPr eaLnBrk="1" hangingPunct="1"/>
            <a:r>
              <a:rPr lang="en-US" sz="2000" b="1">
                <a:latin typeface="Arial" pitchFamily="34" charset="0"/>
              </a:rPr>
              <a:t>Cementoid: Young matrix that becomes secondarily mineralized</a:t>
            </a:r>
          </a:p>
          <a:p>
            <a:pPr eaLnBrk="1" hangingPunct="1"/>
            <a:endParaRPr lang="en-US" sz="2000">
              <a:latin typeface="Arial" pitchFamily="34" charset="0"/>
            </a:endParaRPr>
          </a:p>
          <a:p>
            <a:pPr eaLnBrk="1" hangingPunct="1"/>
            <a:r>
              <a:rPr lang="en-US" sz="2000">
                <a:latin typeface="Arial" pitchFamily="34" charset="0"/>
              </a:rPr>
              <a:t>Cementum is deposited in increments similar to bone and dentin</a:t>
            </a:r>
          </a:p>
        </p:txBody>
      </p:sp>
      <p:pic>
        <p:nvPicPr>
          <p:cNvPr id="24580" name="Picture 7" descr="010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46482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9" descr="010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24200"/>
            <a:ext cx="3733800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76200" y="304800"/>
            <a:ext cx="8916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u="sng">
                <a:latin typeface="Arial" pitchFamily="34" charset="0"/>
              </a:rPr>
              <a:t>Classification Based on the Nature and Origin of Collagen Fibers</a:t>
            </a: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441325" y="1030288"/>
            <a:ext cx="835342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latin typeface="Arial" pitchFamily="34" charset="0"/>
              </a:rPr>
              <a:t>Organic matrix derived form 2 sources:</a:t>
            </a:r>
          </a:p>
          <a:p>
            <a:pPr eaLnBrk="1" hangingPunct="1">
              <a:buFontTx/>
              <a:buAutoNum type="arabicPeriod"/>
            </a:pPr>
            <a:r>
              <a:rPr lang="en-US">
                <a:latin typeface="Arial" pitchFamily="34" charset="0"/>
              </a:rPr>
              <a:t>Periodontal ligament (Sharpey’s fibers)</a:t>
            </a:r>
          </a:p>
          <a:p>
            <a:pPr eaLnBrk="1" hangingPunct="1">
              <a:buFontTx/>
              <a:buAutoNum type="arabicPeriod"/>
            </a:pPr>
            <a:r>
              <a:rPr lang="en-US">
                <a:latin typeface="Arial" pitchFamily="34" charset="0"/>
              </a:rPr>
              <a:t>Cementoblasts</a:t>
            </a:r>
          </a:p>
          <a:p>
            <a:pPr eaLnBrk="1" hangingPunct="1"/>
            <a:endParaRPr lang="en-US">
              <a:latin typeface="Arial" pitchFamily="34" charset="0"/>
            </a:endParaRPr>
          </a:p>
          <a:p>
            <a:pPr eaLnBrk="1" hangingPunct="1"/>
            <a:r>
              <a:rPr lang="en-US" u="sng">
                <a:latin typeface="Arial" pitchFamily="34" charset="0"/>
              </a:rPr>
              <a:t>Extrinsic fibers</a:t>
            </a:r>
            <a:r>
              <a:rPr lang="en-US">
                <a:latin typeface="Arial" pitchFamily="34" charset="0"/>
              </a:rPr>
              <a:t> if derived from PDL.  These are in the same</a:t>
            </a:r>
          </a:p>
          <a:p>
            <a:pPr eaLnBrk="1" hangingPunct="1"/>
            <a:r>
              <a:rPr lang="en-US">
                <a:latin typeface="Arial" pitchFamily="34" charset="0"/>
              </a:rPr>
              <a:t>direction of the PDL principal fibers i.e. perpendicular or</a:t>
            </a:r>
          </a:p>
          <a:p>
            <a:pPr eaLnBrk="1" hangingPunct="1"/>
            <a:r>
              <a:rPr lang="en-US">
                <a:latin typeface="Arial" pitchFamily="34" charset="0"/>
              </a:rPr>
              <a:t>oblique to the root surface  </a:t>
            </a:r>
          </a:p>
          <a:p>
            <a:pPr eaLnBrk="1" hangingPunct="1"/>
            <a:endParaRPr lang="en-US">
              <a:latin typeface="Arial" pitchFamily="34" charset="0"/>
            </a:endParaRPr>
          </a:p>
          <a:p>
            <a:pPr eaLnBrk="1" hangingPunct="1"/>
            <a:r>
              <a:rPr lang="en-US" u="sng">
                <a:latin typeface="Arial" pitchFamily="34" charset="0"/>
              </a:rPr>
              <a:t>Intrinsic fibers</a:t>
            </a:r>
            <a:r>
              <a:rPr lang="en-US">
                <a:latin typeface="Arial" pitchFamily="34" charset="0"/>
              </a:rPr>
              <a:t> if derived from cementoblasts.  Run parallel to</a:t>
            </a:r>
          </a:p>
          <a:p>
            <a:pPr eaLnBrk="1" hangingPunct="1"/>
            <a:r>
              <a:rPr lang="en-US">
                <a:latin typeface="Arial" pitchFamily="34" charset="0"/>
              </a:rPr>
              <a:t>the root surface and at right angles to the extrinsic fibers </a:t>
            </a:r>
          </a:p>
          <a:p>
            <a:pPr eaLnBrk="1" hangingPunct="1"/>
            <a:endParaRPr lang="en-US">
              <a:latin typeface="Arial" pitchFamily="34" charset="0"/>
            </a:endParaRPr>
          </a:p>
          <a:p>
            <a:pPr eaLnBrk="1" hangingPunct="1"/>
            <a:r>
              <a:rPr lang="en-US">
                <a:latin typeface="Arial" pitchFamily="34" charset="0"/>
              </a:rPr>
              <a:t>The area where both extrinsic and intrinsic fibers is called</a:t>
            </a:r>
          </a:p>
          <a:p>
            <a:pPr eaLnBrk="1" hangingPunct="1"/>
            <a:r>
              <a:rPr lang="en-US" u="sng">
                <a:latin typeface="Arial" pitchFamily="34" charset="0"/>
              </a:rPr>
              <a:t>mixed fiber</a:t>
            </a:r>
            <a:r>
              <a:rPr lang="en-US">
                <a:latin typeface="Arial" pitchFamily="34" charset="0"/>
              </a:rPr>
              <a:t> cementum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228600" y="381000"/>
            <a:ext cx="86868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latin typeface="Arial" pitchFamily="34" charset="0"/>
                <a:cs typeface="Times New Roman" pitchFamily="18" charset="0"/>
              </a:rPr>
              <a:t>Combined classification</a:t>
            </a:r>
          </a:p>
          <a:p>
            <a:pPr algn="ctr"/>
            <a:endParaRPr lang="en-US">
              <a:latin typeface="Arial" pitchFamily="34" charset="0"/>
              <a:cs typeface="Times New Roman" pitchFamily="18" charset="0"/>
            </a:endParaRPr>
          </a:p>
          <a:p>
            <a:pPr eaLnBrk="0" hangingPunct="0"/>
            <a:r>
              <a:rPr lang="en-US" sz="2000" u="sng">
                <a:latin typeface="Arial" pitchFamily="34" charset="0"/>
                <a:cs typeface="Times New Roman" pitchFamily="18" charset="0"/>
              </a:rPr>
              <a:t>Acellular Extrinsic Fiber Cementum (AEFC-Primary Cementum)</a:t>
            </a:r>
          </a:p>
          <a:p>
            <a:pPr eaLnBrk="0" hangingPunct="0">
              <a:buFontTx/>
              <a:buChar char="•"/>
            </a:pPr>
            <a:r>
              <a:rPr lang="en-US" sz="2000">
                <a:latin typeface="Arial" pitchFamily="34" charset="0"/>
                <a:cs typeface="Times New Roman" pitchFamily="18" charset="0"/>
              </a:rPr>
              <a:t> Located in cervical half of the root and constitutes the bulk of   cementum</a:t>
            </a:r>
          </a:p>
          <a:p>
            <a:pPr eaLnBrk="0" hangingPunct="0">
              <a:buFontTx/>
              <a:buChar char="•"/>
            </a:pPr>
            <a:endParaRPr lang="en-US" sz="2000">
              <a:latin typeface="Arial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2000">
                <a:latin typeface="Arial" pitchFamily="34" charset="0"/>
                <a:cs typeface="Times New Roman" pitchFamily="18" charset="0"/>
              </a:rPr>
              <a:t> The collagen fibers derived from Sharpey’s fibers and ground substance      from cementoblasts</a:t>
            </a:r>
          </a:p>
          <a:p>
            <a:pPr eaLnBrk="0" hangingPunct="0">
              <a:buFontTx/>
              <a:buChar char="•"/>
            </a:pPr>
            <a:endParaRPr lang="en-US" sz="2000">
              <a:latin typeface="Arial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2000">
                <a:latin typeface="Arial" pitchFamily="34" charset="0"/>
                <a:cs typeface="Times New Roman" pitchFamily="18" charset="0"/>
              </a:rPr>
              <a:t> Covers 2/3rds of root corresponding with the distribution of primary acellular cementum</a:t>
            </a:r>
          </a:p>
          <a:p>
            <a:pPr eaLnBrk="0" hangingPunct="0">
              <a:buFontTx/>
              <a:buChar char="•"/>
            </a:pPr>
            <a:endParaRPr lang="en-US" sz="2000">
              <a:latin typeface="Arial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2000">
                <a:latin typeface="Arial" pitchFamily="34" charset="0"/>
                <a:cs typeface="Times New Roman" pitchFamily="18" charset="0"/>
              </a:rPr>
              <a:t> Principal tissue of attachment </a:t>
            </a:r>
          </a:p>
          <a:p>
            <a:pPr eaLnBrk="0" hangingPunct="0">
              <a:buFontTx/>
              <a:buChar char="•"/>
            </a:pPr>
            <a:endParaRPr lang="en-US" sz="2000">
              <a:latin typeface="Arial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2000">
                <a:latin typeface="Arial" pitchFamily="34" charset="0"/>
                <a:cs typeface="Times New Roman" pitchFamily="18" charset="0"/>
              </a:rPr>
              <a:t> Function in anchoring of tooth</a:t>
            </a:r>
          </a:p>
          <a:p>
            <a:pPr eaLnBrk="0" hangingPunct="0">
              <a:buFontTx/>
              <a:buChar char="•"/>
            </a:pPr>
            <a:endParaRPr lang="en-US" sz="2000">
              <a:latin typeface="Arial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2000">
                <a:latin typeface="Arial" pitchFamily="34" charset="0"/>
                <a:cs typeface="Times New Roman" pitchFamily="18" charset="0"/>
              </a:rPr>
              <a:t> Fibers are well mineralized</a:t>
            </a:r>
          </a:p>
          <a:p>
            <a:pPr eaLnBrk="0" hangingPunct="0"/>
            <a:r>
              <a:rPr lang="en-US">
                <a:latin typeface="Arial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027" descr="Figure_0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449580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1028" descr="Figure_0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62000"/>
            <a:ext cx="415766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029" descr="Figure_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426720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Line 1030"/>
          <p:cNvSpPr>
            <a:spLocks noChangeShapeType="1"/>
          </p:cNvSpPr>
          <p:nvPr/>
        </p:nvSpPr>
        <p:spPr bwMode="auto">
          <a:xfrm flipH="1">
            <a:off x="1752600" y="2667000"/>
            <a:ext cx="5334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8676" name="Line 1032"/>
          <p:cNvSpPr>
            <a:spLocks noChangeShapeType="1"/>
          </p:cNvSpPr>
          <p:nvPr/>
        </p:nvSpPr>
        <p:spPr bwMode="auto">
          <a:xfrm>
            <a:off x="2819400" y="2057400"/>
            <a:ext cx="1524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IQ"/>
          </a:p>
        </p:txBody>
      </p:sp>
      <p:pic>
        <p:nvPicPr>
          <p:cNvPr id="28677" name="Picture 1033" descr="Figure_09-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35350"/>
            <a:ext cx="4286250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0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39624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Figure_0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"/>
            <a:ext cx="5132388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u="sng" smtClean="0">
                <a:latin typeface="Arial" pitchFamily="34" charset="0"/>
              </a:rPr>
              <a:t>Distribution of Cementum on the Root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458200" cy="41148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Arial" pitchFamily="34" charset="0"/>
              </a:rPr>
              <a:t>Acellular afibrillar: cervical enamel</a:t>
            </a:r>
          </a:p>
          <a:p>
            <a:pPr eaLnBrk="1" hangingPunct="1"/>
            <a:r>
              <a:rPr lang="en-US" sz="2400" smtClean="0">
                <a:latin typeface="Arial" pitchFamily="34" charset="0"/>
              </a:rPr>
              <a:t>Acellular extrinsic: Cervix to practically the whole root (incisors, canines) increasing in thickness towards the apical portion 50</a:t>
            </a:r>
            <a:r>
              <a:rPr lang="en-US" sz="2400" smtClean="0">
                <a:latin typeface="Arial" pitchFamily="34" charset="0"/>
                <a:sym typeface="Wingdings" pitchFamily="2" charset="2"/>
              </a:rPr>
              <a:t></a:t>
            </a:r>
            <a:r>
              <a:rPr lang="en-US" sz="2400" smtClean="0">
                <a:latin typeface="Arial" pitchFamily="34" charset="0"/>
              </a:rPr>
              <a:t>200</a:t>
            </a:r>
            <a:r>
              <a:rPr lang="en-US" sz="2400" smtClean="0">
                <a:latin typeface="Arial" pitchFamily="34" charset="0"/>
                <a:cs typeface="Times New Roman" pitchFamily="18" charset="0"/>
              </a:rPr>
              <a:t>μ</a:t>
            </a:r>
            <a:r>
              <a:rPr lang="en-US" sz="2400" smtClean="0">
                <a:latin typeface="Arial" pitchFamily="34" charset="0"/>
              </a:rPr>
              <a:t>m</a:t>
            </a:r>
          </a:p>
          <a:p>
            <a:pPr eaLnBrk="1" hangingPunct="1"/>
            <a:r>
              <a:rPr lang="en-US" sz="2400" smtClean="0">
                <a:latin typeface="Arial" pitchFamily="34" charset="0"/>
              </a:rPr>
              <a:t>Cellular: Apical third, furcations</a:t>
            </a:r>
          </a:p>
          <a:p>
            <a:pPr eaLnBrk="1" hangingPunct="1"/>
            <a:endParaRPr lang="en-US" sz="240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457200" y="1295400"/>
            <a:ext cx="815340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2800" u="sng">
                <a:latin typeface="Arial" pitchFamily="34" charset="0"/>
              </a:rPr>
              <a:t>Cemento-enamel junction(CEJ)</a:t>
            </a:r>
          </a:p>
          <a:p>
            <a:pPr eaLnBrk="0" hangingPunct="0"/>
            <a:r>
              <a:rPr lang="en-US">
                <a:latin typeface="Arial" pitchFamily="34" charset="0"/>
                <a:cs typeface="Times New Roman" pitchFamily="18" charset="0"/>
              </a:rPr>
              <a:t> </a:t>
            </a:r>
          </a:p>
          <a:p>
            <a:pPr eaLnBrk="0" hangingPunct="0"/>
            <a:r>
              <a:rPr lang="en-US">
                <a:latin typeface="Arial" pitchFamily="34" charset="0"/>
                <a:cs typeface="Times New Roman" pitchFamily="18" charset="0"/>
              </a:rPr>
              <a:t>Cementum overlaps enamel				60%</a:t>
            </a:r>
          </a:p>
          <a:p>
            <a:pPr eaLnBrk="0" hangingPunct="0"/>
            <a:r>
              <a:rPr lang="en-US">
                <a:latin typeface="Arial" pitchFamily="34" charset="0"/>
                <a:cs typeface="Times New Roman" pitchFamily="18" charset="0"/>
              </a:rPr>
              <a:t> </a:t>
            </a:r>
          </a:p>
          <a:p>
            <a:pPr eaLnBrk="0" hangingPunct="0"/>
            <a:r>
              <a:rPr lang="en-US">
                <a:latin typeface="Arial" pitchFamily="34" charset="0"/>
                <a:cs typeface="Times New Roman" pitchFamily="18" charset="0"/>
              </a:rPr>
              <a:t>Cementum just meets enamel				30%</a:t>
            </a:r>
          </a:p>
          <a:p>
            <a:pPr eaLnBrk="0" hangingPunct="0"/>
            <a:r>
              <a:rPr lang="en-US">
                <a:latin typeface="Arial" pitchFamily="34" charset="0"/>
                <a:cs typeface="Times New Roman" pitchFamily="18" charset="0"/>
              </a:rPr>
              <a:t> </a:t>
            </a:r>
          </a:p>
          <a:p>
            <a:pPr eaLnBrk="0" hangingPunct="0"/>
            <a:r>
              <a:rPr lang="en-US">
                <a:latin typeface="Arial" pitchFamily="34" charset="0"/>
                <a:cs typeface="Times New Roman" pitchFamily="18" charset="0"/>
              </a:rPr>
              <a:t>Small gap between cementum and enamel		10%</a:t>
            </a:r>
            <a:r>
              <a:rPr lang="en-US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Arial" pitchFamily="34" charset="0"/>
              </a:rPr>
              <a:t>Periodontium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25908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Gingiva(fibrous CT)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Periodontal Ligament(fibrous CT)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Alveolar bone(minerlaized CT)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Cement(minerlaized CT)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01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6107113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" descr="Figure_09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7467600" cy="60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304800" y="152400"/>
            <a:ext cx="33321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u="sng">
                <a:latin typeface="Arial" pitchFamily="34" charset="0"/>
              </a:rPr>
              <a:t>Aging of Cementum</a:t>
            </a:r>
          </a:p>
        </p:txBody>
      </p:sp>
      <p:pic>
        <p:nvPicPr>
          <p:cNvPr id="34819" name="Picture 7" descr="0100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"/>
            <a:ext cx="3176588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8"/>
          <p:cNvSpPr txBox="1">
            <a:spLocks noChangeArrowheads="1"/>
          </p:cNvSpPr>
          <p:nvPr/>
        </p:nvSpPr>
        <p:spPr bwMode="auto">
          <a:xfrm>
            <a:off x="152400" y="727075"/>
            <a:ext cx="57372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sz="1800" b="1">
                <a:latin typeface="Arial" pitchFamily="34" charset="0"/>
              </a:rPr>
              <a:t>Smooth surface becomes irregular </a:t>
            </a:r>
            <a:r>
              <a:rPr lang="en-US" sz="1800">
                <a:latin typeface="Arial" pitchFamily="34" charset="0"/>
              </a:rPr>
              <a:t>due</a:t>
            </a:r>
          </a:p>
          <a:p>
            <a:pPr eaLnBrk="1" hangingPunct="1"/>
            <a:r>
              <a:rPr lang="en-US" sz="1800">
                <a:latin typeface="Arial" pitchFamily="34" charset="0"/>
              </a:rPr>
              <a:t>	to calcification of ligament fiber bundles</a:t>
            </a:r>
          </a:p>
          <a:p>
            <a:pPr eaLnBrk="1" hangingPunct="1"/>
            <a:r>
              <a:rPr lang="en-US" sz="1800">
                <a:latin typeface="Arial" pitchFamily="34" charset="0"/>
              </a:rPr>
              <a:t>	where they are attached to cementum</a:t>
            </a:r>
          </a:p>
          <a:p>
            <a:pPr eaLnBrk="1" hangingPunct="1">
              <a:buFontTx/>
              <a:buAutoNum type="arabicPeriod" startAt="2"/>
            </a:pPr>
            <a:r>
              <a:rPr lang="en-US" sz="1800" b="1">
                <a:latin typeface="Arial" pitchFamily="34" charset="0"/>
              </a:rPr>
              <a:t>Continues deposition of cementum </a:t>
            </a:r>
            <a:r>
              <a:rPr lang="en-US" sz="1800">
                <a:latin typeface="Arial" pitchFamily="34" charset="0"/>
              </a:rPr>
              <a:t>occurs</a:t>
            </a:r>
          </a:p>
          <a:p>
            <a:pPr eaLnBrk="1" hangingPunct="1"/>
            <a:r>
              <a:rPr lang="en-US" sz="1800">
                <a:latin typeface="Arial" pitchFamily="34" charset="0"/>
              </a:rPr>
              <a:t>	with age in the apical area.</a:t>
            </a:r>
          </a:p>
          <a:p>
            <a:pPr eaLnBrk="1" hangingPunct="1"/>
            <a:r>
              <a:rPr lang="en-US" sz="1800">
                <a:latin typeface="Arial" pitchFamily="34" charset="0"/>
              </a:rPr>
              <a:t> 	[Good: maintains tooth length; bad:</a:t>
            </a:r>
          </a:p>
          <a:p>
            <a:pPr eaLnBrk="1" hangingPunct="1"/>
            <a:r>
              <a:rPr lang="en-US" sz="1800">
                <a:latin typeface="Arial" pitchFamily="34" charset="0"/>
              </a:rPr>
              <a:t>	obstructs the foramen]</a:t>
            </a:r>
          </a:p>
          <a:p>
            <a:pPr eaLnBrk="1" hangingPunct="1">
              <a:buFontTx/>
              <a:buAutoNum type="arabicPeriod" startAt="3"/>
            </a:pPr>
            <a:r>
              <a:rPr lang="en-US" sz="1800" b="1">
                <a:latin typeface="Arial" pitchFamily="34" charset="0"/>
              </a:rPr>
              <a:t>Cementum resorption</a:t>
            </a:r>
            <a:r>
              <a:rPr lang="en-US" sz="1800">
                <a:latin typeface="Arial" pitchFamily="34" charset="0"/>
              </a:rPr>
              <a:t>.	Active for a period</a:t>
            </a:r>
          </a:p>
          <a:p>
            <a:pPr eaLnBrk="1" hangingPunct="1"/>
            <a:r>
              <a:rPr lang="en-US" sz="1800">
                <a:latin typeface="Arial" pitchFamily="34" charset="0"/>
              </a:rPr>
              <a:t>	of time and then stops for cementum</a:t>
            </a:r>
          </a:p>
          <a:p>
            <a:pPr eaLnBrk="1" hangingPunct="1"/>
            <a:r>
              <a:rPr lang="en-US" sz="1800">
                <a:latin typeface="Arial" pitchFamily="34" charset="0"/>
              </a:rPr>
              <a:t>	deposition creating </a:t>
            </a:r>
            <a:r>
              <a:rPr lang="en-US" sz="1800" u="sng">
                <a:latin typeface="Arial" pitchFamily="34" charset="0"/>
              </a:rPr>
              <a:t>reversal lines</a:t>
            </a:r>
          </a:p>
          <a:p>
            <a:pPr eaLnBrk="1" hangingPunct="1">
              <a:buFontTx/>
              <a:buAutoNum type="arabicPeriod" startAt="4"/>
            </a:pPr>
            <a:r>
              <a:rPr lang="en-US" sz="1800" b="1">
                <a:latin typeface="Arial" pitchFamily="34" charset="0"/>
              </a:rPr>
              <a:t>Resorption of root dentin occurs with aging</a:t>
            </a:r>
          </a:p>
          <a:p>
            <a:pPr eaLnBrk="1" hangingPunct="1"/>
            <a:r>
              <a:rPr lang="en-US" sz="1800" b="1">
                <a:latin typeface="Arial" pitchFamily="34" charset="0"/>
              </a:rPr>
              <a:t>	which is covered by </a:t>
            </a:r>
            <a:r>
              <a:rPr lang="en-US" sz="1800" b="1" u="sng">
                <a:latin typeface="Arial" pitchFamily="34" charset="0"/>
              </a:rPr>
              <a:t>cemental repair</a:t>
            </a:r>
          </a:p>
        </p:txBody>
      </p:sp>
      <p:pic>
        <p:nvPicPr>
          <p:cNvPr id="34821" name="Picture 10" descr="0100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52800"/>
            <a:ext cx="27368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12" descr="0100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97363"/>
            <a:ext cx="3962400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685800" y="228600"/>
            <a:ext cx="2603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 u="sng">
                <a:latin typeface="Arial" pitchFamily="34" charset="0"/>
              </a:rPr>
              <a:t>5.Cementicles</a:t>
            </a:r>
          </a:p>
        </p:txBody>
      </p: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152400" y="1027113"/>
            <a:ext cx="517683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800">
                <a:latin typeface="Arial" pitchFamily="34" charset="0"/>
              </a:rPr>
              <a:t> </a:t>
            </a:r>
            <a:r>
              <a:rPr lang="en-US" sz="1800" b="1">
                <a:latin typeface="Arial" pitchFamily="34" charset="0"/>
              </a:rPr>
              <a:t>Calcified ovoid or round nodule found</a:t>
            </a:r>
          </a:p>
          <a:p>
            <a:pPr eaLnBrk="1" hangingPunct="1"/>
            <a:r>
              <a:rPr lang="en-US" sz="1800" b="1">
                <a:latin typeface="Arial" pitchFamily="34" charset="0"/>
              </a:rPr>
              <a:t>   in the PDL</a:t>
            </a:r>
          </a:p>
          <a:p>
            <a:pPr eaLnBrk="1" hangingPunct="1">
              <a:buFontTx/>
              <a:buChar char="•"/>
            </a:pPr>
            <a:r>
              <a:rPr lang="en-US" sz="1800" b="1">
                <a:latin typeface="Arial" pitchFamily="34" charset="0"/>
              </a:rPr>
              <a:t> Single or multiple near the cemental surface</a:t>
            </a:r>
          </a:p>
          <a:p>
            <a:pPr eaLnBrk="1" hangingPunct="1">
              <a:buFontTx/>
              <a:buChar char="•"/>
            </a:pPr>
            <a:r>
              <a:rPr lang="en-US" sz="1800" b="1">
                <a:latin typeface="Arial" pitchFamily="34" charset="0"/>
              </a:rPr>
              <a:t> Free in ligament; attached or embedded</a:t>
            </a:r>
          </a:p>
          <a:p>
            <a:pPr eaLnBrk="1" hangingPunct="1"/>
            <a:r>
              <a:rPr lang="en-US" sz="1800" b="1">
                <a:latin typeface="Arial" pitchFamily="34" charset="0"/>
              </a:rPr>
              <a:t>  in cementum</a:t>
            </a:r>
          </a:p>
          <a:p>
            <a:pPr eaLnBrk="1" hangingPunct="1">
              <a:buFontTx/>
              <a:buChar char="•"/>
            </a:pPr>
            <a:r>
              <a:rPr lang="en-US" sz="1800" b="1">
                <a:latin typeface="Arial" pitchFamily="34" charset="0"/>
              </a:rPr>
              <a:t> Aging and at sites of trauma</a:t>
            </a:r>
          </a:p>
          <a:p>
            <a:pPr eaLnBrk="1" hangingPunct="1">
              <a:buFontTx/>
              <a:buChar char="•"/>
            </a:pPr>
            <a:endParaRPr lang="en-US" sz="1800">
              <a:latin typeface="Arial" pitchFamily="34" charset="0"/>
            </a:endParaRPr>
          </a:p>
        </p:txBody>
      </p:sp>
      <p:pic>
        <p:nvPicPr>
          <p:cNvPr id="35844" name="Picture 7" descr="010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05200"/>
            <a:ext cx="3505200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9" descr="0100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48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Figure_0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26955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 descr="01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00200"/>
            <a:ext cx="5638800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</p:spPr>
        <p:txBody>
          <a:bodyPr/>
          <a:lstStyle/>
          <a:p>
            <a:pPr eaLnBrk="1" hangingPunct="1"/>
            <a:r>
              <a:rPr lang="en-US" sz="7200" smtClean="0">
                <a:latin typeface="Arial" pitchFamily="34" charset="0"/>
              </a:rPr>
              <a:t>Cementum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>
                <a:latin typeface="Arial" pitchFamily="34" charset="0"/>
              </a:rPr>
              <a:t>It is a hard </a:t>
            </a:r>
            <a:r>
              <a:rPr lang="en-US" b="1" smtClean="0">
                <a:latin typeface="Arial" pitchFamily="34" charset="0"/>
              </a:rPr>
              <a:t>avascular</a:t>
            </a:r>
            <a:r>
              <a:rPr lang="en-US" smtClean="0">
                <a:latin typeface="Arial" pitchFamily="34" charset="0"/>
              </a:rPr>
              <a:t> connective tissue that covers the roots of teeth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Arial" pitchFamily="34" charset="0"/>
              </a:rPr>
              <a:t>Role of Cementum</a:t>
            </a:r>
          </a:p>
        </p:txBody>
      </p:sp>
      <p:sp>
        <p:nvSpPr>
          <p:cNvPr id="81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pPr marL="455613" indent="-455613" eaLnBrk="1" hangingPunct="1">
              <a:buFontTx/>
              <a:buAutoNum type="arabicParenR"/>
            </a:pPr>
            <a:r>
              <a:rPr lang="en-US" smtClean="0">
                <a:latin typeface="Arial" pitchFamily="34" charset="0"/>
                <a:cs typeface="Times New Roman" pitchFamily="18" charset="0"/>
              </a:rPr>
              <a:t>It covers and protects the root dentin (covers the opening of dentinal tubules)</a:t>
            </a:r>
          </a:p>
          <a:p>
            <a:pPr marL="455613" indent="-455613" eaLnBrk="1" hangingPunct="1">
              <a:buFontTx/>
              <a:buAutoNum type="arabicParenR"/>
            </a:pPr>
            <a:endParaRPr lang="en-US" smtClean="0">
              <a:latin typeface="Arial" pitchFamily="34" charset="0"/>
              <a:cs typeface="Times New Roman" pitchFamily="18" charset="0"/>
            </a:endParaRPr>
          </a:p>
          <a:p>
            <a:pPr marL="455613" indent="-455613" eaLnBrk="1" hangingPunct="1">
              <a:buFontTx/>
              <a:buNone/>
            </a:pPr>
            <a:r>
              <a:rPr lang="en-US" smtClean="0">
                <a:latin typeface="Arial" pitchFamily="34" charset="0"/>
                <a:cs typeface="Times New Roman" pitchFamily="18" charset="0"/>
              </a:rPr>
              <a:t>2) It provides attachment to the periodontal fibers</a:t>
            </a:r>
          </a:p>
          <a:p>
            <a:pPr marL="455613" indent="-455613" eaLnBrk="1" hangingPunct="1">
              <a:buFontTx/>
              <a:buNone/>
            </a:pPr>
            <a:endParaRPr lang="en-US" smtClean="0">
              <a:latin typeface="Arial" pitchFamily="34" charset="0"/>
              <a:cs typeface="Times New Roman" pitchFamily="18" charset="0"/>
            </a:endParaRPr>
          </a:p>
          <a:p>
            <a:pPr marL="455613" indent="-455613" eaLnBrk="1" hangingPunct="1">
              <a:buFontTx/>
              <a:buNone/>
            </a:pPr>
            <a:r>
              <a:rPr lang="en-US" smtClean="0">
                <a:latin typeface="Arial" pitchFamily="34" charset="0"/>
                <a:cs typeface="Times New Roman" pitchFamily="18" charset="0"/>
              </a:rPr>
              <a:t>3) It compensates for tooth resorption</a:t>
            </a:r>
            <a:r>
              <a:rPr lang="en-US" smtClean="0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Figure_09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1"/>
          <a:stretch>
            <a:fillRect/>
          </a:stretch>
        </p:blipFill>
        <p:spPr bwMode="auto">
          <a:xfrm>
            <a:off x="5337175" y="381000"/>
            <a:ext cx="350202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36525" y="1154113"/>
            <a:ext cx="539115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2000">
              <a:latin typeface="Arial" pitchFamily="34" charset="0"/>
            </a:endParaRPr>
          </a:p>
          <a:p>
            <a:pPr eaLnBrk="1" hangingPunct="1"/>
            <a:r>
              <a:rPr lang="en-US" sz="2000">
                <a:latin typeface="Arial" pitchFamily="34" charset="0"/>
              </a:rPr>
              <a:t>Varies in thickness:  </a:t>
            </a:r>
            <a:r>
              <a:rPr lang="en-US" sz="2000" b="1">
                <a:latin typeface="Arial" pitchFamily="34" charset="0"/>
              </a:rPr>
              <a:t>thickest in the apex </a:t>
            </a:r>
            <a:r>
              <a:rPr lang="en-US" sz="2000">
                <a:latin typeface="Arial" pitchFamily="34" charset="0"/>
              </a:rPr>
              <a:t>and</a:t>
            </a:r>
          </a:p>
          <a:p>
            <a:pPr eaLnBrk="1" hangingPunct="1"/>
            <a:r>
              <a:rPr lang="en-US" sz="2000">
                <a:latin typeface="Arial" pitchFamily="34" charset="0"/>
              </a:rPr>
              <a:t>in the inter-radicular areas of multirooted</a:t>
            </a:r>
          </a:p>
          <a:p>
            <a:pPr eaLnBrk="1" hangingPunct="1"/>
            <a:r>
              <a:rPr lang="en-US" sz="2000">
                <a:latin typeface="Arial" pitchFamily="34" charset="0"/>
              </a:rPr>
              <a:t>teeth, and </a:t>
            </a:r>
            <a:r>
              <a:rPr lang="en-US" sz="2000" b="1">
                <a:latin typeface="Arial" pitchFamily="34" charset="0"/>
              </a:rPr>
              <a:t>thinnest in the cervical area</a:t>
            </a:r>
          </a:p>
          <a:p>
            <a:pPr eaLnBrk="1" hangingPunct="1"/>
            <a:endParaRPr lang="en-US" sz="2000">
              <a:latin typeface="Arial" pitchFamily="34" charset="0"/>
            </a:endParaRPr>
          </a:p>
          <a:p>
            <a:pPr eaLnBrk="1" hangingPunct="1"/>
            <a:r>
              <a:rPr lang="en-US" sz="2000">
                <a:latin typeface="Arial" pitchFamily="34" charset="0"/>
              </a:rPr>
              <a:t>10 to 15 </a:t>
            </a:r>
            <a:r>
              <a:rPr lang="en-US" sz="2000">
                <a:latin typeface="Arial" pitchFamily="34" charset="0"/>
                <a:sym typeface="Symbol" pitchFamily="18" charset="2"/>
              </a:rPr>
              <a:t>m in the cervical areas to</a:t>
            </a:r>
          </a:p>
          <a:p>
            <a:pPr eaLnBrk="1" hangingPunct="1"/>
            <a:r>
              <a:rPr lang="en-US" sz="2000">
                <a:latin typeface="Arial" pitchFamily="34" charset="0"/>
                <a:sym typeface="Symbol" pitchFamily="18" charset="2"/>
              </a:rPr>
              <a:t>50 to 200 m (can exceed &gt; 600 m) apically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>
                <a:latin typeface="Arial" pitchFamily="34" charset="0"/>
                <a:cs typeface="Times New Roman" pitchFamily="18" charset="0"/>
              </a:rPr>
              <a:t>Cementum simulates bone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7772400" cy="4114800"/>
          </a:xfrm>
        </p:spPr>
        <p:txBody>
          <a:bodyPr/>
          <a:lstStyle/>
          <a:p>
            <a:pPr indent="4763" eaLnBrk="1" hangingPunct="1">
              <a:tabLst>
                <a:tab pos="515938" algn="l"/>
              </a:tabLst>
            </a:pPr>
            <a:r>
              <a:rPr lang="en-US" sz="2800" smtClean="0">
                <a:latin typeface="Arial" pitchFamily="34" charset="0"/>
                <a:cs typeface="Times New Roman" pitchFamily="18" charset="0"/>
              </a:rPr>
              <a:t> Organic fibrous framework, ground 	 substance, crystal type, development</a:t>
            </a:r>
          </a:p>
          <a:p>
            <a:pPr indent="4763" eaLnBrk="1" hangingPunct="1">
              <a:tabLst>
                <a:tab pos="515938" algn="l"/>
              </a:tabLst>
            </a:pPr>
            <a:r>
              <a:rPr lang="en-US" sz="2800" smtClean="0">
                <a:latin typeface="Arial" pitchFamily="34" charset="0"/>
                <a:cs typeface="Times New Roman" pitchFamily="18" charset="0"/>
              </a:rPr>
              <a:t> Lacunae</a:t>
            </a:r>
          </a:p>
          <a:p>
            <a:pPr indent="4763" eaLnBrk="1" hangingPunct="1">
              <a:tabLst>
                <a:tab pos="515938" algn="l"/>
              </a:tabLst>
            </a:pPr>
            <a:r>
              <a:rPr lang="en-US" sz="2800" smtClean="0">
                <a:latin typeface="Arial" pitchFamily="34" charset="0"/>
                <a:cs typeface="Times New Roman" pitchFamily="18" charset="0"/>
              </a:rPr>
              <a:t> Canaliculi</a:t>
            </a:r>
          </a:p>
          <a:p>
            <a:pPr indent="4763" eaLnBrk="1" hangingPunct="1">
              <a:tabLst>
                <a:tab pos="515938" algn="l"/>
              </a:tabLst>
            </a:pPr>
            <a:r>
              <a:rPr lang="en-US" sz="2800" smtClean="0">
                <a:latin typeface="Arial" pitchFamily="34" charset="0"/>
                <a:cs typeface="Times New Roman" pitchFamily="18" charset="0"/>
              </a:rPr>
              <a:t> Cellular component</a:t>
            </a:r>
          </a:p>
          <a:p>
            <a:pPr indent="4763" eaLnBrk="1" hangingPunct="1">
              <a:tabLst>
                <a:tab pos="515938" algn="l"/>
              </a:tabLst>
            </a:pPr>
            <a:r>
              <a:rPr lang="en-US" sz="2800" smtClean="0">
                <a:latin typeface="Arial" pitchFamily="34" charset="0"/>
                <a:cs typeface="Times New Roman" pitchFamily="18" charset="0"/>
              </a:rPr>
              <a:t> Incremental lines (also known as “resting” 	 lines; they are  produced by continuous     but	phasic, deposition of cementum)</a:t>
            </a:r>
            <a:r>
              <a:rPr lang="en-US" sz="2800" smtClean="0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43426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Times New Roman" pitchFamily="18" charset="0"/>
              </a:rPr>
              <a:t>Differences between </a:t>
            </a:r>
            <a:r>
              <a:rPr lang="en-US" sz="3600" b="1" i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Times New Roman" pitchFamily="18" charset="0"/>
              </a:rPr>
              <a:t>cementum</a:t>
            </a:r>
            <a:r>
              <a:rPr lang="en-US" sz="36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Times New Roman" pitchFamily="18" charset="0"/>
              </a:rPr>
              <a:t> and bone</a:t>
            </a: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381000" y="2209800"/>
            <a:ext cx="8382000" cy="40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tabLst>
                <a:tab pos="168275" algn="l"/>
              </a:tabLst>
            </a:pPr>
            <a:r>
              <a:rPr lang="en-US" sz="2900">
                <a:latin typeface="Arial" pitchFamily="34" charset="0"/>
                <a:cs typeface="Times New Roman" pitchFamily="18" charset="0"/>
              </a:rPr>
              <a:t> Not vascularized – a reason for it being resistant 	to resorption</a:t>
            </a:r>
            <a:endParaRPr lang="en-US" sz="2800">
              <a:latin typeface="Arial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168275" algn="l"/>
              </a:tabLst>
            </a:pPr>
            <a:r>
              <a:rPr lang="en-US" sz="2900">
                <a:latin typeface="Arial" pitchFamily="34" charset="0"/>
                <a:cs typeface="Times New Roman" pitchFamily="18" charset="0"/>
              </a:rPr>
              <a:t> Minor ability to remodel</a:t>
            </a:r>
            <a:endParaRPr lang="en-US" sz="2800">
              <a:latin typeface="Arial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168275" algn="l"/>
              </a:tabLst>
            </a:pPr>
            <a:r>
              <a:rPr lang="en-US" sz="2900">
                <a:latin typeface="Arial" pitchFamily="34" charset="0"/>
                <a:cs typeface="Times New Roman" pitchFamily="18" charset="0"/>
              </a:rPr>
              <a:t> More resistant to resorption compared to bone</a:t>
            </a:r>
            <a:endParaRPr lang="en-US" sz="2800">
              <a:latin typeface="Arial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168275" algn="l"/>
              </a:tabLst>
            </a:pPr>
            <a:r>
              <a:rPr lang="en-US" sz="2900">
                <a:latin typeface="Arial" pitchFamily="34" charset="0"/>
                <a:cs typeface="Times New Roman" pitchFamily="18" charset="0"/>
              </a:rPr>
              <a:t> Lacks neural component – so no pain</a:t>
            </a:r>
            <a:endParaRPr lang="en-US" sz="2800">
              <a:latin typeface="Arial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168275" algn="l"/>
              </a:tabLst>
            </a:pPr>
            <a:r>
              <a:rPr lang="en-US" sz="2900">
                <a:latin typeface="Arial" pitchFamily="34" charset="0"/>
                <a:cs typeface="Times New Roman" pitchFamily="18" charset="0"/>
              </a:rPr>
              <a:t> 70% of bone is made by inorganic salts (cementum only 45-50%)</a:t>
            </a:r>
          </a:p>
          <a:p>
            <a:pPr eaLnBrk="0" hangingPunct="0">
              <a:buFontTx/>
              <a:buChar char="•"/>
              <a:tabLst>
                <a:tab pos="168275" algn="l"/>
              </a:tabLst>
            </a:pPr>
            <a:endParaRPr lang="en-US" sz="54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</TotalTime>
  <Words>690</Words>
  <Application>Microsoft Office PowerPoint</Application>
  <PresentationFormat>On-screen Show (4:3)</PresentationFormat>
  <Paragraphs>212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Symbol</vt:lpstr>
      <vt:lpstr>Times New Roman</vt:lpstr>
      <vt:lpstr>Wingdings</vt:lpstr>
      <vt:lpstr>Default Design</vt:lpstr>
      <vt:lpstr>PowerPoint Presentation</vt:lpstr>
      <vt:lpstr>PowerPoint Presentation</vt:lpstr>
      <vt:lpstr>Periodontium</vt:lpstr>
      <vt:lpstr>PowerPoint Presentation</vt:lpstr>
      <vt:lpstr>Cementum</vt:lpstr>
      <vt:lpstr>Role of Cementum</vt:lpstr>
      <vt:lpstr>PowerPoint Presentation</vt:lpstr>
      <vt:lpstr>Cementum simulates bone</vt:lpstr>
      <vt:lpstr>Differences between cementum and bone</vt:lpstr>
      <vt:lpstr>PowerPoint Presentation</vt:lpstr>
      <vt:lpstr>PowerPoint Presentation</vt:lpstr>
      <vt:lpstr>Cementoblasts</vt:lpstr>
      <vt:lpstr>PowerPoint Presentation</vt:lpstr>
      <vt:lpstr>PowerPoint Presentation</vt:lpstr>
      <vt:lpstr>PowerPoint Presentation</vt:lpstr>
      <vt:lpstr>Collagenous component</vt:lpstr>
      <vt:lpstr>Classification of Cementum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Distribution of Cementum on the Root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 of Minnesota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Ioannis Koutlas</dc:creator>
  <cp:lastModifiedBy>lenovo</cp:lastModifiedBy>
  <cp:revision>54</cp:revision>
  <dcterms:created xsi:type="dcterms:W3CDTF">2005-03-01T22:23:48Z</dcterms:created>
  <dcterms:modified xsi:type="dcterms:W3CDTF">2018-12-24T18:28:22Z</dcterms:modified>
</cp:coreProperties>
</file>