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2C144-5839-4611-A984-590D3EAAAFBC}" type="datetimeFigureOut">
              <a:rPr lang="en-US" smtClean="0"/>
              <a:t>12/24/2018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6F65D-A777-484C-A344-C3D3A6A42A06}" type="slidenum">
              <a:rPr lang="en-US" smtClean="0"/>
              <a:t>‹#›</a:t>
            </a:fld>
            <a:endParaRPr lang="en-US"/>
          </a:p>
        </p:txBody>
      </p:sp>
    </p:spTree>
    <p:extLst>
      <p:ext uri="{BB962C8B-B14F-4D97-AF65-F5344CB8AC3E}">
        <p14:creationId xmlns:p14="http://schemas.microsoft.com/office/powerpoint/2010/main" val="1448723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New Roman" pitchFamily="18" charset="0"/>
              </a:defRPr>
            </a:lvl1pPr>
            <a:lvl2pPr marL="742950" indent="-285750" defTabSz="931863" eaLnBrk="0" hangingPunct="0">
              <a:defRPr sz="2400">
                <a:solidFill>
                  <a:schemeClr val="tx1"/>
                </a:solidFill>
                <a:latin typeface="Times New Roman" pitchFamily="18" charset="0"/>
              </a:defRPr>
            </a:lvl2pPr>
            <a:lvl3pPr marL="1143000" indent="-228600" defTabSz="931863" eaLnBrk="0" hangingPunct="0">
              <a:defRPr sz="2400">
                <a:solidFill>
                  <a:schemeClr val="tx1"/>
                </a:solidFill>
                <a:latin typeface="Times New Roman" pitchFamily="18" charset="0"/>
              </a:defRPr>
            </a:lvl3pPr>
            <a:lvl4pPr marL="1600200" indent="-228600" defTabSz="931863" eaLnBrk="0" hangingPunct="0">
              <a:defRPr sz="2400">
                <a:solidFill>
                  <a:schemeClr val="tx1"/>
                </a:solidFill>
                <a:latin typeface="Times New Roman" pitchFamily="18" charset="0"/>
              </a:defRPr>
            </a:lvl4pPr>
            <a:lvl5pPr marL="2057400" indent="-228600" defTabSz="931863" eaLnBrk="0" hangingPunct="0">
              <a:defRPr sz="2400">
                <a:solidFill>
                  <a:schemeClr val="tx1"/>
                </a:solidFill>
                <a:latin typeface="Times New Roman" pitchFamily="18" charset="0"/>
              </a:defRPr>
            </a:lvl5pPr>
            <a:lvl6pPr marL="2514600" indent="-228600" algn="l" defTabSz="931863" rtl="0" eaLnBrk="0" fontAlgn="base" hangingPunct="0">
              <a:spcBef>
                <a:spcPct val="0"/>
              </a:spcBef>
              <a:spcAft>
                <a:spcPct val="0"/>
              </a:spcAft>
              <a:defRPr sz="2400">
                <a:solidFill>
                  <a:schemeClr val="tx1"/>
                </a:solidFill>
                <a:latin typeface="Times New Roman" pitchFamily="18" charset="0"/>
              </a:defRPr>
            </a:lvl6pPr>
            <a:lvl7pPr marL="2971800" indent="-228600" algn="l" defTabSz="931863" rtl="0" eaLnBrk="0" fontAlgn="base" hangingPunct="0">
              <a:spcBef>
                <a:spcPct val="0"/>
              </a:spcBef>
              <a:spcAft>
                <a:spcPct val="0"/>
              </a:spcAft>
              <a:defRPr sz="2400">
                <a:solidFill>
                  <a:schemeClr val="tx1"/>
                </a:solidFill>
                <a:latin typeface="Times New Roman" pitchFamily="18" charset="0"/>
              </a:defRPr>
            </a:lvl7pPr>
            <a:lvl8pPr marL="3429000" indent="-228600" algn="l" defTabSz="931863" rtl="0" eaLnBrk="0" fontAlgn="base" hangingPunct="0">
              <a:spcBef>
                <a:spcPct val="0"/>
              </a:spcBef>
              <a:spcAft>
                <a:spcPct val="0"/>
              </a:spcAft>
              <a:defRPr sz="2400">
                <a:solidFill>
                  <a:schemeClr val="tx1"/>
                </a:solidFill>
                <a:latin typeface="Times New Roman" pitchFamily="18" charset="0"/>
              </a:defRPr>
            </a:lvl8pPr>
            <a:lvl9pPr marL="3886200" indent="-228600" algn="l" defTabSz="931863" rtl="0" eaLnBrk="0" fontAlgn="base" hangingPunct="0">
              <a:spcBef>
                <a:spcPct val="0"/>
              </a:spcBef>
              <a:spcAft>
                <a:spcPct val="0"/>
              </a:spcAft>
              <a:defRPr sz="2400">
                <a:solidFill>
                  <a:schemeClr val="tx1"/>
                </a:solidFill>
                <a:latin typeface="Times New Roman" pitchFamily="18" charset="0"/>
              </a:defRPr>
            </a:lvl9pPr>
          </a:lstStyle>
          <a:p>
            <a:pPr eaLnBrk="1" hangingPunct="1"/>
            <a:fld id="{24A20060-4D09-4056-8FD0-B4968D2B52B2}" type="slidenum">
              <a:rPr lang="en-IN" sz="1200" smtClean="0"/>
              <a:pPr eaLnBrk="1" hangingPunct="1"/>
              <a:t>16</a:t>
            </a:fld>
            <a:endParaRPr lang="en-IN" sz="1200" smtClean="0"/>
          </a:p>
        </p:txBody>
      </p:sp>
    </p:spTree>
    <p:extLst>
      <p:ext uri="{BB962C8B-B14F-4D97-AF65-F5344CB8AC3E}">
        <p14:creationId xmlns:p14="http://schemas.microsoft.com/office/powerpoint/2010/main" val="81089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7DD033-18A6-49FC-9E7E-73C4945CFA7F}"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4D270-79DC-493D-8717-D1F7680E1535}" type="slidenum">
              <a:rPr lang="en-US" smtClean="0"/>
              <a:t>‹#›</a:t>
            </a:fld>
            <a:endParaRPr lang="en-US"/>
          </a:p>
        </p:txBody>
      </p:sp>
    </p:spTree>
    <p:extLst>
      <p:ext uri="{BB962C8B-B14F-4D97-AF65-F5344CB8AC3E}">
        <p14:creationId xmlns:p14="http://schemas.microsoft.com/office/powerpoint/2010/main" val="13493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DD033-18A6-49FC-9E7E-73C4945CFA7F}"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4D270-79DC-493D-8717-D1F7680E1535}" type="slidenum">
              <a:rPr lang="en-US" smtClean="0"/>
              <a:t>‹#›</a:t>
            </a:fld>
            <a:endParaRPr lang="en-US"/>
          </a:p>
        </p:txBody>
      </p:sp>
    </p:spTree>
    <p:extLst>
      <p:ext uri="{BB962C8B-B14F-4D97-AF65-F5344CB8AC3E}">
        <p14:creationId xmlns:p14="http://schemas.microsoft.com/office/powerpoint/2010/main" val="230370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DD033-18A6-49FC-9E7E-73C4945CFA7F}"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4D270-79DC-493D-8717-D1F7680E1535}" type="slidenum">
              <a:rPr lang="en-US" smtClean="0"/>
              <a:t>‹#›</a:t>
            </a:fld>
            <a:endParaRPr lang="en-US"/>
          </a:p>
        </p:txBody>
      </p:sp>
    </p:spTree>
    <p:extLst>
      <p:ext uri="{BB962C8B-B14F-4D97-AF65-F5344CB8AC3E}">
        <p14:creationId xmlns:p14="http://schemas.microsoft.com/office/powerpoint/2010/main" val="35361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DD033-18A6-49FC-9E7E-73C4945CFA7F}"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4D270-79DC-493D-8717-D1F7680E1535}" type="slidenum">
              <a:rPr lang="en-US" smtClean="0"/>
              <a:t>‹#›</a:t>
            </a:fld>
            <a:endParaRPr lang="en-US"/>
          </a:p>
        </p:txBody>
      </p:sp>
    </p:spTree>
    <p:extLst>
      <p:ext uri="{BB962C8B-B14F-4D97-AF65-F5344CB8AC3E}">
        <p14:creationId xmlns:p14="http://schemas.microsoft.com/office/powerpoint/2010/main" val="2151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7DD033-18A6-49FC-9E7E-73C4945CFA7F}" type="datetimeFigureOut">
              <a:rPr lang="en-US" smtClean="0"/>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4D270-79DC-493D-8717-D1F7680E1535}" type="slidenum">
              <a:rPr lang="en-US" smtClean="0"/>
              <a:t>‹#›</a:t>
            </a:fld>
            <a:endParaRPr lang="en-US"/>
          </a:p>
        </p:txBody>
      </p:sp>
    </p:spTree>
    <p:extLst>
      <p:ext uri="{BB962C8B-B14F-4D97-AF65-F5344CB8AC3E}">
        <p14:creationId xmlns:p14="http://schemas.microsoft.com/office/powerpoint/2010/main" val="1908586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7DD033-18A6-49FC-9E7E-73C4945CFA7F}" type="datetimeFigureOut">
              <a:rPr lang="en-US" smtClean="0"/>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4D270-79DC-493D-8717-D1F7680E1535}" type="slidenum">
              <a:rPr lang="en-US" smtClean="0"/>
              <a:t>‹#›</a:t>
            </a:fld>
            <a:endParaRPr lang="en-US"/>
          </a:p>
        </p:txBody>
      </p:sp>
    </p:spTree>
    <p:extLst>
      <p:ext uri="{BB962C8B-B14F-4D97-AF65-F5344CB8AC3E}">
        <p14:creationId xmlns:p14="http://schemas.microsoft.com/office/powerpoint/2010/main" val="2128365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7DD033-18A6-49FC-9E7E-73C4945CFA7F}" type="datetimeFigureOut">
              <a:rPr lang="en-US" smtClean="0"/>
              <a:t>12/24/2018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94D270-79DC-493D-8717-D1F7680E1535}" type="slidenum">
              <a:rPr lang="en-US" smtClean="0"/>
              <a:t>‹#›</a:t>
            </a:fld>
            <a:endParaRPr lang="en-US"/>
          </a:p>
        </p:txBody>
      </p:sp>
    </p:spTree>
    <p:extLst>
      <p:ext uri="{BB962C8B-B14F-4D97-AF65-F5344CB8AC3E}">
        <p14:creationId xmlns:p14="http://schemas.microsoft.com/office/powerpoint/2010/main" val="1799240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7DD033-18A6-49FC-9E7E-73C4945CFA7F}" type="datetimeFigureOut">
              <a:rPr lang="en-US" smtClean="0"/>
              <a:t>12/24/2018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94D270-79DC-493D-8717-D1F7680E1535}" type="slidenum">
              <a:rPr lang="en-US" smtClean="0"/>
              <a:t>‹#›</a:t>
            </a:fld>
            <a:endParaRPr lang="en-US"/>
          </a:p>
        </p:txBody>
      </p:sp>
    </p:spTree>
    <p:extLst>
      <p:ext uri="{BB962C8B-B14F-4D97-AF65-F5344CB8AC3E}">
        <p14:creationId xmlns:p14="http://schemas.microsoft.com/office/powerpoint/2010/main" val="406234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DD033-18A6-49FC-9E7E-73C4945CFA7F}" type="datetimeFigureOut">
              <a:rPr lang="en-US" smtClean="0"/>
              <a:t>12/24/2018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94D270-79DC-493D-8717-D1F7680E1535}" type="slidenum">
              <a:rPr lang="en-US" smtClean="0"/>
              <a:t>‹#›</a:t>
            </a:fld>
            <a:endParaRPr lang="en-US"/>
          </a:p>
        </p:txBody>
      </p:sp>
    </p:spTree>
    <p:extLst>
      <p:ext uri="{BB962C8B-B14F-4D97-AF65-F5344CB8AC3E}">
        <p14:creationId xmlns:p14="http://schemas.microsoft.com/office/powerpoint/2010/main" val="310359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7DD033-18A6-49FC-9E7E-73C4945CFA7F}" type="datetimeFigureOut">
              <a:rPr lang="en-US" smtClean="0"/>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4D270-79DC-493D-8717-D1F7680E1535}" type="slidenum">
              <a:rPr lang="en-US" smtClean="0"/>
              <a:t>‹#›</a:t>
            </a:fld>
            <a:endParaRPr lang="en-US"/>
          </a:p>
        </p:txBody>
      </p:sp>
    </p:spTree>
    <p:extLst>
      <p:ext uri="{BB962C8B-B14F-4D97-AF65-F5344CB8AC3E}">
        <p14:creationId xmlns:p14="http://schemas.microsoft.com/office/powerpoint/2010/main" val="181023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7DD033-18A6-49FC-9E7E-73C4945CFA7F}" type="datetimeFigureOut">
              <a:rPr lang="en-US" smtClean="0"/>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4D270-79DC-493D-8717-D1F7680E1535}" type="slidenum">
              <a:rPr lang="en-US" smtClean="0"/>
              <a:t>‹#›</a:t>
            </a:fld>
            <a:endParaRPr lang="en-US"/>
          </a:p>
        </p:txBody>
      </p:sp>
    </p:spTree>
    <p:extLst>
      <p:ext uri="{BB962C8B-B14F-4D97-AF65-F5344CB8AC3E}">
        <p14:creationId xmlns:p14="http://schemas.microsoft.com/office/powerpoint/2010/main" val="141296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DD033-18A6-49FC-9E7E-73C4945CFA7F}" type="datetimeFigureOut">
              <a:rPr lang="en-US" smtClean="0"/>
              <a:t>12/24/2018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4D270-79DC-493D-8717-D1F7680E1535}" type="slidenum">
              <a:rPr lang="en-US" smtClean="0"/>
              <a:t>‹#›</a:t>
            </a:fld>
            <a:endParaRPr lang="en-US"/>
          </a:p>
        </p:txBody>
      </p:sp>
    </p:spTree>
    <p:extLst>
      <p:ext uri="{BB962C8B-B14F-4D97-AF65-F5344CB8AC3E}">
        <p14:creationId xmlns:p14="http://schemas.microsoft.com/office/powerpoint/2010/main" val="1656353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http://www1.umn.edu/dental/courses/dent_5725/alveolar2.jpg"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2286000" y="0"/>
            <a:ext cx="7772400" cy="1143000"/>
          </a:xfrm>
        </p:spPr>
        <p:txBody>
          <a:bodyPr/>
          <a:lstStyle/>
          <a:p>
            <a:pPr eaLnBrk="1" hangingPunct="1"/>
            <a:r>
              <a:rPr lang="en-US" sz="3600" b="1">
                <a:latin typeface="Arial" pitchFamily="34" charset="0"/>
              </a:rPr>
              <a:t>Alveolar Process</a:t>
            </a:r>
          </a:p>
        </p:txBody>
      </p:sp>
      <p:pic>
        <p:nvPicPr>
          <p:cNvPr id="36867" name="Picture 3" descr="01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066800"/>
            <a:ext cx="6096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Line 4"/>
          <p:cNvSpPr>
            <a:spLocks noChangeShapeType="1"/>
          </p:cNvSpPr>
          <p:nvPr/>
        </p:nvSpPr>
        <p:spPr bwMode="auto">
          <a:xfrm>
            <a:off x="7010400" y="1600200"/>
            <a:ext cx="914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36869" name="Text Box 5"/>
          <p:cNvSpPr txBox="1">
            <a:spLocks noChangeArrowheads="1"/>
          </p:cNvSpPr>
          <p:nvPr/>
        </p:nvSpPr>
        <p:spPr bwMode="auto">
          <a:xfrm>
            <a:off x="8061325" y="1408113"/>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Arial" pitchFamily="34" charset="0"/>
              </a:rPr>
              <a:t>Gingiva</a:t>
            </a:r>
          </a:p>
        </p:txBody>
      </p:sp>
    </p:spTree>
    <p:extLst>
      <p:ext uri="{BB962C8B-B14F-4D97-AF65-F5344CB8AC3E}">
        <p14:creationId xmlns:p14="http://schemas.microsoft.com/office/powerpoint/2010/main" val="3163629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981200" y="1676401"/>
            <a:ext cx="8305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latin typeface="Arial" pitchFamily="34" charset="0"/>
                <a:cs typeface="Times New Roman" pitchFamily="18" charset="0"/>
              </a:rPr>
              <a:t>This process can occur during orthodontic movement of teeth. Bone is resorbed on the side of pressure and opposed on the site of tension.</a:t>
            </a:r>
            <a:r>
              <a:rPr lang="en-US" sz="2800">
                <a:latin typeface="Arial" pitchFamily="34" charset="0"/>
                <a:cs typeface="Times New Roman" pitchFamily="18" charset="0"/>
              </a:rPr>
              <a:t/>
            </a:r>
            <a:br>
              <a:rPr lang="en-US" sz="2800">
                <a:latin typeface="Arial" pitchFamily="34" charset="0"/>
                <a:cs typeface="Times New Roman" pitchFamily="18" charset="0"/>
              </a:rPr>
            </a:br>
            <a:endParaRPr lang="en-US" sz="2800">
              <a:latin typeface="Arial" pitchFamily="34" charset="0"/>
              <a:cs typeface="Times New Roman" pitchFamily="18" charset="0"/>
            </a:endParaRPr>
          </a:p>
        </p:txBody>
      </p:sp>
      <p:sp>
        <p:nvSpPr>
          <p:cNvPr id="46083" name="Rectangle 3"/>
          <p:cNvSpPr>
            <a:spLocks noChangeArrowheads="1"/>
          </p:cNvSpPr>
          <p:nvPr/>
        </p:nvSpPr>
        <p:spPr bwMode="auto">
          <a:xfrm>
            <a:off x="1752600" y="304800"/>
            <a:ext cx="86106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2800" u="sng">
                <a:latin typeface="Arial" pitchFamily="34" charset="0"/>
                <a:cs typeface="Times New Roman" pitchFamily="18" charset="0"/>
              </a:rPr>
              <a:t>Clinical considerations</a:t>
            </a:r>
          </a:p>
          <a:p>
            <a:pPr algn="ctr" eaLnBrk="0" hangingPunct="0">
              <a:spcBef>
                <a:spcPct val="50000"/>
              </a:spcBef>
            </a:pPr>
            <a:r>
              <a:rPr lang="en-US" sz="2800" b="1" i="1">
                <a:latin typeface="Arial" pitchFamily="34" charset="0"/>
                <a:cs typeface="Times New Roman" pitchFamily="18" charset="0"/>
              </a:rPr>
              <a:t>Resorption and regeneration of alveolar bone</a:t>
            </a:r>
            <a:r>
              <a:rPr lang="en-US" sz="2800" b="1">
                <a:latin typeface="Arial" pitchFamily="34" charset="0"/>
                <a:cs typeface="Times New Roman" pitchFamily="18" charset="0"/>
              </a:rPr>
              <a:t/>
            </a:r>
            <a:br>
              <a:rPr lang="en-US" sz="2800" b="1">
                <a:latin typeface="Arial" pitchFamily="34" charset="0"/>
                <a:cs typeface="Times New Roman" pitchFamily="18" charset="0"/>
              </a:rPr>
            </a:br>
            <a:endParaRPr lang="en-US" sz="2800" b="1">
              <a:latin typeface="Arial" pitchFamily="34" charset="0"/>
              <a:cs typeface="Times New Roman" pitchFamily="18" charset="0"/>
            </a:endParaRPr>
          </a:p>
        </p:txBody>
      </p:sp>
    </p:spTree>
    <p:extLst>
      <p:ext uri="{BB962C8B-B14F-4D97-AF65-F5344CB8AC3E}">
        <p14:creationId xmlns:p14="http://schemas.microsoft.com/office/powerpoint/2010/main" val="2386054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2209800" y="152400"/>
            <a:ext cx="7772400" cy="1143000"/>
          </a:xfrm>
        </p:spPr>
        <p:txBody>
          <a:bodyPr/>
          <a:lstStyle/>
          <a:p>
            <a:pPr eaLnBrk="1" hangingPunct="1"/>
            <a:r>
              <a:rPr lang="en-US" sz="3200" b="1" u="sng">
                <a:latin typeface="Arial" pitchFamily="34" charset="0"/>
                <a:cs typeface="Times New Roman" pitchFamily="18" charset="0"/>
              </a:rPr>
              <a:t>Periodontal Ligament</a:t>
            </a:r>
          </a:p>
        </p:txBody>
      </p:sp>
      <p:sp>
        <p:nvSpPr>
          <p:cNvPr id="47107" name="Text Box 3"/>
          <p:cNvSpPr txBox="1">
            <a:spLocks noChangeArrowheads="1"/>
          </p:cNvSpPr>
          <p:nvPr/>
        </p:nvSpPr>
        <p:spPr bwMode="auto">
          <a:xfrm>
            <a:off x="1828801" y="1370014"/>
            <a:ext cx="94773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latin typeface="Arial" pitchFamily="34" charset="0"/>
              </a:rPr>
              <a:t>*PDL is the soft specialized connective tissue situated between</a:t>
            </a:r>
          </a:p>
          <a:p>
            <a:pPr eaLnBrk="1" hangingPunct="1"/>
            <a:r>
              <a:rPr lang="en-US" b="1">
                <a:latin typeface="Arial" pitchFamily="34" charset="0"/>
              </a:rPr>
              <a:t>cementum and alveolar bone proper</a:t>
            </a:r>
          </a:p>
          <a:p>
            <a:pPr eaLnBrk="1" hangingPunct="1"/>
            <a:endParaRPr lang="en-US" b="1">
              <a:latin typeface="Arial" pitchFamily="34" charset="0"/>
            </a:endParaRPr>
          </a:p>
          <a:p>
            <a:pPr eaLnBrk="1" hangingPunct="1"/>
            <a:r>
              <a:rPr lang="en-US" b="1">
                <a:latin typeface="Arial" pitchFamily="34" charset="0"/>
              </a:rPr>
              <a:t>*Ranges in thickness between 0.15 and 0.38 mm and is</a:t>
            </a:r>
          </a:p>
          <a:p>
            <a:pPr eaLnBrk="1" hangingPunct="1"/>
            <a:r>
              <a:rPr lang="en-US" b="1">
                <a:latin typeface="Arial" pitchFamily="34" charset="0"/>
              </a:rPr>
              <a:t>thinnest in the middle portion of the root</a:t>
            </a:r>
          </a:p>
          <a:p>
            <a:pPr eaLnBrk="1" hangingPunct="1"/>
            <a:endParaRPr lang="en-US" b="1">
              <a:latin typeface="Arial" pitchFamily="34" charset="0"/>
            </a:endParaRPr>
          </a:p>
          <a:p>
            <a:pPr eaLnBrk="1" hangingPunct="1"/>
            <a:r>
              <a:rPr lang="en-US" b="1">
                <a:latin typeface="Arial" pitchFamily="34" charset="0"/>
              </a:rPr>
              <a:t>*The width decreases with age</a:t>
            </a:r>
          </a:p>
          <a:p>
            <a:pPr eaLnBrk="1" hangingPunct="1"/>
            <a:endParaRPr lang="en-US" b="1">
              <a:latin typeface="Arial" pitchFamily="34" charset="0"/>
            </a:endParaRPr>
          </a:p>
          <a:p>
            <a:pPr eaLnBrk="1" hangingPunct="1"/>
            <a:r>
              <a:rPr lang="en-US" b="1">
                <a:latin typeface="Arial" pitchFamily="34" charset="0"/>
              </a:rPr>
              <a:t>*PDL Tissue with high turnover rate</a:t>
            </a:r>
          </a:p>
          <a:p>
            <a:pPr eaLnBrk="1" hangingPunct="1"/>
            <a:endParaRPr lang="en-US" b="1">
              <a:latin typeface="Arial" pitchFamily="34" charset="0"/>
            </a:endParaRPr>
          </a:p>
          <a:p>
            <a:pPr eaLnBrk="1" hangingPunct="1"/>
            <a:r>
              <a:rPr lang="en-US" b="1">
                <a:latin typeface="Arial" pitchFamily="34" charset="0"/>
              </a:rPr>
              <a:t>*Contains fibers, cells and intercellular substance</a:t>
            </a:r>
          </a:p>
          <a:p>
            <a:pPr eaLnBrk="1" hangingPunct="1"/>
            <a:r>
              <a:rPr lang="en-US" b="1">
                <a:latin typeface="Arial" pitchFamily="34" charset="0"/>
              </a:rPr>
              <a:t>  </a:t>
            </a:r>
          </a:p>
        </p:txBody>
      </p:sp>
    </p:spTree>
    <p:extLst>
      <p:ext uri="{BB962C8B-B14F-4D97-AF65-F5344CB8AC3E}">
        <p14:creationId xmlns:p14="http://schemas.microsoft.com/office/powerpoint/2010/main" val="3286745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209800" y="152401"/>
            <a:ext cx="7924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latin typeface="Arial" pitchFamily="34" charset="0"/>
                <a:cs typeface="Times New Roman" pitchFamily="18" charset="0"/>
              </a:rPr>
              <a:t>Embryogenesis</a:t>
            </a:r>
          </a:p>
          <a:p>
            <a:pPr algn="ctr"/>
            <a:r>
              <a:rPr lang="en-US" sz="3200">
                <a:latin typeface="Arial" pitchFamily="34" charset="0"/>
                <a:cs typeface="Times New Roman" pitchFamily="18" charset="0"/>
              </a:rPr>
              <a:t> </a:t>
            </a:r>
            <a:r>
              <a:rPr lang="en-US">
                <a:latin typeface="Arial" pitchFamily="34" charset="0"/>
                <a:cs typeface="Times New Roman" pitchFamily="18" charset="0"/>
              </a:rPr>
              <a:t/>
            </a:r>
            <a:br>
              <a:rPr lang="en-US">
                <a:latin typeface="Arial" pitchFamily="34" charset="0"/>
                <a:cs typeface="Times New Roman" pitchFamily="18" charset="0"/>
              </a:rPr>
            </a:br>
            <a:r>
              <a:rPr lang="en-US" b="1">
                <a:latin typeface="Arial" pitchFamily="34" charset="0"/>
                <a:cs typeface="Times New Roman" pitchFamily="18" charset="0"/>
              </a:rPr>
              <a:t>The PDL forms from the dental follicle </a:t>
            </a:r>
            <a:r>
              <a:rPr lang="en-US">
                <a:latin typeface="Arial" pitchFamily="34" charset="0"/>
                <a:cs typeface="Times New Roman" pitchFamily="18" charset="0"/>
              </a:rPr>
              <a:t>root development begins</a:t>
            </a:r>
            <a:r>
              <a:rPr lang="en-US" sz="3200">
                <a:latin typeface="Arial" pitchFamily="34" charset="0"/>
                <a:cs typeface="Times New Roman" pitchFamily="18" charset="0"/>
              </a:rPr>
              <a:t> </a:t>
            </a:r>
            <a:br>
              <a:rPr lang="en-US" sz="3200">
                <a:latin typeface="Arial" pitchFamily="34" charset="0"/>
                <a:cs typeface="Times New Roman" pitchFamily="18" charset="0"/>
              </a:rPr>
            </a:br>
            <a:endParaRPr lang="en-US" sz="3200">
              <a:latin typeface="Arial" pitchFamily="34" charset="0"/>
              <a:cs typeface="Times New Roman" pitchFamily="18" charset="0"/>
            </a:endParaRPr>
          </a:p>
        </p:txBody>
      </p:sp>
      <p:pic>
        <p:nvPicPr>
          <p:cNvPr id="48131" name="Picture 3" descr="Figure_09-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63688"/>
            <a:ext cx="87630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764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981200" y="1295400"/>
            <a:ext cx="8153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Arial" pitchFamily="34" charset="0"/>
                <a:cs typeface="Times New Roman" pitchFamily="18" charset="0"/>
              </a:rPr>
              <a:t>Tooth support</a:t>
            </a:r>
          </a:p>
          <a:p>
            <a:r>
              <a:rPr lang="en-US">
                <a:latin typeface="Arial" pitchFamily="34" charset="0"/>
                <a:cs typeface="Times New Roman" pitchFamily="18" charset="0"/>
              </a:rPr>
              <a:t/>
            </a:r>
            <a:br>
              <a:rPr lang="en-US">
                <a:latin typeface="Arial" pitchFamily="34" charset="0"/>
                <a:cs typeface="Times New Roman" pitchFamily="18" charset="0"/>
              </a:rPr>
            </a:br>
            <a:r>
              <a:rPr lang="en-US" b="1">
                <a:latin typeface="Arial" pitchFamily="34" charset="0"/>
                <a:cs typeface="Times New Roman" pitchFamily="18" charset="0"/>
              </a:rPr>
              <a:t>Shock absorber</a:t>
            </a:r>
            <a:r>
              <a:rPr lang="en-US">
                <a:latin typeface="Arial" pitchFamily="34" charset="0"/>
                <a:cs typeface="Times New Roman" pitchFamily="18" charset="0"/>
              </a:rPr>
              <a:t>:  Withstanding the forces of mastication</a:t>
            </a:r>
          </a:p>
          <a:p>
            <a:r>
              <a:rPr lang="en-US">
                <a:latin typeface="Arial" pitchFamily="34" charset="0"/>
                <a:cs typeface="Times New Roman" pitchFamily="18" charset="0"/>
              </a:rPr>
              <a:t/>
            </a:r>
            <a:br>
              <a:rPr lang="en-US">
                <a:latin typeface="Arial" pitchFamily="34" charset="0"/>
                <a:cs typeface="Times New Roman" pitchFamily="18" charset="0"/>
              </a:rPr>
            </a:br>
            <a:r>
              <a:rPr lang="en-US" b="1">
                <a:latin typeface="Arial" pitchFamily="34" charset="0"/>
                <a:cs typeface="Times New Roman" pitchFamily="18" charset="0"/>
              </a:rPr>
              <a:t>Sensory receptor </a:t>
            </a:r>
            <a:r>
              <a:rPr lang="en-US">
                <a:latin typeface="Arial" pitchFamily="34" charset="0"/>
                <a:cs typeface="Times New Roman" pitchFamily="18" charset="0"/>
              </a:rPr>
              <a:t>necessary for proper positioning of the jaw</a:t>
            </a:r>
          </a:p>
          <a:p>
            <a:endParaRPr lang="en-US">
              <a:latin typeface="Arial" pitchFamily="34" charset="0"/>
              <a:cs typeface="Times New Roman" pitchFamily="18" charset="0"/>
            </a:endParaRPr>
          </a:p>
          <a:p>
            <a:r>
              <a:rPr lang="en-US" b="1">
                <a:latin typeface="Arial" pitchFamily="34" charset="0"/>
                <a:cs typeface="Times New Roman" pitchFamily="18" charset="0"/>
              </a:rPr>
              <a:t>Nutritive</a:t>
            </a:r>
            <a:r>
              <a:rPr lang="en-US">
                <a:latin typeface="Arial" pitchFamily="34" charset="0"/>
                <a:cs typeface="Times New Roman" pitchFamily="18" charset="0"/>
              </a:rPr>
              <a:t>: blood vessels provide the essential nutrients to the vitality of the PDL</a:t>
            </a:r>
            <a:endParaRPr lang="en-US">
              <a:latin typeface="Arial" pitchFamily="34" charset="0"/>
            </a:endParaRPr>
          </a:p>
        </p:txBody>
      </p:sp>
      <p:sp>
        <p:nvSpPr>
          <p:cNvPr id="49155" name="Rectangle 3"/>
          <p:cNvSpPr>
            <a:spLocks noChangeArrowheads="1"/>
          </p:cNvSpPr>
          <p:nvPr/>
        </p:nvSpPr>
        <p:spPr bwMode="auto">
          <a:xfrm>
            <a:off x="3048000" y="304801"/>
            <a:ext cx="571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u="sng">
                <a:latin typeface="Arial" pitchFamily="34" charset="0"/>
                <a:cs typeface="Times New Roman" pitchFamily="18" charset="0"/>
              </a:rPr>
              <a:t>FUNCTIONS OF PERIODONTIUM</a:t>
            </a:r>
          </a:p>
        </p:txBody>
      </p:sp>
    </p:spTree>
    <p:extLst>
      <p:ext uri="{BB962C8B-B14F-4D97-AF65-F5344CB8AC3E}">
        <p14:creationId xmlns:p14="http://schemas.microsoft.com/office/powerpoint/2010/main" val="3481964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
            <a:ext cx="8001000" cy="714375"/>
          </a:xfrm>
        </p:spPr>
        <p:txBody>
          <a:bodyPr rtlCol="0">
            <a:normAutofit/>
          </a:bodyPr>
          <a:lstStyle/>
          <a:p>
            <a:pPr>
              <a:defRPr/>
            </a:pPr>
            <a:r>
              <a:rPr lang="en-US" dirty="0" smtClean="0">
                <a:solidFill>
                  <a:schemeClr val="tx2">
                    <a:satMod val="130000"/>
                  </a:schemeClr>
                </a:solidFill>
              </a:rPr>
              <a:t>CELLULAR COMPOSITION</a:t>
            </a:r>
            <a:endParaRPr lang="en-IN" dirty="0">
              <a:solidFill>
                <a:schemeClr val="tx2">
                  <a:satMod val="130000"/>
                </a:schemeClr>
              </a:solidFill>
            </a:endParaRPr>
          </a:p>
        </p:txBody>
      </p:sp>
      <p:sp>
        <p:nvSpPr>
          <p:cNvPr id="3" name="Content Placeholder 2"/>
          <p:cNvSpPr>
            <a:spLocks noGrp="1"/>
          </p:cNvSpPr>
          <p:nvPr>
            <p:ph idx="1"/>
          </p:nvPr>
        </p:nvSpPr>
        <p:spPr>
          <a:xfrm>
            <a:off x="2595564" y="1071564"/>
            <a:ext cx="8072437" cy="5786437"/>
          </a:xfrm>
        </p:spPr>
        <p:txBody>
          <a:bodyPr rtlCol="0">
            <a:normAutofit fontScale="55000" lnSpcReduction="20000"/>
          </a:bodyPr>
          <a:lstStyle/>
          <a:p>
            <a:pPr marL="365760" indent="-283464">
              <a:buNone/>
              <a:defRPr/>
            </a:pPr>
            <a:r>
              <a:rPr lang="en-US" dirty="0" smtClean="0"/>
              <a:t>The cells of periodontal ligament are categorized as: </a:t>
            </a:r>
          </a:p>
          <a:p>
            <a:pPr marL="365760" indent="-283464">
              <a:lnSpc>
                <a:spcPct val="130000"/>
              </a:lnSpc>
              <a:buNone/>
              <a:defRPr/>
            </a:pPr>
            <a:r>
              <a:rPr lang="en-US" b="1" dirty="0" smtClean="0"/>
              <a:t>1.	Synthetic Cells</a:t>
            </a:r>
          </a:p>
          <a:p>
            <a:pPr marL="365760" indent="-283464">
              <a:lnSpc>
                <a:spcPct val="130000"/>
              </a:lnSpc>
              <a:buNone/>
              <a:defRPr/>
            </a:pPr>
            <a:r>
              <a:rPr lang="en-US" dirty="0" smtClean="0"/>
              <a:t>  a)	Osteoblasts  </a:t>
            </a:r>
          </a:p>
          <a:p>
            <a:pPr marL="365760" indent="-283464">
              <a:lnSpc>
                <a:spcPct val="130000"/>
              </a:lnSpc>
              <a:buNone/>
              <a:defRPr/>
            </a:pPr>
            <a:r>
              <a:rPr lang="en-US" dirty="0" smtClean="0"/>
              <a:t>  b)	Fibroblasts</a:t>
            </a:r>
          </a:p>
          <a:p>
            <a:pPr marL="365760" indent="-283464">
              <a:lnSpc>
                <a:spcPct val="130000"/>
              </a:lnSpc>
              <a:buNone/>
              <a:defRPr/>
            </a:pPr>
            <a:r>
              <a:rPr lang="en-US" dirty="0" smtClean="0"/>
              <a:t>  c)	Cementoblasts </a:t>
            </a:r>
          </a:p>
          <a:p>
            <a:pPr marL="365760" indent="-283464">
              <a:lnSpc>
                <a:spcPct val="130000"/>
              </a:lnSpc>
              <a:buNone/>
              <a:defRPr/>
            </a:pPr>
            <a:r>
              <a:rPr lang="en-US" b="1" dirty="0" smtClean="0"/>
              <a:t>2.	Resorptive Cells</a:t>
            </a:r>
          </a:p>
          <a:p>
            <a:pPr marL="365760" indent="-283464">
              <a:lnSpc>
                <a:spcPct val="130000"/>
              </a:lnSpc>
              <a:buNone/>
              <a:defRPr/>
            </a:pPr>
            <a:r>
              <a:rPr lang="en-US" dirty="0" smtClean="0"/>
              <a:t>  a)	Osteoclasts</a:t>
            </a:r>
          </a:p>
          <a:p>
            <a:pPr marL="365760" indent="-283464">
              <a:lnSpc>
                <a:spcPct val="130000"/>
              </a:lnSpc>
              <a:buNone/>
              <a:defRPr/>
            </a:pPr>
            <a:r>
              <a:rPr lang="en-US" dirty="0" smtClean="0"/>
              <a:t>  b)	Cementoclasts</a:t>
            </a:r>
          </a:p>
          <a:p>
            <a:pPr marL="365760" indent="-283464">
              <a:lnSpc>
                <a:spcPct val="130000"/>
              </a:lnSpc>
              <a:buNone/>
              <a:defRPr/>
            </a:pPr>
            <a:r>
              <a:rPr lang="en-US" dirty="0" smtClean="0"/>
              <a:t>  c)	Fibroblasts </a:t>
            </a:r>
          </a:p>
          <a:p>
            <a:pPr marL="365760" indent="-283464">
              <a:lnSpc>
                <a:spcPct val="130000"/>
              </a:lnSpc>
              <a:buNone/>
              <a:defRPr/>
            </a:pPr>
            <a:r>
              <a:rPr lang="en-US" b="1" dirty="0" smtClean="0"/>
              <a:t>3.	Progenitor Cells</a:t>
            </a:r>
          </a:p>
          <a:p>
            <a:pPr marL="365760" indent="-283464">
              <a:lnSpc>
                <a:spcPct val="130000"/>
              </a:lnSpc>
              <a:buNone/>
              <a:defRPr/>
            </a:pPr>
            <a:r>
              <a:rPr lang="en-US" b="1" dirty="0" smtClean="0"/>
              <a:t>4.	Epithelial Cell rests of malassez</a:t>
            </a:r>
          </a:p>
          <a:p>
            <a:pPr marL="365760" indent="-283464">
              <a:lnSpc>
                <a:spcPct val="130000"/>
              </a:lnSpc>
              <a:buNone/>
              <a:defRPr/>
            </a:pPr>
            <a:r>
              <a:rPr lang="en-US" b="1" dirty="0" smtClean="0"/>
              <a:t>5.	Connective Tissue cells</a:t>
            </a:r>
          </a:p>
          <a:p>
            <a:pPr marL="365760" indent="-283464">
              <a:lnSpc>
                <a:spcPct val="130000"/>
              </a:lnSpc>
              <a:buNone/>
              <a:defRPr/>
            </a:pPr>
            <a:r>
              <a:rPr lang="en-US" dirty="0" smtClean="0"/>
              <a:t> a)         Mast cells</a:t>
            </a:r>
          </a:p>
          <a:p>
            <a:pPr marL="365760" indent="-283464">
              <a:lnSpc>
                <a:spcPct val="130000"/>
              </a:lnSpc>
              <a:buNone/>
              <a:defRPr/>
            </a:pPr>
            <a:r>
              <a:rPr lang="en-US" dirty="0" smtClean="0"/>
              <a:t> b)         Macrophages </a:t>
            </a:r>
          </a:p>
          <a:p>
            <a:pPr marL="365760" indent="-283464">
              <a:buFont typeface="Wingdings 2"/>
              <a:buChar char=""/>
              <a:defRPr/>
            </a:pPr>
            <a:endParaRPr lang="en-IN" dirty="0"/>
          </a:p>
        </p:txBody>
      </p:sp>
      <p:sp>
        <p:nvSpPr>
          <p:cNvPr id="501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fld id="{5989BBEF-B773-48CE-87EE-02B267CDB5D8}" type="slidenum">
              <a:rPr lang="en-IN" sz="1400"/>
              <a:pPr eaLnBrk="1" hangingPunct="1"/>
              <a:t>14</a:t>
            </a:fld>
            <a:endParaRPr lang="en-IN" sz="1400"/>
          </a:p>
        </p:txBody>
      </p:sp>
    </p:spTree>
    <p:extLst>
      <p:ext uri="{BB962C8B-B14F-4D97-AF65-F5344CB8AC3E}">
        <p14:creationId xmlns:p14="http://schemas.microsoft.com/office/powerpoint/2010/main" val="1090540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1828800" y="990600"/>
            <a:ext cx="8610600" cy="3785652"/>
          </a:xfrm>
          <a:prstGeom prst="rect">
            <a:avLst/>
          </a:prstGeom>
          <a:noFill/>
          <a:ln w="9525">
            <a:noFill/>
            <a:miter lim="800000"/>
            <a:headEnd/>
            <a:tailEnd/>
          </a:ln>
          <a:effectLst/>
        </p:spPr>
        <p:txBody>
          <a:bodyPr>
            <a:spAutoFit/>
          </a:bodyPr>
          <a:lstStyle/>
          <a:p>
            <a:pPr algn="ctr">
              <a:defRPr/>
            </a:pPr>
            <a:r>
              <a:rPr lang="en-US" sz="3200" u="sng" dirty="0">
                <a:latin typeface="Arial" pitchFamily="34" charset="0"/>
                <a:cs typeface="Times New Roman" pitchFamily="18" charset="0"/>
              </a:rPr>
              <a:t>Cells</a:t>
            </a:r>
          </a:p>
          <a:p>
            <a:pPr>
              <a:defRPr/>
            </a:pPr>
            <a:r>
              <a:rPr lang="en-US" sz="2800" dirty="0">
                <a:latin typeface="Arial" pitchFamily="34" charset="0"/>
                <a:cs typeface="Times New Roman" pitchFamily="18" charset="0"/>
              </a:rPr>
              <a:t> </a:t>
            </a:r>
            <a:br>
              <a:rPr lang="en-US" sz="2800" dirty="0">
                <a:latin typeface="Arial" pitchFamily="34" charset="0"/>
                <a:cs typeface="Times New Roman" pitchFamily="18" charset="0"/>
              </a:rPr>
            </a:br>
            <a:r>
              <a:rPr lang="en-US" dirty="0">
                <a:latin typeface="Arial" pitchFamily="34" charset="0"/>
                <a:cs typeface="Times New Roman" pitchFamily="18" charset="0"/>
              </a:rPr>
              <a:t>a) </a:t>
            </a:r>
            <a:r>
              <a:rPr lang="en-US" dirty="0" err="1">
                <a:latin typeface="Arial" pitchFamily="34" charset="0"/>
                <a:cs typeface="Times New Roman" pitchFamily="18" charset="0"/>
              </a:rPr>
              <a:t>Osteoblasts</a:t>
            </a:r>
            <a:r>
              <a:rPr lang="en-US" dirty="0">
                <a:latin typeface="Arial" pitchFamily="34" charset="0"/>
                <a:cs typeface="Times New Roman" pitchFamily="18" charset="0"/>
              </a:rPr>
              <a:t>(</a:t>
            </a:r>
            <a:r>
              <a:rPr lang="en-US" b="1" dirty="0">
                <a:latin typeface="Arial" pitchFamily="34" charset="0"/>
                <a:cs typeface="Times New Roman" pitchFamily="18" charset="0"/>
              </a:rPr>
              <a:t>formative cell of bone</a:t>
            </a:r>
            <a:r>
              <a:rPr lang="en-US" dirty="0">
                <a:latin typeface="Arial" pitchFamily="34" charset="0"/>
                <a:cs typeface="Times New Roman" pitchFamily="18" charset="0"/>
              </a:rPr>
              <a:t>)</a:t>
            </a:r>
          </a:p>
          <a:p>
            <a:pPr>
              <a:defRPr/>
            </a:pPr>
            <a:r>
              <a:rPr lang="en-US" dirty="0">
                <a:latin typeface="Arial" pitchFamily="34" charset="0"/>
                <a:cs typeface="Times New Roman" pitchFamily="18" charset="0"/>
              </a:rPr>
              <a:t>b) </a:t>
            </a:r>
            <a:r>
              <a:rPr lang="en-US" dirty="0" err="1">
                <a:latin typeface="Arial" pitchFamily="34" charset="0"/>
                <a:cs typeface="Times New Roman" pitchFamily="18" charset="0"/>
              </a:rPr>
              <a:t>Osteoclasts</a:t>
            </a:r>
            <a:r>
              <a:rPr lang="en-US" dirty="0">
                <a:latin typeface="Arial" pitchFamily="34" charset="0"/>
                <a:cs typeface="Times New Roman" pitchFamily="18" charset="0"/>
              </a:rPr>
              <a:t> (</a:t>
            </a:r>
            <a:r>
              <a:rPr lang="en-US" b="1" dirty="0">
                <a:latin typeface="Arial" pitchFamily="34" charset="0"/>
                <a:cs typeface="Times New Roman" pitchFamily="18" charset="0"/>
              </a:rPr>
              <a:t>critical for periodontal disease and tooth   movement</a:t>
            </a:r>
            <a:r>
              <a:rPr lang="en-US" dirty="0">
                <a:latin typeface="Arial" pitchFamily="34" charset="0"/>
                <a:cs typeface="Times New Roman" pitchFamily="18" charset="0"/>
              </a:rPr>
              <a:t>)</a:t>
            </a:r>
          </a:p>
          <a:p>
            <a:pPr>
              <a:defRPr/>
            </a:pPr>
            <a:r>
              <a:rPr lang="en-US" dirty="0">
                <a:latin typeface="Arial" pitchFamily="34" charset="0"/>
                <a:cs typeface="Times New Roman" pitchFamily="18" charset="0"/>
              </a:rPr>
              <a:t>c) Fibroblasts (</a:t>
            </a:r>
            <a:r>
              <a:rPr lang="en-US" b="1" dirty="0">
                <a:latin typeface="Arial" pitchFamily="34" charset="0"/>
                <a:cs typeface="Times New Roman" pitchFamily="18" charset="0"/>
              </a:rPr>
              <a:t>Most abundant,</a:t>
            </a:r>
            <a:r>
              <a:rPr lang="en-US" cap="small" dirty="0">
                <a:solidFill>
                  <a:schemeClr val="tx2">
                    <a:satMod val="130000"/>
                  </a:schemeClr>
                </a:solidFill>
              </a:rPr>
              <a:t> </a:t>
            </a:r>
            <a:r>
              <a:rPr lang="en-US" b="1" cap="small" dirty="0">
                <a:solidFill>
                  <a:schemeClr val="tx2">
                    <a:satMod val="130000"/>
                  </a:schemeClr>
                </a:solidFill>
              </a:rPr>
              <a:t>PRODUCTION OF VARIOUS TYPES OF FIBERS </a:t>
            </a:r>
            <a:r>
              <a:rPr lang="en-US" b="1" dirty="0">
                <a:latin typeface="Arial" pitchFamily="34" charset="0"/>
                <a:cs typeface="Times New Roman" pitchFamily="18" charset="0"/>
              </a:rPr>
              <a:t>)</a:t>
            </a:r>
          </a:p>
          <a:p>
            <a:pPr>
              <a:defRPr/>
            </a:pPr>
            <a:r>
              <a:rPr lang="en-US" dirty="0">
                <a:latin typeface="Arial" pitchFamily="34" charset="0"/>
                <a:cs typeface="Times New Roman" pitchFamily="18" charset="0"/>
              </a:rPr>
              <a:t>d) Epithelial cells (</a:t>
            </a:r>
            <a:r>
              <a:rPr lang="en-US" b="1" dirty="0">
                <a:latin typeface="Arial" pitchFamily="34" charset="0"/>
                <a:cs typeface="Times New Roman" pitchFamily="18" charset="0"/>
              </a:rPr>
              <a:t>remnants of </a:t>
            </a:r>
            <a:r>
              <a:rPr lang="en-US" b="1" dirty="0" err="1">
                <a:latin typeface="Arial" pitchFamily="34" charset="0"/>
                <a:cs typeface="Times New Roman" pitchFamily="18" charset="0"/>
              </a:rPr>
              <a:t>Hertwig’s</a:t>
            </a:r>
            <a:r>
              <a:rPr lang="en-US" b="1" dirty="0">
                <a:latin typeface="Arial" pitchFamily="34" charset="0"/>
                <a:cs typeface="Times New Roman" pitchFamily="18" charset="0"/>
              </a:rPr>
              <a:t> epithelial root sheath-epithelial cell rests of </a:t>
            </a:r>
            <a:r>
              <a:rPr lang="en-US" b="1" dirty="0" err="1">
                <a:latin typeface="Arial" pitchFamily="34" charset="0"/>
                <a:cs typeface="Times New Roman" pitchFamily="18" charset="0"/>
              </a:rPr>
              <a:t>Malassez</a:t>
            </a:r>
            <a:r>
              <a:rPr lang="en-US" dirty="0">
                <a:latin typeface="Arial" pitchFamily="34" charset="0"/>
                <a:cs typeface="Times New Roman" pitchFamily="18" charset="0"/>
              </a:rPr>
              <a:t>)</a:t>
            </a:r>
          </a:p>
          <a:p>
            <a:pPr>
              <a:defRPr/>
            </a:pPr>
            <a:r>
              <a:rPr lang="en-US" dirty="0">
                <a:latin typeface="Arial" pitchFamily="34" charset="0"/>
                <a:cs typeface="Times New Roman" pitchFamily="18" charset="0"/>
              </a:rPr>
              <a:t>e) Macrophages (</a:t>
            </a:r>
            <a:r>
              <a:rPr lang="en-US" b="1" dirty="0">
                <a:latin typeface="Arial" pitchFamily="34" charset="0"/>
                <a:cs typeface="Times New Roman" pitchFamily="18" charset="0"/>
              </a:rPr>
              <a:t>important defense cells</a:t>
            </a:r>
            <a:r>
              <a:rPr lang="en-US" dirty="0">
                <a:latin typeface="Arial" pitchFamily="34" charset="0"/>
                <a:cs typeface="Times New Roman" pitchFamily="18" charset="0"/>
              </a:rPr>
              <a:t>)</a:t>
            </a:r>
          </a:p>
          <a:p>
            <a:pPr>
              <a:defRPr/>
            </a:pPr>
            <a:r>
              <a:rPr lang="en-US" dirty="0">
                <a:latin typeface="Arial" pitchFamily="34" charset="0"/>
                <a:cs typeface="Times New Roman" pitchFamily="18" charset="0"/>
              </a:rPr>
              <a:t>f) Undifferentiated cells (</a:t>
            </a:r>
            <a:r>
              <a:rPr lang="en-US" b="1" dirty="0" err="1">
                <a:latin typeface="Arial" pitchFamily="34" charset="0"/>
                <a:cs typeface="Times New Roman" pitchFamily="18" charset="0"/>
              </a:rPr>
              <a:t>perivascular</a:t>
            </a:r>
            <a:r>
              <a:rPr lang="en-US" b="1" dirty="0">
                <a:latin typeface="Arial" pitchFamily="34" charset="0"/>
                <a:cs typeface="Times New Roman" pitchFamily="18" charset="0"/>
              </a:rPr>
              <a:t> location</a:t>
            </a:r>
            <a:r>
              <a:rPr lang="en-US" dirty="0">
                <a:latin typeface="Arial" pitchFamily="34" charset="0"/>
                <a:cs typeface="Times New Roman" pitchFamily="18" charset="0"/>
              </a:rPr>
              <a:t>)</a:t>
            </a:r>
            <a:br>
              <a:rPr lang="en-US" dirty="0">
                <a:latin typeface="Arial" pitchFamily="34" charset="0"/>
                <a:cs typeface="Times New Roman" pitchFamily="18" charset="0"/>
              </a:rPr>
            </a:br>
            <a:r>
              <a:rPr lang="en-US" dirty="0">
                <a:latin typeface="Arial" pitchFamily="34" charset="0"/>
                <a:cs typeface="Times New Roman" pitchFamily="18" charset="0"/>
              </a:rPr>
              <a:t>h) </a:t>
            </a:r>
            <a:r>
              <a:rPr lang="en-US" dirty="0" err="1">
                <a:latin typeface="Arial" pitchFamily="34" charset="0"/>
                <a:cs typeface="Times New Roman" pitchFamily="18" charset="0"/>
              </a:rPr>
              <a:t>Cementoblasts</a:t>
            </a:r>
            <a:r>
              <a:rPr lang="en-US" dirty="0">
                <a:latin typeface="Arial" pitchFamily="34" charset="0"/>
                <a:cs typeface="Times New Roman" pitchFamily="18" charset="0"/>
              </a:rPr>
              <a:t>(</a:t>
            </a:r>
            <a:r>
              <a:rPr lang="en-US" b="1" dirty="0">
                <a:latin typeface="Arial" pitchFamily="34" charset="0"/>
                <a:cs typeface="Times New Roman" pitchFamily="18" charset="0"/>
              </a:rPr>
              <a:t>formative cell of </a:t>
            </a:r>
            <a:r>
              <a:rPr lang="en-US" b="1" dirty="0" err="1">
                <a:latin typeface="Arial" pitchFamily="34" charset="0"/>
                <a:cs typeface="Times New Roman" pitchFamily="18" charset="0"/>
              </a:rPr>
              <a:t>cementum</a:t>
            </a:r>
            <a:r>
              <a:rPr lang="en-US" dirty="0">
                <a:latin typeface="Arial" pitchFamily="34" charset="0"/>
                <a:cs typeface="Times New Roman" pitchFamily="18" charset="0"/>
              </a:rPr>
              <a:t>)</a:t>
            </a:r>
          </a:p>
          <a:p>
            <a:pPr>
              <a:defRPr/>
            </a:pPr>
            <a:r>
              <a:rPr lang="en-US" dirty="0">
                <a:latin typeface="Arial" pitchFamily="34" charset="0"/>
                <a:cs typeface="Times New Roman" pitchFamily="18" charset="0"/>
              </a:rPr>
              <a:t> </a:t>
            </a:r>
            <a:r>
              <a:rPr lang="en-US" dirty="0" err="1">
                <a:latin typeface="Arial" pitchFamily="34" charset="0"/>
                <a:cs typeface="Times New Roman" pitchFamily="18" charset="0"/>
              </a:rPr>
              <a:t>i</a:t>
            </a:r>
            <a:r>
              <a:rPr lang="en-US" dirty="0">
                <a:latin typeface="Arial" pitchFamily="34" charset="0"/>
                <a:cs typeface="Times New Roman" pitchFamily="18" charset="0"/>
              </a:rPr>
              <a:t>) </a:t>
            </a:r>
            <a:r>
              <a:rPr lang="en-US" dirty="0" err="1">
                <a:latin typeface="Arial" pitchFamily="34" charset="0"/>
                <a:cs typeface="Times New Roman" pitchFamily="18" charset="0"/>
              </a:rPr>
              <a:t>Cementoclasts</a:t>
            </a:r>
            <a:r>
              <a:rPr lang="en-US" dirty="0">
                <a:latin typeface="Arial" pitchFamily="34" charset="0"/>
                <a:cs typeface="Times New Roman" pitchFamily="18" charset="0"/>
              </a:rPr>
              <a:t> (</a:t>
            </a:r>
            <a:r>
              <a:rPr lang="en-US" b="1" dirty="0">
                <a:latin typeface="Arial" pitchFamily="34" charset="0"/>
                <a:cs typeface="Times New Roman" pitchFamily="18" charset="0"/>
              </a:rPr>
              <a:t>only in pathologic conditions</a:t>
            </a:r>
            <a:r>
              <a:rPr lang="en-US" dirty="0">
                <a:latin typeface="Arial" pitchFamily="34" charset="0"/>
                <a:cs typeface="Times New Roman" pitchFamily="18" charset="0"/>
              </a:rPr>
              <a:t>) </a:t>
            </a:r>
            <a:br>
              <a:rPr lang="en-US" dirty="0">
                <a:latin typeface="Arial" pitchFamily="34" charset="0"/>
                <a:cs typeface="Times New Roman" pitchFamily="18" charset="0"/>
              </a:rPr>
            </a:br>
            <a:endParaRPr lang="en-US" dirty="0">
              <a:latin typeface="Arial" pitchFamily="34" charset="0"/>
            </a:endParaRPr>
          </a:p>
        </p:txBody>
      </p:sp>
    </p:spTree>
    <p:extLst>
      <p:ext uri="{BB962C8B-B14F-4D97-AF65-F5344CB8AC3E}">
        <p14:creationId xmlns:p14="http://schemas.microsoft.com/office/powerpoint/2010/main" val="1970879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595563" y="0"/>
            <a:ext cx="7499350" cy="928688"/>
          </a:xfrm>
        </p:spPr>
        <p:txBody>
          <a:bodyPr/>
          <a:lstStyle/>
          <a:p>
            <a:pPr eaLnBrk="1" hangingPunct="1"/>
            <a:r>
              <a:rPr lang="en-US" smtClean="0"/>
              <a:t>CEMENTOBLASTS</a:t>
            </a:r>
            <a:endParaRPr lang="en-IN" smtClean="0"/>
          </a:p>
        </p:txBody>
      </p:sp>
      <p:sp>
        <p:nvSpPr>
          <p:cNvPr id="52227" name="Content Placeholder 2"/>
          <p:cNvSpPr>
            <a:spLocks noGrp="1"/>
          </p:cNvSpPr>
          <p:nvPr>
            <p:ph idx="1"/>
          </p:nvPr>
        </p:nvSpPr>
        <p:spPr>
          <a:xfrm>
            <a:off x="2524126" y="1285876"/>
            <a:ext cx="8143875" cy="5572125"/>
          </a:xfrm>
        </p:spPr>
        <p:txBody>
          <a:bodyPr/>
          <a:lstStyle/>
          <a:p>
            <a:pPr algn="just" eaLnBrk="1" hangingPunct="1">
              <a:lnSpc>
                <a:spcPct val="110000"/>
              </a:lnSpc>
            </a:pPr>
            <a:r>
              <a:rPr lang="en-US" smtClean="0">
                <a:sym typeface="Webdings" pitchFamily="18" charset="2"/>
              </a:rPr>
              <a:t>Cementoblasts synthesize collagen and protein 	polysaccharides, which make up the </a:t>
            </a:r>
            <a:r>
              <a:rPr lang="en-US" b="1" smtClean="0">
                <a:sym typeface="Webdings" pitchFamily="18" charset="2"/>
              </a:rPr>
              <a:t>organic matrix of cementum.</a:t>
            </a:r>
          </a:p>
          <a:p>
            <a:pPr eaLnBrk="1" hangingPunct="1">
              <a:lnSpc>
                <a:spcPct val="110000"/>
              </a:lnSpc>
            </a:pPr>
            <a:endParaRPr lang="en-US" smtClean="0">
              <a:sym typeface="Webdings" pitchFamily="18" charset="2"/>
            </a:endParaRPr>
          </a:p>
          <a:p>
            <a:pPr algn="just" eaLnBrk="1" hangingPunct="1">
              <a:lnSpc>
                <a:spcPct val="110000"/>
              </a:lnSpc>
            </a:pPr>
            <a:r>
              <a:rPr lang="en-US" smtClean="0">
                <a:sym typeface="Webdings" pitchFamily="18" charset="2"/>
              </a:rPr>
              <a:t>After some cementum has been laid down, its </a:t>
            </a:r>
            <a:r>
              <a:rPr lang="en-US" b="1" smtClean="0">
                <a:sym typeface="Webdings" pitchFamily="18" charset="2"/>
              </a:rPr>
              <a:t>mineralization</a:t>
            </a:r>
            <a:r>
              <a:rPr lang="en-US" smtClean="0">
                <a:sym typeface="Webdings" pitchFamily="18" charset="2"/>
              </a:rPr>
              <a:t> begins with the help of calcium and phosphate ions.</a:t>
            </a:r>
          </a:p>
          <a:p>
            <a:pPr eaLnBrk="1" hangingPunct="1">
              <a:lnSpc>
                <a:spcPct val="110000"/>
              </a:lnSpc>
            </a:pPr>
            <a:endParaRPr lang="en-US" smtClean="0">
              <a:sym typeface="Webdings" pitchFamily="18" charset="2"/>
            </a:endParaRPr>
          </a:p>
          <a:p>
            <a:pPr eaLnBrk="1" hangingPunct="1">
              <a:lnSpc>
                <a:spcPct val="110000"/>
              </a:lnSpc>
            </a:pPr>
            <a:r>
              <a:rPr lang="en-US" b="1" smtClean="0">
                <a:sym typeface="Webdings" pitchFamily="18" charset="2"/>
              </a:rPr>
              <a:t>Sharpey’s fibers</a:t>
            </a:r>
          </a:p>
          <a:p>
            <a:pPr eaLnBrk="1" hangingPunct="1"/>
            <a:endParaRPr lang="en-IN" smtClean="0"/>
          </a:p>
        </p:txBody>
      </p:sp>
      <p:sp>
        <p:nvSpPr>
          <p:cNvPr id="522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fld id="{60CFE224-5A41-4F40-9F1D-EAD73D1F07E9}" type="slidenum">
              <a:rPr lang="en-IN" sz="1400"/>
              <a:pPr eaLnBrk="1" hangingPunct="1"/>
              <a:t>16</a:t>
            </a:fld>
            <a:endParaRPr lang="en-IN" sz="1400"/>
          </a:p>
        </p:txBody>
      </p:sp>
    </p:spTree>
    <p:extLst>
      <p:ext uri="{BB962C8B-B14F-4D97-AF65-F5344CB8AC3E}">
        <p14:creationId xmlns:p14="http://schemas.microsoft.com/office/powerpoint/2010/main" val="2017139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524125" y="428625"/>
            <a:ext cx="7499350" cy="857250"/>
          </a:xfrm>
        </p:spPr>
        <p:txBody>
          <a:bodyPr>
            <a:normAutofit fontScale="90000"/>
          </a:bodyPr>
          <a:lstStyle/>
          <a:p>
            <a:pPr eaLnBrk="1" hangingPunct="1"/>
            <a:r>
              <a:rPr lang="en-US" sz="3600"/>
              <a:t>RESORPTIVE CELLS</a:t>
            </a:r>
            <a:br>
              <a:rPr lang="en-US" sz="3600"/>
            </a:br>
            <a:r>
              <a:rPr lang="en-US" sz="3600"/>
              <a:t/>
            </a:r>
            <a:br>
              <a:rPr lang="en-US" sz="3600"/>
            </a:br>
            <a:r>
              <a:rPr lang="en-US" sz="3600"/>
              <a:t>OSTEOCLASTS</a:t>
            </a:r>
            <a:endParaRPr lang="en-IN" sz="3600"/>
          </a:p>
        </p:txBody>
      </p:sp>
      <p:sp>
        <p:nvSpPr>
          <p:cNvPr id="25603" name="Content Placeholder 2"/>
          <p:cNvSpPr>
            <a:spLocks noGrp="1"/>
          </p:cNvSpPr>
          <p:nvPr>
            <p:ph idx="1"/>
          </p:nvPr>
        </p:nvSpPr>
        <p:spPr>
          <a:xfrm>
            <a:off x="2452689" y="1571626"/>
            <a:ext cx="7934325" cy="5000625"/>
          </a:xfrm>
        </p:spPr>
        <p:txBody>
          <a:bodyPr rtlCol="0">
            <a:normAutofit fontScale="92500"/>
          </a:bodyPr>
          <a:lstStyle/>
          <a:p>
            <a:pPr>
              <a:lnSpc>
                <a:spcPct val="160000"/>
              </a:lnSpc>
              <a:defRPr/>
            </a:pPr>
            <a:r>
              <a:rPr lang="en-US" sz="2600">
                <a:sym typeface="Webdings" pitchFamily="18" charset="2"/>
              </a:rPr>
              <a:t>Resorb bone. </a:t>
            </a:r>
          </a:p>
          <a:p>
            <a:pPr algn="just">
              <a:lnSpc>
                <a:spcPct val="160000"/>
              </a:lnSpc>
              <a:defRPr/>
            </a:pPr>
            <a:r>
              <a:rPr lang="en-US" sz="2600">
                <a:sym typeface="Webdings" pitchFamily="18" charset="2"/>
              </a:rPr>
              <a:t>The surface of an osteoclasts which is in contact with bone has a </a:t>
            </a:r>
            <a:r>
              <a:rPr lang="en-US" sz="2600" b="1">
                <a:sym typeface="Webdings" pitchFamily="18" charset="2"/>
              </a:rPr>
              <a:t>ruffled border. </a:t>
            </a:r>
          </a:p>
          <a:p>
            <a:pPr>
              <a:lnSpc>
                <a:spcPct val="160000"/>
              </a:lnSpc>
              <a:defRPr/>
            </a:pPr>
            <a:r>
              <a:rPr lang="en-US" sz="2600" b="1">
                <a:sym typeface="Webdings" pitchFamily="18" charset="2"/>
              </a:rPr>
              <a:t>Resorption occurs in two stages:</a:t>
            </a:r>
          </a:p>
          <a:p>
            <a:pPr algn="just">
              <a:lnSpc>
                <a:spcPct val="160000"/>
              </a:lnSpc>
              <a:defRPr/>
            </a:pPr>
            <a:r>
              <a:rPr lang="en-US" sz="2600">
                <a:sym typeface="Webdings" pitchFamily="18" charset="2"/>
              </a:rPr>
              <a:t>The </a:t>
            </a:r>
            <a:r>
              <a:rPr lang="en-US" sz="2600" b="1">
                <a:sym typeface="Webdings" pitchFamily="18" charset="2"/>
              </a:rPr>
              <a:t>mineral is removed </a:t>
            </a:r>
            <a:r>
              <a:rPr lang="en-US" sz="2600">
                <a:sym typeface="Webdings" pitchFamily="18" charset="2"/>
              </a:rPr>
              <a:t>at bone margins and then exposed </a:t>
            </a:r>
            <a:r>
              <a:rPr lang="en-US" sz="2600" b="1">
                <a:sym typeface="Webdings" pitchFamily="18" charset="2"/>
              </a:rPr>
              <a:t>organic matrix disintegrates</a:t>
            </a:r>
            <a:r>
              <a:rPr lang="en-US" sz="2600">
                <a:sym typeface="Webdings" pitchFamily="18" charset="2"/>
              </a:rPr>
              <a:t>. The osteoclasts demineralise the inorganic part as well as disintegrates the organic matrix.   </a:t>
            </a:r>
          </a:p>
          <a:p>
            <a:pPr>
              <a:defRPr/>
            </a:pPr>
            <a:endParaRPr lang="en-IN" sz="2600"/>
          </a:p>
        </p:txBody>
      </p:sp>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fld id="{2515270F-2E5B-4CF4-B5C7-FAC9E7A8D777}" type="slidenum">
              <a:rPr lang="en-IN" sz="1400"/>
              <a:pPr eaLnBrk="1" hangingPunct="1"/>
              <a:t>17</a:t>
            </a:fld>
            <a:endParaRPr lang="en-IN" sz="1400"/>
          </a:p>
        </p:txBody>
      </p:sp>
    </p:spTree>
    <p:extLst>
      <p:ext uri="{BB962C8B-B14F-4D97-AF65-F5344CB8AC3E}">
        <p14:creationId xmlns:p14="http://schemas.microsoft.com/office/powerpoint/2010/main" val="511785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osteoclas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1" y="642939"/>
            <a:ext cx="6638925" cy="5786437"/>
          </a:xfrm>
          <a:noFill/>
        </p:spPr>
      </p:pic>
      <p:sp>
        <p:nvSpPr>
          <p:cNvPr id="5427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fld id="{475E3343-58AF-4B4B-88C8-185324CD0DDE}" type="slidenum">
              <a:rPr lang="en-IN" sz="1400"/>
              <a:pPr eaLnBrk="1" hangingPunct="1"/>
              <a:t>18</a:t>
            </a:fld>
            <a:endParaRPr lang="en-IN" sz="1400"/>
          </a:p>
        </p:txBody>
      </p:sp>
    </p:spTree>
    <p:extLst>
      <p:ext uri="{BB962C8B-B14F-4D97-AF65-F5344CB8AC3E}">
        <p14:creationId xmlns:p14="http://schemas.microsoft.com/office/powerpoint/2010/main" val="607783147"/>
      </p:ext>
    </p:extLst>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667000" y="0"/>
            <a:ext cx="7499350" cy="857250"/>
          </a:xfrm>
        </p:spPr>
        <p:txBody>
          <a:bodyPr/>
          <a:lstStyle/>
          <a:p>
            <a:pPr eaLnBrk="1" hangingPunct="1"/>
            <a:r>
              <a:rPr lang="en-US" smtClean="0"/>
              <a:t>FIBROBLASTS</a:t>
            </a:r>
            <a:endParaRPr lang="en-IN" smtClean="0"/>
          </a:p>
        </p:txBody>
      </p:sp>
      <p:sp>
        <p:nvSpPr>
          <p:cNvPr id="55299" name="Content Placeholder 2"/>
          <p:cNvSpPr>
            <a:spLocks noGrp="1"/>
          </p:cNvSpPr>
          <p:nvPr>
            <p:ph idx="1"/>
          </p:nvPr>
        </p:nvSpPr>
        <p:spPr>
          <a:xfrm>
            <a:off x="2524126" y="1143000"/>
            <a:ext cx="8143875" cy="5715000"/>
          </a:xfrm>
        </p:spPr>
        <p:txBody>
          <a:bodyPr/>
          <a:lstStyle/>
          <a:p>
            <a:pPr algn="just" eaLnBrk="1" hangingPunct="1">
              <a:lnSpc>
                <a:spcPct val="110000"/>
              </a:lnSpc>
            </a:pPr>
            <a:r>
              <a:rPr lang="en-US">
                <a:sym typeface="Webdings" pitchFamily="18" charset="2"/>
              </a:rPr>
              <a:t>Fibroblasts are capable of </a:t>
            </a:r>
            <a:r>
              <a:rPr lang="en-US" b="1">
                <a:sym typeface="Webdings" pitchFamily="18" charset="2"/>
              </a:rPr>
              <a:t>both synthesis and resorption. </a:t>
            </a:r>
          </a:p>
          <a:p>
            <a:pPr eaLnBrk="1" hangingPunct="1">
              <a:lnSpc>
                <a:spcPct val="110000"/>
              </a:lnSpc>
            </a:pPr>
            <a:endParaRPr lang="en-US">
              <a:sym typeface="Webdings" pitchFamily="18" charset="2"/>
            </a:endParaRPr>
          </a:p>
          <a:p>
            <a:pPr algn="just" eaLnBrk="1" hangingPunct="1">
              <a:lnSpc>
                <a:spcPct val="110000"/>
              </a:lnSpc>
            </a:pPr>
            <a:r>
              <a:rPr lang="en-US">
                <a:sym typeface="Webdings" pitchFamily="18" charset="2"/>
              </a:rPr>
              <a:t>They exhibit </a:t>
            </a:r>
            <a:r>
              <a:rPr lang="en-US" b="1">
                <a:sym typeface="Webdings" pitchFamily="18" charset="2"/>
              </a:rPr>
              <a:t>lysosomes,</a:t>
            </a:r>
            <a:r>
              <a:rPr lang="en-US">
                <a:sym typeface="Webdings" pitchFamily="18" charset="2"/>
              </a:rPr>
              <a:t> which contain collagen fragments undergoing digestion. </a:t>
            </a:r>
          </a:p>
          <a:p>
            <a:pPr eaLnBrk="1" hangingPunct="1">
              <a:lnSpc>
                <a:spcPct val="110000"/>
              </a:lnSpc>
            </a:pPr>
            <a:endParaRPr lang="en-US">
              <a:sym typeface="Webdings" pitchFamily="18" charset="2"/>
            </a:endParaRPr>
          </a:p>
          <a:p>
            <a:pPr algn="just" eaLnBrk="1" hangingPunct="1">
              <a:lnSpc>
                <a:spcPct val="110000"/>
              </a:lnSpc>
            </a:pPr>
            <a:r>
              <a:rPr lang="en-US">
                <a:sym typeface="Webdings" pitchFamily="18" charset="2"/>
              </a:rPr>
              <a:t>The presence of collagen resorbing fibroblasts in a normal functioning periodontal ligament indicates resorption of fibers occurring during </a:t>
            </a:r>
            <a:r>
              <a:rPr lang="en-US" b="1">
                <a:sym typeface="Webdings" pitchFamily="18" charset="2"/>
              </a:rPr>
              <a:t>remodeling of periodontal ligament. </a:t>
            </a:r>
          </a:p>
          <a:p>
            <a:pPr eaLnBrk="1" hangingPunct="1"/>
            <a:endParaRPr lang="en-IN" smtClean="0"/>
          </a:p>
        </p:txBody>
      </p:sp>
      <p:sp>
        <p:nvSpPr>
          <p:cNvPr id="553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fld id="{98AD5A93-9E09-455F-87E4-10CC024128E5}" type="slidenum">
              <a:rPr lang="en-IN" sz="1400"/>
              <a:pPr eaLnBrk="1" hangingPunct="1"/>
              <a:t>19</a:t>
            </a:fld>
            <a:endParaRPr lang="en-IN" sz="1400"/>
          </a:p>
        </p:txBody>
      </p:sp>
    </p:spTree>
    <p:extLst>
      <p:ext uri="{BB962C8B-B14F-4D97-AF65-F5344CB8AC3E}">
        <p14:creationId xmlns:p14="http://schemas.microsoft.com/office/powerpoint/2010/main" val="3354031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295775" y="156527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ar-IQ"/>
          </a:p>
        </p:txBody>
      </p:sp>
      <p:pic>
        <p:nvPicPr>
          <p:cNvPr id="37891" name="Picture 3" descr="Figure_0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85800"/>
            <a:ext cx="2971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Figure_09-16"/>
          <p:cNvPicPr>
            <a:picLocks noChangeAspect="1" noChangeArrowheads="1"/>
          </p:cNvPicPr>
          <p:nvPr/>
        </p:nvPicPr>
        <p:blipFill>
          <a:blip r:embed="rId3">
            <a:extLst>
              <a:ext uri="{28A0092B-C50C-407E-A947-70E740481C1C}">
                <a14:useLocalDpi xmlns:a14="http://schemas.microsoft.com/office/drawing/2010/main" val="0"/>
              </a:ext>
            </a:extLst>
          </a:blip>
          <a:srcRect l="35652" r="30435"/>
          <a:stretch>
            <a:fillRect/>
          </a:stretch>
        </p:blipFill>
        <p:spPr bwMode="auto">
          <a:xfrm>
            <a:off x="4800600" y="609601"/>
            <a:ext cx="2971800"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Figure_0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0026" y="609600"/>
            <a:ext cx="26955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281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524125" y="0"/>
            <a:ext cx="7499350" cy="857250"/>
          </a:xfrm>
        </p:spPr>
        <p:txBody>
          <a:bodyPr/>
          <a:lstStyle/>
          <a:p>
            <a:pPr eaLnBrk="1" hangingPunct="1"/>
            <a:r>
              <a:rPr lang="en-US" smtClean="0"/>
              <a:t>PROGENITOR CELLS</a:t>
            </a:r>
            <a:endParaRPr lang="en-IN" smtClean="0"/>
          </a:p>
        </p:txBody>
      </p:sp>
      <p:sp>
        <p:nvSpPr>
          <p:cNvPr id="3" name="Content Placeholder 2"/>
          <p:cNvSpPr>
            <a:spLocks noGrp="1"/>
          </p:cNvSpPr>
          <p:nvPr>
            <p:ph idx="1"/>
          </p:nvPr>
        </p:nvSpPr>
        <p:spPr>
          <a:xfrm>
            <a:off x="2524126" y="1143000"/>
            <a:ext cx="8143875" cy="5715000"/>
          </a:xfrm>
        </p:spPr>
        <p:txBody>
          <a:bodyPr rtlCol="0">
            <a:normAutofit/>
          </a:bodyPr>
          <a:lstStyle/>
          <a:p>
            <a:pPr algn="just">
              <a:defRPr/>
            </a:pPr>
            <a:r>
              <a:rPr lang="en-US" dirty="0">
                <a:effectLst>
                  <a:outerShdw blurRad="38100" dist="38100" dir="2700000" algn="tl">
                    <a:srgbClr val="FFFFFF"/>
                  </a:outerShdw>
                </a:effectLst>
                <a:sym typeface="Webdings" pitchFamily="18" charset="2"/>
              </a:rPr>
              <a:t>Progenitor cells are the </a:t>
            </a:r>
            <a:r>
              <a:rPr lang="en-US" b="1" dirty="0">
                <a:effectLst>
                  <a:outerShdw blurRad="38100" dist="38100" dir="2700000" algn="tl">
                    <a:srgbClr val="FFFFFF"/>
                  </a:outerShdw>
                </a:effectLst>
                <a:sym typeface="Webdings" pitchFamily="18" charset="2"/>
              </a:rPr>
              <a:t>undifferentiated mesenchymal cells</a:t>
            </a:r>
            <a:r>
              <a:rPr lang="en-US" dirty="0">
                <a:effectLst>
                  <a:outerShdw blurRad="38100" dist="38100" dir="2700000" algn="tl">
                    <a:srgbClr val="FFFFFF"/>
                  </a:outerShdw>
                </a:effectLst>
                <a:sym typeface="Webdings" pitchFamily="18" charset="2"/>
              </a:rPr>
              <a:t>, </a:t>
            </a:r>
            <a:r>
              <a:rPr lang="en-US" b="1" dirty="0">
                <a:effectLst>
                  <a:outerShdw blurRad="38100" dist="38100" dir="2700000" algn="tl">
                    <a:srgbClr val="FFFFFF"/>
                  </a:outerShdw>
                </a:effectLst>
                <a:sym typeface="Webdings" pitchFamily="18" charset="2"/>
              </a:rPr>
              <a:t>which have the capacity to undergo mitotic 	division and replace the differentiated cells dying at 	the end of their life span. </a:t>
            </a:r>
          </a:p>
          <a:p>
            <a:pPr algn="just">
              <a:defRPr/>
            </a:pPr>
            <a:r>
              <a:rPr lang="en-US" dirty="0">
                <a:effectLst>
                  <a:outerShdw blurRad="38100" dist="38100" dir="2700000" algn="tl">
                    <a:srgbClr val="FFFFFF"/>
                  </a:outerShdw>
                </a:effectLst>
                <a:sym typeface="Webdings" pitchFamily="18" charset="2"/>
              </a:rPr>
              <a:t>These cells are located in </a:t>
            </a:r>
            <a:r>
              <a:rPr lang="en-US" b="1" dirty="0">
                <a:effectLst>
                  <a:outerShdw blurRad="38100" dist="38100" dir="2700000" algn="tl">
                    <a:srgbClr val="FFFFFF"/>
                  </a:outerShdw>
                </a:effectLst>
                <a:sym typeface="Webdings" pitchFamily="18" charset="2"/>
              </a:rPr>
              <a:t>perivascular region </a:t>
            </a:r>
            <a:r>
              <a:rPr lang="en-US" dirty="0">
                <a:effectLst>
                  <a:outerShdw blurRad="38100" dist="38100" dir="2700000" algn="tl">
                    <a:srgbClr val="FFFFFF"/>
                  </a:outerShdw>
                </a:effectLst>
                <a:sym typeface="Webdings" pitchFamily="18" charset="2"/>
              </a:rPr>
              <a:t>and have 	a </a:t>
            </a:r>
            <a:r>
              <a:rPr lang="en-US" b="1" dirty="0">
                <a:effectLst>
                  <a:outerShdw blurRad="38100" dist="38100" dir="2700000" algn="tl">
                    <a:srgbClr val="FFFFFF"/>
                  </a:outerShdw>
                </a:effectLst>
                <a:sym typeface="Webdings" pitchFamily="18" charset="2"/>
              </a:rPr>
              <a:t>small close faced nucleus </a:t>
            </a:r>
            <a:r>
              <a:rPr lang="en-US" dirty="0">
                <a:effectLst>
                  <a:outerShdw blurRad="38100" dist="38100" dir="2700000" algn="tl">
                    <a:srgbClr val="FFFFFF"/>
                  </a:outerShdw>
                </a:effectLst>
                <a:sym typeface="Webdings" pitchFamily="18" charset="2"/>
              </a:rPr>
              <a:t>and little cytoplasm. </a:t>
            </a:r>
          </a:p>
          <a:p>
            <a:pPr algn="just">
              <a:defRPr/>
            </a:pPr>
            <a:r>
              <a:rPr lang="en-US" dirty="0">
                <a:effectLst>
                  <a:outerShdw blurRad="38100" dist="38100" dir="2700000" algn="tl">
                    <a:srgbClr val="FFFFFF"/>
                  </a:outerShdw>
                </a:effectLst>
                <a:sym typeface="Webdings" pitchFamily="18" charset="2"/>
              </a:rPr>
              <a:t>When cell division occurs, one of the daughter cells differentiate into functional type of connective tissue cells. The other remaining cells retain their capacity to 	divide. </a:t>
            </a:r>
          </a:p>
          <a:p>
            <a:pPr>
              <a:defRPr/>
            </a:pPr>
            <a:endParaRPr lang="en-IN" dirty="0"/>
          </a:p>
        </p:txBody>
      </p:sp>
      <p:sp>
        <p:nvSpPr>
          <p:cNvPr id="563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fld id="{E0A99D1D-C61C-4C75-8715-AB6E13429703}" type="slidenum">
              <a:rPr lang="en-IN" sz="1400"/>
              <a:pPr eaLnBrk="1" hangingPunct="1"/>
              <a:t>20</a:t>
            </a:fld>
            <a:endParaRPr lang="en-IN" sz="1400"/>
          </a:p>
        </p:txBody>
      </p:sp>
    </p:spTree>
    <p:extLst>
      <p:ext uri="{BB962C8B-B14F-4D97-AF65-F5344CB8AC3E}">
        <p14:creationId xmlns:p14="http://schemas.microsoft.com/office/powerpoint/2010/main" val="33166846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524126" y="0"/>
            <a:ext cx="8143875" cy="1143000"/>
          </a:xfrm>
        </p:spPr>
        <p:txBody>
          <a:bodyPr/>
          <a:lstStyle/>
          <a:p>
            <a:pPr eaLnBrk="1" hangingPunct="1"/>
            <a:r>
              <a:rPr lang="en-US" sz="3200"/>
              <a:t>EPITHELIAL CELL RESTS OF MALASSEZ</a:t>
            </a:r>
            <a:endParaRPr lang="en-IN" sz="3200"/>
          </a:p>
        </p:txBody>
      </p:sp>
      <p:sp>
        <p:nvSpPr>
          <p:cNvPr id="3" name="Content Placeholder 2"/>
          <p:cNvSpPr>
            <a:spLocks noGrp="1"/>
          </p:cNvSpPr>
          <p:nvPr>
            <p:ph idx="1"/>
          </p:nvPr>
        </p:nvSpPr>
        <p:spPr>
          <a:xfrm>
            <a:off x="2524126" y="1571626"/>
            <a:ext cx="8143875" cy="5286375"/>
          </a:xfrm>
        </p:spPr>
        <p:txBody>
          <a:bodyPr rtlCol="0">
            <a:normAutofit/>
          </a:bodyPr>
          <a:lstStyle/>
          <a:p>
            <a:pPr algn="just">
              <a:defRPr/>
            </a:pPr>
            <a:r>
              <a:rPr lang="en-US" dirty="0">
                <a:effectLst>
                  <a:outerShdw blurRad="38100" dist="38100" dir="2700000" algn="tl">
                    <a:srgbClr val="FFFFFF"/>
                  </a:outerShdw>
                </a:effectLst>
                <a:sym typeface="Webdings" pitchFamily="18" charset="2"/>
              </a:rPr>
              <a:t>These cells are the </a:t>
            </a:r>
            <a:r>
              <a:rPr lang="en-US" b="1" dirty="0">
                <a:effectLst>
                  <a:outerShdw blurRad="38100" dist="38100" dir="2700000" algn="tl">
                    <a:srgbClr val="FFFFFF"/>
                  </a:outerShdw>
                </a:effectLst>
                <a:sym typeface="Webdings" pitchFamily="18" charset="2"/>
              </a:rPr>
              <a:t>remnants of </a:t>
            </a:r>
            <a:r>
              <a:rPr lang="en-US" dirty="0">
                <a:effectLst>
                  <a:outerShdw blurRad="38100" dist="38100" dir="2700000" algn="tl">
                    <a:srgbClr val="FFFFFF"/>
                  </a:outerShdw>
                </a:effectLst>
                <a:sym typeface="Webdings" pitchFamily="18" charset="2"/>
              </a:rPr>
              <a:t>the epithelium of </a:t>
            </a:r>
            <a:r>
              <a:rPr lang="en-US" b="1" dirty="0">
                <a:effectLst>
                  <a:outerShdw blurRad="38100" dist="38100" dir="2700000" algn="tl">
                    <a:srgbClr val="FFFFFF"/>
                  </a:outerShdw>
                </a:effectLst>
                <a:sym typeface="Webdings" pitchFamily="18" charset="2"/>
              </a:rPr>
              <a:t>Hertwig’s Epithelial Root Sheath and are found close to cementum.</a:t>
            </a:r>
          </a:p>
          <a:p>
            <a:pPr>
              <a:defRPr/>
            </a:pPr>
            <a:endParaRPr lang="en-US" dirty="0">
              <a:effectLst>
                <a:outerShdw blurRad="38100" dist="38100" dir="2700000" algn="tl">
                  <a:srgbClr val="FFFFFF"/>
                </a:outerShdw>
              </a:effectLst>
              <a:sym typeface="Webdings" pitchFamily="18" charset="2"/>
            </a:endParaRPr>
          </a:p>
          <a:p>
            <a:pPr>
              <a:buNone/>
              <a:defRPr/>
            </a:pPr>
            <a:endParaRPr lang="en-US" dirty="0">
              <a:effectLst>
                <a:outerShdw blurRad="38100" dist="38100" dir="2700000" algn="tl">
                  <a:srgbClr val="FFFFFF"/>
                </a:outerShdw>
              </a:effectLst>
              <a:sym typeface="Webdings" pitchFamily="18" charset="2"/>
            </a:endParaRPr>
          </a:p>
        </p:txBody>
      </p:sp>
      <p:sp>
        <p:nvSpPr>
          <p:cNvPr id="573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fld id="{15A2E4F8-5925-4106-89EC-DA551E10A2AA}" type="slidenum">
              <a:rPr lang="en-IN" sz="1400"/>
              <a:pPr eaLnBrk="1" hangingPunct="1"/>
              <a:t>21</a:t>
            </a:fld>
            <a:endParaRPr lang="en-IN" sz="1400"/>
          </a:p>
        </p:txBody>
      </p:sp>
    </p:spTree>
    <p:extLst>
      <p:ext uri="{BB962C8B-B14F-4D97-AF65-F5344CB8AC3E}">
        <p14:creationId xmlns:p14="http://schemas.microsoft.com/office/powerpoint/2010/main" val="1979058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26" y="357188"/>
            <a:ext cx="7934325" cy="1143000"/>
          </a:xfrm>
        </p:spPr>
        <p:txBody>
          <a:bodyPr rtlCol="0">
            <a:noAutofit/>
          </a:bodyPr>
          <a:lstStyle/>
          <a:p>
            <a:pPr>
              <a:defRPr/>
            </a:pPr>
            <a:r>
              <a:rPr lang="en-US" sz="3200" b="1" dirty="0">
                <a:effectLst>
                  <a:outerShdw blurRad="38100" dist="38100" dir="2700000" algn="tl">
                    <a:srgbClr val="FFFFFF"/>
                  </a:outerShdw>
                </a:effectLst>
                <a:latin typeface="Arial" charset="0"/>
                <a:sym typeface="Webdings" pitchFamily="18" charset="2"/>
              </a:rPr>
              <a:t>Periodontal ligament showing epithelial cell rests of malassez, indicated by arrows. </a:t>
            </a:r>
            <a:br>
              <a:rPr lang="en-US" sz="3200" b="1" dirty="0">
                <a:effectLst>
                  <a:outerShdw blurRad="38100" dist="38100" dir="2700000" algn="tl">
                    <a:srgbClr val="FFFFFF"/>
                  </a:outerShdw>
                </a:effectLst>
                <a:latin typeface="Arial" charset="0"/>
                <a:sym typeface="Webdings" pitchFamily="18" charset="2"/>
              </a:rPr>
            </a:br>
            <a:endParaRPr lang="en-IN" sz="3200" dirty="0"/>
          </a:p>
        </p:txBody>
      </p:sp>
      <p:pic>
        <p:nvPicPr>
          <p:cNvPr id="58371" name="Picture 4" descr="1000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67188" y="1214438"/>
            <a:ext cx="4572000" cy="5643562"/>
          </a:xfrm>
          <a:noFill/>
        </p:spPr>
      </p:pic>
      <p:sp>
        <p:nvSpPr>
          <p:cNvPr id="583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fld id="{154EFFCB-1C6E-4636-AE7F-31B3C38E2BF7}" type="slidenum">
              <a:rPr lang="en-IN" sz="1400"/>
              <a:pPr eaLnBrk="1" hangingPunct="1"/>
              <a:t>22</a:t>
            </a:fld>
            <a:endParaRPr lang="en-IN" sz="1400"/>
          </a:p>
        </p:txBody>
      </p:sp>
    </p:spTree>
    <p:extLst>
      <p:ext uri="{BB962C8B-B14F-4D97-AF65-F5344CB8AC3E}">
        <p14:creationId xmlns:p14="http://schemas.microsoft.com/office/powerpoint/2010/main" val="1411469398"/>
      </p:ext>
    </p:extLst>
  </p:cSld>
  <p:clrMapOvr>
    <a:masterClrMapping/>
  </p:clrMapOvr>
  <p:transition>
    <p:pull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524125" y="0"/>
            <a:ext cx="7499350" cy="857250"/>
          </a:xfrm>
        </p:spPr>
        <p:txBody>
          <a:bodyPr/>
          <a:lstStyle/>
          <a:p>
            <a:pPr eaLnBrk="1" hangingPunct="1"/>
            <a:r>
              <a:rPr lang="en-US" smtClean="0"/>
              <a:t>MAST CELLS</a:t>
            </a:r>
            <a:endParaRPr lang="en-IN" smtClean="0"/>
          </a:p>
        </p:txBody>
      </p:sp>
      <p:sp>
        <p:nvSpPr>
          <p:cNvPr id="3" name="Content Placeholder 2"/>
          <p:cNvSpPr>
            <a:spLocks noGrp="1"/>
          </p:cNvSpPr>
          <p:nvPr>
            <p:ph idx="1"/>
          </p:nvPr>
        </p:nvSpPr>
        <p:spPr>
          <a:xfrm>
            <a:off x="2524126" y="1143000"/>
            <a:ext cx="8143875" cy="5715000"/>
          </a:xfrm>
        </p:spPr>
        <p:txBody>
          <a:bodyPr rtlCol="0">
            <a:normAutofit/>
          </a:bodyPr>
          <a:lstStyle/>
          <a:p>
            <a:pPr algn="just">
              <a:defRPr/>
            </a:pPr>
            <a:r>
              <a:rPr lang="en-US" dirty="0">
                <a:effectLst>
                  <a:outerShdw blurRad="38100" dist="38100" dir="2700000" algn="tl">
                    <a:srgbClr val="FFFFFF"/>
                  </a:outerShdw>
                </a:effectLst>
                <a:sym typeface="Webdings" pitchFamily="18" charset="2"/>
              </a:rPr>
              <a:t>Mast cells are small round or oval. These cells are characterized by numerous cytoplasm, which mask its small, indistinct nucleus.</a:t>
            </a:r>
          </a:p>
          <a:p>
            <a:pPr>
              <a:defRPr/>
            </a:pPr>
            <a:r>
              <a:rPr lang="en-US" dirty="0">
                <a:effectLst>
                  <a:outerShdw blurRad="38100" dist="38100" dir="2700000" algn="tl">
                    <a:srgbClr val="FFFFFF"/>
                  </a:outerShdw>
                </a:effectLst>
                <a:sym typeface="Webdings" pitchFamily="18" charset="2"/>
              </a:rPr>
              <a:t>The diameter of mast cells is about 12 to 15 microns.</a:t>
            </a:r>
          </a:p>
          <a:p>
            <a:pPr>
              <a:defRPr/>
            </a:pPr>
            <a:endParaRPr lang="en-US" dirty="0">
              <a:effectLst>
                <a:outerShdw blurRad="38100" dist="38100" dir="2700000" algn="tl">
                  <a:srgbClr val="FFFFFF"/>
                </a:outerShdw>
              </a:effectLst>
              <a:sym typeface="Webdings" pitchFamily="18" charset="2"/>
            </a:endParaRPr>
          </a:p>
          <a:p>
            <a:pPr algn="just">
              <a:defRPr/>
            </a:pPr>
            <a:r>
              <a:rPr lang="en-US" dirty="0">
                <a:effectLst>
                  <a:outerShdw blurRad="38100" dist="38100" dir="2700000" algn="tl">
                    <a:srgbClr val="FFFFFF"/>
                  </a:outerShdw>
                </a:effectLst>
                <a:sym typeface="Webdings" pitchFamily="18" charset="2"/>
              </a:rPr>
              <a:t>The granules contain </a:t>
            </a:r>
            <a:r>
              <a:rPr lang="en-US" b="1" dirty="0">
                <a:effectLst>
                  <a:outerShdw blurRad="38100" dist="38100" dir="2700000" algn="tl">
                    <a:srgbClr val="FFFFFF"/>
                  </a:outerShdw>
                </a:effectLst>
                <a:sym typeface="Webdings" pitchFamily="18" charset="2"/>
              </a:rPr>
              <a:t>heparin and histamine</a:t>
            </a:r>
            <a:r>
              <a:rPr lang="en-US" dirty="0">
                <a:effectLst>
                  <a:outerShdw blurRad="38100" dist="38100" dir="2700000" algn="tl">
                    <a:srgbClr val="FFFFFF"/>
                  </a:outerShdw>
                </a:effectLst>
                <a:sym typeface="Webdings" pitchFamily="18" charset="2"/>
              </a:rPr>
              <a:t>. The release of histamine into the extracellular compartment causes </a:t>
            </a:r>
            <a:r>
              <a:rPr lang="en-US" b="1" dirty="0">
                <a:effectLst>
                  <a:outerShdw blurRad="38100" dist="38100" dir="2700000" algn="tl">
                    <a:srgbClr val="FFFFFF"/>
                  </a:outerShdw>
                </a:effectLst>
                <a:sym typeface="Webdings" pitchFamily="18" charset="2"/>
              </a:rPr>
              <a:t>proliferation of the endothelial and mesenchymal cells.</a:t>
            </a:r>
          </a:p>
          <a:p>
            <a:pPr algn="just">
              <a:defRPr/>
            </a:pPr>
            <a:endParaRPr lang="en-US" b="1" dirty="0">
              <a:effectLst>
                <a:outerShdw blurRad="38100" dist="38100" dir="2700000" algn="tl">
                  <a:srgbClr val="FFFFFF"/>
                </a:outerShdw>
              </a:effectLst>
              <a:sym typeface="Webdings" pitchFamily="18" charset="2"/>
            </a:endParaRPr>
          </a:p>
          <a:p>
            <a:pPr algn="just">
              <a:defRPr/>
            </a:pPr>
            <a:r>
              <a:rPr lang="en-US" b="1" dirty="0">
                <a:effectLst>
                  <a:outerShdw blurRad="38100" dist="38100" dir="2700000" algn="tl">
                    <a:srgbClr val="FFFFFF"/>
                  </a:outerShdw>
                </a:effectLst>
                <a:sym typeface="Webdings" pitchFamily="18" charset="2"/>
              </a:rPr>
              <a:t>Degranulate in response to antigen- antibody formation on their surface.</a:t>
            </a:r>
            <a:endParaRPr lang="en-IN" b="1" dirty="0"/>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fld id="{88FAF3D4-094A-418D-B558-C4706D3ED516}" type="slidenum">
              <a:rPr lang="en-IN" sz="1400"/>
              <a:pPr eaLnBrk="1" hangingPunct="1"/>
              <a:t>23</a:t>
            </a:fld>
            <a:endParaRPr lang="en-IN" sz="1400"/>
          </a:p>
        </p:txBody>
      </p:sp>
    </p:spTree>
    <p:extLst>
      <p:ext uri="{BB962C8B-B14F-4D97-AF65-F5344CB8AC3E}">
        <p14:creationId xmlns:p14="http://schemas.microsoft.com/office/powerpoint/2010/main" val="1346053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524125" y="0"/>
            <a:ext cx="7499350" cy="928688"/>
          </a:xfrm>
        </p:spPr>
        <p:txBody>
          <a:bodyPr/>
          <a:lstStyle/>
          <a:p>
            <a:pPr eaLnBrk="1" hangingPunct="1"/>
            <a:r>
              <a:rPr lang="en-US" smtClean="0"/>
              <a:t>MACROPHAGES</a:t>
            </a:r>
            <a:endParaRPr lang="en-IN" smtClean="0"/>
          </a:p>
        </p:txBody>
      </p:sp>
      <p:sp>
        <p:nvSpPr>
          <p:cNvPr id="3" name="Content Placeholder 2"/>
          <p:cNvSpPr>
            <a:spLocks noGrp="1"/>
          </p:cNvSpPr>
          <p:nvPr>
            <p:ph idx="1"/>
          </p:nvPr>
        </p:nvSpPr>
        <p:spPr>
          <a:xfrm>
            <a:off x="2524126" y="1214438"/>
            <a:ext cx="8143875" cy="5643562"/>
          </a:xfrm>
        </p:spPr>
        <p:txBody>
          <a:bodyPr rtlCol="0">
            <a:normAutofit/>
          </a:bodyPr>
          <a:lstStyle/>
          <a:p>
            <a:pPr algn="just">
              <a:defRPr/>
            </a:pPr>
            <a:r>
              <a:rPr lang="en-US" dirty="0">
                <a:effectLst>
                  <a:outerShdw blurRad="38100" dist="38100" dir="2700000" algn="tl">
                    <a:srgbClr val="FFFFFF"/>
                  </a:outerShdw>
                </a:effectLst>
                <a:sym typeface="Webdings" pitchFamily="18" charset="2"/>
              </a:rPr>
              <a:t>Macrophages are </a:t>
            </a:r>
            <a:r>
              <a:rPr lang="en-US" b="1" dirty="0">
                <a:effectLst>
                  <a:outerShdw blurRad="38100" dist="38100" dir="2700000" algn="tl">
                    <a:srgbClr val="FFFFFF"/>
                  </a:outerShdw>
                </a:effectLst>
                <a:sym typeface="Webdings" pitchFamily="18" charset="2"/>
              </a:rPr>
              <a:t>derived from blood monocytes </a:t>
            </a:r>
            <a:r>
              <a:rPr lang="en-US" dirty="0">
                <a:effectLst>
                  <a:outerShdw blurRad="38100" dist="38100" dir="2700000" algn="tl">
                    <a:srgbClr val="FFFFFF"/>
                  </a:outerShdw>
                </a:effectLst>
                <a:sym typeface="Webdings" pitchFamily="18" charset="2"/>
              </a:rPr>
              <a:t>and are present near the blood vessels.</a:t>
            </a:r>
          </a:p>
          <a:p>
            <a:pPr algn="just">
              <a:defRPr/>
            </a:pPr>
            <a:endParaRPr lang="en-US" dirty="0">
              <a:effectLst>
                <a:outerShdw blurRad="38100" dist="38100" dir="2700000" algn="tl">
                  <a:srgbClr val="FFFFFF"/>
                </a:outerShdw>
              </a:effectLst>
              <a:sym typeface="Webdings" pitchFamily="18" charset="2"/>
            </a:endParaRPr>
          </a:p>
          <a:p>
            <a:pPr algn="just">
              <a:defRPr/>
            </a:pPr>
            <a:r>
              <a:rPr lang="en-US" dirty="0">
                <a:effectLst>
                  <a:outerShdw blurRad="38100" dist="38100" dir="2700000" algn="tl">
                    <a:srgbClr val="FFFFFF"/>
                  </a:outerShdw>
                </a:effectLst>
                <a:sym typeface="Wingdings 2" pitchFamily="18" charset="2"/>
              </a:rPr>
              <a:t>These cells have a </a:t>
            </a:r>
            <a:r>
              <a:rPr lang="en-US" b="1" dirty="0">
                <a:effectLst>
                  <a:outerShdw blurRad="38100" dist="38100" dir="2700000" algn="tl">
                    <a:srgbClr val="FFFFFF"/>
                  </a:outerShdw>
                </a:effectLst>
                <a:sym typeface="Wingdings 2" pitchFamily="18" charset="2"/>
              </a:rPr>
              <a:t>horse-shoe shaped or kidney shaped nucleus</a:t>
            </a:r>
            <a:r>
              <a:rPr lang="en-US" dirty="0">
                <a:effectLst>
                  <a:outerShdw blurRad="38100" dist="38100" dir="2700000" algn="tl">
                    <a:srgbClr val="FFFFFF"/>
                  </a:outerShdw>
                </a:effectLst>
                <a:sym typeface="Wingdings 2" pitchFamily="18" charset="2"/>
              </a:rPr>
              <a:t> with peripheral chromatin and cytoplasm contain phagocytosed material.</a:t>
            </a:r>
          </a:p>
          <a:p>
            <a:pPr algn="just">
              <a:defRPr/>
            </a:pPr>
            <a:endParaRPr lang="en-US" dirty="0">
              <a:effectLst>
                <a:outerShdw blurRad="38100" dist="38100" dir="2700000" algn="tl">
                  <a:srgbClr val="FFFFFF"/>
                </a:outerShdw>
              </a:effectLst>
              <a:sym typeface="Wingdings 2" pitchFamily="18" charset="2"/>
            </a:endParaRPr>
          </a:p>
          <a:p>
            <a:pPr algn="just">
              <a:defRPr/>
            </a:pPr>
            <a:r>
              <a:rPr lang="en-US" dirty="0">
                <a:effectLst>
                  <a:outerShdw blurRad="38100" dist="38100" dir="2700000" algn="tl">
                    <a:srgbClr val="FFFFFF"/>
                  </a:outerShdw>
                </a:effectLst>
                <a:sym typeface="Webdings" pitchFamily="18" charset="2"/>
              </a:rPr>
              <a:t>Macrophages help in </a:t>
            </a:r>
            <a:r>
              <a:rPr lang="en-US" b="1" dirty="0">
                <a:effectLst>
                  <a:outerShdw blurRad="38100" dist="38100" dir="2700000" algn="tl">
                    <a:srgbClr val="FFFFFF"/>
                  </a:outerShdw>
                </a:effectLst>
                <a:sym typeface="Webdings" pitchFamily="18" charset="2"/>
              </a:rPr>
              <a:t>phagocytosing dead cells</a:t>
            </a:r>
            <a:r>
              <a:rPr lang="en-US" dirty="0">
                <a:effectLst>
                  <a:outerShdw blurRad="38100" dist="38100" dir="2700000" algn="tl">
                    <a:srgbClr val="FFFFFF"/>
                  </a:outerShdw>
                </a:effectLst>
                <a:sym typeface="Webdings" pitchFamily="18" charset="2"/>
              </a:rPr>
              <a:t> and </a:t>
            </a:r>
            <a:r>
              <a:rPr lang="en-US" b="1" dirty="0">
                <a:effectLst>
                  <a:outerShdw blurRad="38100" dist="38100" dir="2700000" algn="tl">
                    <a:srgbClr val="FFFFFF"/>
                  </a:outerShdw>
                </a:effectLst>
                <a:sym typeface="Webdings" pitchFamily="18" charset="2"/>
              </a:rPr>
              <a:t>secreting growth factor</a:t>
            </a:r>
            <a:r>
              <a:rPr lang="en-US" dirty="0">
                <a:effectLst>
                  <a:outerShdw blurRad="38100" dist="38100" dir="2700000" algn="tl">
                    <a:srgbClr val="FFFFFF"/>
                  </a:outerShdw>
                </a:effectLst>
                <a:sym typeface="Webdings" pitchFamily="18" charset="2"/>
              </a:rPr>
              <a:t>, which help to regulate the proliferation of adjacent fibroblasts.</a:t>
            </a:r>
            <a:endParaRPr lang="en-IN" dirty="0"/>
          </a:p>
        </p:txBody>
      </p:sp>
      <p:sp>
        <p:nvSpPr>
          <p:cNvPr id="604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fld id="{B569D7EF-11DF-431F-9BDE-80DF26D41FA2}" type="slidenum">
              <a:rPr lang="en-IN" sz="1400"/>
              <a:pPr eaLnBrk="1" hangingPunct="1"/>
              <a:t>24</a:t>
            </a:fld>
            <a:endParaRPr lang="en-IN" sz="1400"/>
          </a:p>
        </p:txBody>
      </p:sp>
    </p:spTree>
    <p:extLst>
      <p:ext uri="{BB962C8B-B14F-4D97-AF65-F5344CB8AC3E}">
        <p14:creationId xmlns:p14="http://schemas.microsoft.com/office/powerpoint/2010/main" val="2224684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epi rests of malassez 2"/>
          <p:cNvPicPr>
            <a:picLocks noChangeAspect="1" noChangeArrowheads="1"/>
          </p:cNvPicPr>
          <p:nvPr/>
        </p:nvPicPr>
        <p:blipFill>
          <a:blip r:embed="rId2">
            <a:extLst>
              <a:ext uri="{28A0092B-C50C-407E-A947-70E740481C1C}">
                <a14:useLocalDpi xmlns:a14="http://schemas.microsoft.com/office/drawing/2010/main" val="0"/>
              </a:ext>
            </a:extLst>
          </a:blip>
          <a:srcRect l="18311"/>
          <a:stretch>
            <a:fillRect/>
          </a:stretch>
        </p:blipFill>
        <p:spPr bwMode="auto">
          <a:xfrm>
            <a:off x="1828800" y="1219200"/>
            <a:ext cx="44196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3581401" y="152401"/>
            <a:ext cx="5349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u="sng">
                <a:latin typeface="Arial" pitchFamily="34" charset="0"/>
              </a:rPr>
              <a:t>Epithelial Cell Rests of Malassez</a:t>
            </a:r>
          </a:p>
        </p:txBody>
      </p:sp>
      <p:pic>
        <p:nvPicPr>
          <p:cNvPr id="61444" name="Picture 4" descr="Figure_09-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762000"/>
            <a:ext cx="368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504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828800" y="838200"/>
            <a:ext cx="86106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u="sng">
                <a:latin typeface="Arial" pitchFamily="34" charset="0"/>
                <a:cs typeface="Times New Roman" pitchFamily="18" charset="0"/>
              </a:rPr>
              <a:t>PDL fibers</a:t>
            </a:r>
          </a:p>
          <a:p>
            <a:endParaRPr lang="en-US">
              <a:latin typeface="Arial" pitchFamily="34" charset="0"/>
              <a:cs typeface="Times New Roman" pitchFamily="18" charset="0"/>
            </a:endParaRPr>
          </a:p>
          <a:p>
            <a:pPr>
              <a:buFontTx/>
              <a:buChar char="-"/>
            </a:pPr>
            <a:r>
              <a:rPr lang="en-US">
                <a:latin typeface="Arial" pitchFamily="34" charset="0"/>
                <a:cs typeface="Times New Roman" pitchFamily="18" charset="0"/>
              </a:rPr>
              <a:t> </a:t>
            </a:r>
            <a:r>
              <a:rPr lang="en-US" b="1" u="sng">
                <a:latin typeface="Arial" pitchFamily="34" charset="0"/>
                <a:cs typeface="Times New Roman" pitchFamily="18" charset="0"/>
              </a:rPr>
              <a:t>Collagen fibers: I, III and XII</a:t>
            </a:r>
            <a:r>
              <a:rPr lang="en-US">
                <a:latin typeface="Arial" pitchFamily="34" charset="0"/>
                <a:cs typeface="Times New Roman" pitchFamily="18" charset="0"/>
              </a:rPr>
              <a:t>.  Groups of fibers that are continually remodeled.  (Principal fiber bundles of the PDL).  The average diameter of individual fibers are smaller than other areas of the body, due to the shorter half-life of PDL fibers (so they have less time for fibrillar assembly)</a:t>
            </a:r>
          </a:p>
          <a:p>
            <a:pPr>
              <a:buFontTx/>
              <a:buChar char="-"/>
            </a:pPr>
            <a:endParaRPr lang="en-US">
              <a:latin typeface="Arial" pitchFamily="34" charset="0"/>
              <a:cs typeface="Times New Roman" pitchFamily="18" charset="0"/>
            </a:endParaRPr>
          </a:p>
          <a:p>
            <a:r>
              <a:rPr lang="en-US">
                <a:latin typeface="Arial" pitchFamily="34" charset="0"/>
                <a:cs typeface="Times New Roman" pitchFamily="18" charset="0"/>
              </a:rPr>
              <a:t>- </a:t>
            </a:r>
            <a:r>
              <a:rPr lang="en-US" b="1" u="sng">
                <a:latin typeface="Arial" pitchFamily="34" charset="0"/>
                <a:cs typeface="Times New Roman" pitchFamily="18" charset="0"/>
              </a:rPr>
              <a:t>Oxytalan fibers</a:t>
            </a:r>
            <a:r>
              <a:rPr lang="en-US">
                <a:latin typeface="Arial" pitchFamily="34" charset="0"/>
                <a:cs typeface="Times New Roman" pitchFamily="18" charset="0"/>
              </a:rPr>
              <a:t>: variant of elastic fibers, perpendicular to   teeth, adjacent to capillaries</a:t>
            </a:r>
            <a:br>
              <a:rPr lang="en-US">
                <a:latin typeface="Arial" pitchFamily="34" charset="0"/>
                <a:cs typeface="Times New Roman" pitchFamily="18" charset="0"/>
              </a:rPr>
            </a:br>
            <a:endParaRPr lang="en-US">
              <a:latin typeface="Arial" pitchFamily="34" charset="0"/>
              <a:cs typeface="Times New Roman" pitchFamily="18" charset="0"/>
            </a:endParaRPr>
          </a:p>
        </p:txBody>
      </p:sp>
    </p:spTree>
    <p:extLst>
      <p:ext uri="{BB962C8B-B14F-4D97-AF65-F5344CB8AC3E}">
        <p14:creationId xmlns:p14="http://schemas.microsoft.com/office/powerpoint/2010/main" val="2185881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2595564" y="1447800"/>
            <a:ext cx="7862887" cy="4800600"/>
          </a:xfrm>
        </p:spPr>
        <p:txBody>
          <a:bodyPr/>
          <a:lstStyle/>
          <a:p>
            <a:pPr algn="just" eaLnBrk="1" hangingPunct="1"/>
            <a:r>
              <a:rPr lang="en-US" smtClean="0">
                <a:sym typeface="Webdings" pitchFamily="18" charset="2"/>
              </a:rPr>
              <a:t>The damaged periodontal fibers are replaced and remodeled by newly formed fibers.</a:t>
            </a:r>
          </a:p>
          <a:p>
            <a:pPr eaLnBrk="1" hangingPunct="1"/>
            <a:endParaRPr lang="en-US" smtClean="0">
              <a:sym typeface="Webdings" pitchFamily="18" charset="2"/>
            </a:endParaRPr>
          </a:p>
          <a:p>
            <a:pPr algn="just" eaLnBrk="1" hangingPunct="1"/>
            <a:r>
              <a:rPr lang="en-US" smtClean="0">
                <a:sym typeface="Webdings" pitchFamily="18" charset="2"/>
              </a:rPr>
              <a:t> The </a:t>
            </a:r>
            <a:r>
              <a:rPr lang="en-US" b="1" smtClean="0">
                <a:sym typeface="Webdings" pitchFamily="18" charset="2"/>
              </a:rPr>
              <a:t>“RENEWAL CAPABILITY”</a:t>
            </a:r>
            <a:r>
              <a:rPr lang="en-US" smtClean="0">
                <a:sym typeface="Webdings" pitchFamily="18" charset="2"/>
              </a:rPr>
              <a:t> is an important characteristic of periodontal ligament.</a:t>
            </a:r>
            <a:endParaRPr lang="en-IN" smtClean="0"/>
          </a:p>
        </p:txBody>
      </p:sp>
      <p:sp>
        <p:nvSpPr>
          <p:cNvPr id="634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fld id="{5EF892F8-A46D-4B3E-B32B-3B1B13E47E05}" type="slidenum">
              <a:rPr lang="en-IN" sz="1400"/>
              <a:pPr eaLnBrk="1" hangingPunct="1"/>
              <a:t>27</a:t>
            </a:fld>
            <a:endParaRPr lang="en-IN" sz="1400"/>
          </a:p>
        </p:txBody>
      </p:sp>
    </p:spTree>
    <p:extLst>
      <p:ext uri="{BB962C8B-B14F-4D97-AF65-F5344CB8AC3E}">
        <p14:creationId xmlns:p14="http://schemas.microsoft.com/office/powerpoint/2010/main" val="250123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828800" y="1371601"/>
            <a:ext cx="84582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u="sng">
                <a:latin typeface="Arial" pitchFamily="34" charset="0"/>
                <a:cs typeface="Times New Roman" pitchFamily="18" charset="0"/>
              </a:rPr>
              <a:t>Dentoalveolar group</a:t>
            </a:r>
          </a:p>
          <a:p>
            <a:r>
              <a:rPr lang="en-US" sz="2000" b="1" u="sng">
                <a:latin typeface="Arial" pitchFamily="34" charset="0"/>
                <a:cs typeface="Times New Roman" pitchFamily="18" charset="0"/>
              </a:rPr>
              <a:t>a. Alveolar crest group </a:t>
            </a:r>
            <a:r>
              <a:rPr lang="en-US" sz="2000" u="sng">
                <a:latin typeface="Arial" pitchFamily="34" charset="0"/>
                <a:cs typeface="Times New Roman" pitchFamily="18" charset="0"/>
              </a:rPr>
              <a:t>(ACG)</a:t>
            </a:r>
            <a:r>
              <a:rPr lang="en-US" sz="2000">
                <a:latin typeface="Arial" pitchFamily="34" charset="0"/>
                <a:cs typeface="Times New Roman" pitchFamily="18" charset="0"/>
              </a:rPr>
              <a:t>: below CE junction, downward, outward</a:t>
            </a:r>
            <a:br>
              <a:rPr lang="en-US" sz="2000">
                <a:latin typeface="Arial" pitchFamily="34" charset="0"/>
                <a:cs typeface="Times New Roman" pitchFamily="18" charset="0"/>
              </a:rPr>
            </a:br>
            <a:r>
              <a:rPr lang="en-US" sz="2000" u="sng">
                <a:latin typeface="Arial" pitchFamily="34" charset="0"/>
                <a:cs typeface="Times New Roman" pitchFamily="18" charset="0"/>
              </a:rPr>
              <a:t>b. </a:t>
            </a:r>
            <a:r>
              <a:rPr lang="en-US" sz="2000" b="1" u="sng">
                <a:latin typeface="Arial" pitchFamily="34" charset="0"/>
                <a:cs typeface="Times New Roman" pitchFamily="18" charset="0"/>
              </a:rPr>
              <a:t>Horizontal group</a:t>
            </a:r>
            <a:r>
              <a:rPr lang="en-US" sz="2000">
                <a:latin typeface="Arial" pitchFamily="34" charset="0"/>
                <a:cs typeface="Times New Roman" pitchFamily="18" charset="0"/>
              </a:rPr>
              <a:t>: apical to ACG, right angle to the root surface</a:t>
            </a:r>
          </a:p>
          <a:p>
            <a:r>
              <a:rPr lang="en-US" sz="2000" u="sng">
                <a:latin typeface="Arial" pitchFamily="34" charset="0"/>
                <a:cs typeface="Times New Roman" pitchFamily="18" charset="0"/>
              </a:rPr>
              <a:t>c. </a:t>
            </a:r>
            <a:r>
              <a:rPr lang="en-US" sz="2000" b="1" u="sng">
                <a:latin typeface="Arial" pitchFamily="34" charset="0"/>
                <a:cs typeface="Times New Roman" pitchFamily="18" charset="0"/>
              </a:rPr>
              <a:t>Oblique group</a:t>
            </a:r>
            <a:r>
              <a:rPr lang="en-US" sz="2000">
                <a:latin typeface="Arial" pitchFamily="34" charset="0"/>
                <a:cs typeface="Times New Roman" pitchFamily="18" charset="0"/>
              </a:rPr>
              <a:t>: most numerous, oblique direction and attaches coronally to bone</a:t>
            </a:r>
            <a:br>
              <a:rPr lang="en-US" sz="2000">
                <a:latin typeface="Arial" pitchFamily="34" charset="0"/>
                <a:cs typeface="Times New Roman" pitchFamily="18" charset="0"/>
              </a:rPr>
            </a:br>
            <a:r>
              <a:rPr lang="en-US" sz="2000" u="sng">
                <a:latin typeface="Arial" pitchFamily="34" charset="0"/>
                <a:cs typeface="Times New Roman" pitchFamily="18" charset="0"/>
              </a:rPr>
              <a:t>d</a:t>
            </a:r>
            <a:r>
              <a:rPr lang="en-US" sz="2000" b="1" u="sng">
                <a:latin typeface="Arial" pitchFamily="34" charset="0"/>
                <a:cs typeface="Times New Roman" pitchFamily="18" charset="0"/>
              </a:rPr>
              <a:t>. Apical group</a:t>
            </a:r>
            <a:r>
              <a:rPr lang="en-US" sz="2000">
                <a:latin typeface="Arial" pitchFamily="34" charset="0"/>
                <a:cs typeface="Times New Roman" pitchFamily="18" charset="0"/>
              </a:rPr>
              <a:t>: around the apex, base</a:t>
            </a:r>
          </a:p>
          <a:p>
            <a:r>
              <a:rPr lang="en-US" sz="2000">
                <a:latin typeface="Arial" pitchFamily="34" charset="0"/>
                <a:cs typeface="Times New Roman" pitchFamily="18" charset="0"/>
              </a:rPr>
              <a:t>of socket</a:t>
            </a:r>
            <a:br>
              <a:rPr lang="en-US" sz="2000">
                <a:latin typeface="Arial" pitchFamily="34" charset="0"/>
                <a:cs typeface="Times New Roman" pitchFamily="18" charset="0"/>
              </a:rPr>
            </a:br>
            <a:r>
              <a:rPr lang="en-US" sz="2000" u="sng">
                <a:latin typeface="Arial" pitchFamily="34" charset="0"/>
                <a:cs typeface="Times New Roman" pitchFamily="18" charset="0"/>
              </a:rPr>
              <a:t>e. </a:t>
            </a:r>
            <a:r>
              <a:rPr lang="en-US" sz="2000" b="1" u="sng">
                <a:latin typeface="Arial" pitchFamily="34" charset="0"/>
                <a:cs typeface="Times New Roman" pitchFamily="18" charset="0"/>
              </a:rPr>
              <a:t>Interradicular group</a:t>
            </a:r>
            <a:r>
              <a:rPr lang="en-US" sz="2000">
                <a:latin typeface="Arial" pitchFamily="34" charset="0"/>
                <a:cs typeface="Times New Roman" pitchFamily="18" charset="0"/>
              </a:rPr>
              <a:t>: multirooted teeth</a:t>
            </a:r>
          </a:p>
          <a:p>
            <a:r>
              <a:rPr lang="en-US" sz="2000">
                <a:latin typeface="Arial" pitchFamily="34" charset="0"/>
                <a:cs typeface="Times New Roman" pitchFamily="18" charset="0"/>
              </a:rPr>
              <a:t>Runs from cementum and bone , forming</a:t>
            </a:r>
          </a:p>
          <a:p>
            <a:r>
              <a:rPr lang="en-US" sz="2000">
                <a:latin typeface="Arial" pitchFamily="34" charset="0"/>
                <a:cs typeface="Times New Roman" pitchFamily="18" charset="0"/>
              </a:rPr>
              <a:t>the crest of the interradicular septum</a:t>
            </a:r>
          </a:p>
          <a:p>
            <a:endParaRPr lang="en-US" sz="2000">
              <a:latin typeface="Arial" pitchFamily="34" charset="0"/>
              <a:cs typeface="Times New Roman" pitchFamily="18" charset="0"/>
            </a:endParaRPr>
          </a:p>
          <a:p>
            <a:r>
              <a:rPr lang="en-US" sz="2000">
                <a:latin typeface="Arial" pitchFamily="34" charset="0"/>
                <a:cs typeface="Times New Roman" pitchFamily="18" charset="0"/>
              </a:rPr>
              <a:t>At each end, fibers embedded in bone</a:t>
            </a:r>
          </a:p>
          <a:p>
            <a:r>
              <a:rPr lang="en-US" sz="2000">
                <a:latin typeface="Arial" pitchFamily="34" charset="0"/>
                <a:cs typeface="Times New Roman" pitchFamily="18" charset="0"/>
              </a:rPr>
              <a:t>and cementum: </a:t>
            </a:r>
            <a:r>
              <a:rPr lang="en-US" sz="2000" u="sng">
                <a:latin typeface="Arial" pitchFamily="34" charset="0"/>
                <a:cs typeface="Times New Roman" pitchFamily="18" charset="0"/>
              </a:rPr>
              <a:t>Sharpey’s fiber</a:t>
            </a:r>
          </a:p>
          <a:p>
            <a:endParaRPr lang="en-US" sz="2000" u="sng">
              <a:latin typeface="Arial" pitchFamily="34" charset="0"/>
              <a:cs typeface="Times New Roman" pitchFamily="18" charset="0"/>
            </a:endParaRPr>
          </a:p>
          <a:p>
            <a:r>
              <a:rPr lang="en-US" sz="2000">
                <a:latin typeface="Arial" pitchFamily="34" charset="0"/>
              </a:rPr>
              <a:t> </a:t>
            </a:r>
          </a:p>
        </p:txBody>
      </p:sp>
      <p:sp>
        <p:nvSpPr>
          <p:cNvPr id="64515" name="Text Box 3"/>
          <p:cNvSpPr txBox="1">
            <a:spLocks noChangeArrowheads="1"/>
          </p:cNvSpPr>
          <p:nvPr/>
        </p:nvSpPr>
        <p:spPr bwMode="auto">
          <a:xfrm>
            <a:off x="4800601" y="76200"/>
            <a:ext cx="2981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u="sng">
                <a:latin typeface="Arial" pitchFamily="34" charset="0"/>
              </a:rPr>
              <a:t>Principal Fibers</a:t>
            </a:r>
          </a:p>
        </p:txBody>
      </p:sp>
      <p:sp>
        <p:nvSpPr>
          <p:cNvPr id="64516" name="Text Box 4"/>
          <p:cNvSpPr txBox="1">
            <a:spLocks noChangeArrowheads="1"/>
          </p:cNvSpPr>
          <p:nvPr/>
        </p:nvSpPr>
        <p:spPr bwMode="auto">
          <a:xfrm>
            <a:off x="2286001" y="609601"/>
            <a:ext cx="7451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u="sng">
                <a:latin typeface="Arial" pitchFamily="34" charset="0"/>
              </a:rPr>
              <a:t>Run between tooth and bone. Can be classified as dentoalveolar</a:t>
            </a:r>
          </a:p>
          <a:p>
            <a:pPr eaLnBrk="1" hangingPunct="1"/>
            <a:r>
              <a:rPr lang="en-US" sz="2000" u="sng">
                <a:latin typeface="Arial" pitchFamily="34" charset="0"/>
              </a:rPr>
              <a:t>and gingival group </a:t>
            </a:r>
          </a:p>
        </p:txBody>
      </p:sp>
      <p:pic>
        <p:nvPicPr>
          <p:cNvPr id="64517" name="Picture 5" descr="Figure_09-25"/>
          <p:cNvPicPr>
            <a:picLocks noChangeAspect="1" noChangeArrowheads="1"/>
          </p:cNvPicPr>
          <p:nvPr/>
        </p:nvPicPr>
        <p:blipFill>
          <a:blip r:embed="rId2">
            <a:extLst>
              <a:ext uri="{28A0092B-C50C-407E-A947-70E740481C1C}">
                <a14:useLocalDpi xmlns:a14="http://schemas.microsoft.com/office/drawing/2010/main" val="0"/>
              </a:ext>
            </a:extLst>
          </a:blip>
          <a:srcRect t="3343" r="48679" b="47620"/>
          <a:stretch>
            <a:fillRect/>
          </a:stretch>
        </p:blipFill>
        <p:spPr bwMode="auto">
          <a:xfrm>
            <a:off x="6524626" y="2819400"/>
            <a:ext cx="3990975"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238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011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33350"/>
            <a:ext cx="68580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883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248400" y="2133600"/>
            <a:ext cx="4114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latin typeface="Arial" pitchFamily="34" charset="0"/>
                <a:cs typeface="Times New Roman" pitchFamily="18" charset="0"/>
              </a:rPr>
              <a:t>Alveolar bone composed of</a:t>
            </a:r>
          </a:p>
          <a:p>
            <a:r>
              <a:rPr lang="en-US" sz="2000" b="1">
                <a:latin typeface="Arial" pitchFamily="34" charset="0"/>
                <a:cs typeface="Times New Roman" pitchFamily="18" charset="0"/>
              </a:rPr>
              <a:t>a) outer cortical plates</a:t>
            </a:r>
            <a:br>
              <a:rPr lang="en-US" sz="2000" b="1">
                <a:latin typeface="Arial" pitchFamily="34" charset="0"/>
                <a:cs typeface="Times New Roman" pitchFamily="18" charset="0"/>
              </a:rPr>
            </a:br>
            <a:r>
              <a:rPr lang="en-US" sz="2000" b="1">
                <a:latin typeface="Arial" pitchFamily="34" charset="0"/>
                <a:cs typeface="Times New Roman" pitchFamily="18" charset="0"/>
              </a:rPr>
              <a:t>b) a central spongiosa </a:t>
            </a:r>
            <a:br>
              <a:rPr lang="en-US" sz="2000" b="1">
                <a:latin typeface="Arial" pitchFamily="34" charset="0"/>
                <a:cs typeface="Times New Roman" pitchFamily="18" charset="0"/>
              </a:rPr>
            </a:br>
            <a:r>
              <a:rPr lang="en-US" sz="2000" b="1">
                <a:latin typeface="Arial" pitchFamily="34" charset="0"/>
                <a:cs typeface="Times New Roman" pitchFamily="18" charset="0"/>
              </a:rPr>
              <a:t>c) bone lining the alveolus (bundle bone)</a:t>
            </a:r>
            <a:r>
              <a:rPr lang="en-US" sz="2000" b="1">
                <a:latin typeface="Arial" pitchFamily="34" charset="0"/>
              </a:rPr>
              <a:t> </a:t>
            </a:r>
          </a:p>
        </p:txBody>
      </p:sp>
      <p:pic>
        <p:nvPicPr>
          <p:cNvPr id="38915" name="Picture 3" descr="http://www1.umn.edu/dental/courses/dent_5725/alveolar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76400" y="1143000"/>
            <a:ext cx="45910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537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905000" y="76200"/>
            <a:ext cx="838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u="sng">
                <a:latin typeface="Arial" pitchFamily="34" charset="0"/>
                <a:cs typeface="Times New Roman" pitchFamily="18" charset="0"/>
              </a:rPr>
              <a:t>Gingival ligament fibers</a:t>
            </a:r>
            <a:r>
              <a:rPr lang="en-US" u="sng">
                <a:latin typeface="Arial" pitchFamily="34" charset="0"/>
                <a:cs typeface="Times New Roman" pitchFamily="18" charset="0"/>
              </a:rPr>
              <a:t>:  </a:t>
            </a:r>
            <a:r>
              <a:rPr lang="en-US">
                <a:latin typeface="Arial" pitchFamily="34" charset="0"/>
                <a:cs typeface="Times New Roman" pitchFamily="18" charset="0"/>
              </a:rPr>
              <a:t>the principal fibers in the gingival area are referred to as gingival fibers. Not strictly related to periodontium. Present in the lamina propria of the gingiva.</a:t>
            </a:r>
            <a:r>
              <a:rPr lang="en-US">
                <a:latin typeface="Arial" pitchFamily="34" charset="0"/>
              </a:rPr>
              <a:t> </a:t>
            </a:r>
          </a:p>
        </p:txBody>
      </p:sp>
      <p:sp>
        <p:nvSpPr>
          <p:cNvPr id="66563" name="Rectangle 3"/>
          <p:cNvSpPr>
            <a:spLocks noChangeArrowheads="1"/>
          </p:cNvSpPr>
          <p:nvPr/>
        </p:nvSpPr>
        <p:spPr bwMode="auto">
          <a:xfrm>
            <a:off x="1828800" y="1219201"/>
            <a:ext cx="8610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u="sng">
                <a:latin typeface="Arial" pitchFamily="34" charset="0"/>
                <a:cs typeface="Times New Roman" pitchFamily="18" charset="0"/>
              </a:rPr>
              <a:t>a. </a:t>
            </a:r>
            <a:r>
              <a:rPr lang="en-US" sz="2000" b="1" u="sng">
                <a:latin typeface="Arial" pitchFamily="34" charset="0"/>
                <a:cs typeface="Times New Roman" pitchFamily="18" charset="0"/>
              </a:rPr>
              <a:t>Dentogingival</a:t>
            </a:r>
            <a:r>
              <a:rPr lang="en-US" sz="2000">
                <a:latin typeface="Arial" pitchFamily="34" charset="0"/>
                <a:cs typeface="Times New Roman" pitchFamily="18" charset="0"/>
              </a:rPr>
              <a:t>: most numerous; cervical cementum to f/a gingiva</a:t>
            </a:r>
            <a:br>
              <a:rPr lang="en-US" sz="2000">
                <a:latin typeface="Arial" pitchFamily="34" charset="0"/>
                <a:cs typeface="Times New Roman" pitchFamily="18" charset="0"/>
              </a:rPr>
            </a:br>
            <a:r>
              <a:rPr lang="en-US" sz="2000" u="sng">
                <a:latin typeface="Arial" pitchFamily="34" charset="0"/>
                <a:cs typeface="Times New Roman" pitchFamily="18" charset="0"/>
              </a:rPr>
              <a:t>b</a:t>
            </a:r>
            <a:r>
              <a:rPr lang="en-US" sz="2000" b="1" u="sng">
                <a:latin typeface="Arial" pitchFamily="34" charset="0"/>
                <a:cs typeface="Times New Roman" pitchFamily="18" charset="0"/>
              </a:rPr>
              <a:t>. Alveologingival</a:t>
            </a:r>
            <a:r>
              <a:rPr lang="en-US" sz="2000">
                <a:latin typeface="Arial" pitchFamily="34" charset="0"/>
                <a:cs typeface="Times New Roman" pitchFamily="18" charset="0"/>
              </a:rPr>
              <a:t>: bone of the alveolar crest to f/a gingiva</a:t>
            </a:r>
            <a:br>
              <a:rPr lang="en-US" sz="2000">
                <a:latin typeface="Arial" pitchFamily="34" charset="0"/>
                <a:cs typeface="Times New Roman" pitchFamily="18" charset="0"/>
              </a:rPr>
            </a:br>
            <a:r>
              <a:rPr lang="en-US" sz="2000" u="sng">
                <a:latin typeface="Arial" pitchFamily="34" charset="0"/>
                <a:cs typeface="Times New Roman" pitchFamily="18" charset="0"/>
              </a:rPr>
              <a:t>c. </a:t>
            </a:r>
            <a:r>
              <a:rPr lang="en-US" sz="2000" b="1" u="sng">
                <a:latin typeface="Arial" pitchFamily="34" charset="0"/>
                <a:cs typeface="Times New Roman" pitchFamily="18" charset="0"/>
              </a:rPr>
              <a:t>Circular</a:t>
            </a:r>
            <a:r>
              <a:rPr lang="en-US" sz="2000">
                <a:latin typeface="Arial" pitchFamily="34" charset="0"/>
                <a:cs typeface="Times New Roman" pitchFamily="18" charset="0"/>
              </a:rPr>
              <a:t>: around neck of teeth, free gingiva</a:t>
            </a:r>
            <a:br>
              <a:rPr lang="en-US" sz="2000">
                <a:latin typeface="Arial" pitchFamily="34" charset="0"/>
                <a:cs typeface="Times New Roman" pitchFamily="18" charset="0"/>
              </a:rPr>
            </a:br>
            <a:r>
              <a:rPr lang="en-US" sz="2000" u="sng">
                <a:latin typeface="Arial" pitchFamily="34" charset="0"/>
                <a:cs typeface="Times New Roman" pitchFamily="18" charset="0"/>
              </a:rPr>
              <a:t>d. </a:t>
            </a:r>
            <a:r>
              <a:rPr lang="en-US" sz="2000" b="1" u="sng">
                <a:latin typeface="Arial" pitchFamily="34" charset="0"/>
                <a:cs typeface="Times New Roman" pitchFamily="18" charset="0"/>
              </a:rPr>
              <a:t>Dentoperiosteal</a:t>
            </a:r>
            <a:r>
              <a:rPr lang="en-US" sz="2000">
                <a:latin typeface="Arial" pitchFamily="34" charset="0"/>
                <a:cs typeface="Times New Roman" pitchFamily="18" charset="0"/>
              </a:rPr>
              <a:t>: runs apically from the cementum over the outer cortical plate to alv. process or vestibule (muscle) or floor of mouth</a:t>
            </a:r>
            <a:br>
              <a:rPr lang="en-US" sz="2000">
                <a:latin typeface="Arial" pitchFamily="34" charset="0"/>
                <a:cs typeface="Times New Roman" pitchFamily="18" charset="0"/>
              </a:rPr>
            </a:br>
            <a:r>
              <a:rPr lang="en-US" sz="2000" u="sng">
                <a:latin typeface="Arial" pitchFamily="34" charset="0"/>
                <a:cs typeface="Times New Roman" pitchFamily="18" charset="0"/>
              </a:rPr>
              <a:t>e. </a:t>
            </a:r>
            <a:r>
              <a:rPr lang="en-US" sz="2000" b="1" u="sng">
                <a:latin typeface="Arial" pitchFamily="34" charset="0"/>
                <a:cs typeface="Times New Roman" pitchFamily="18" charset="0"/>
              </a:rPr>
              <a:t>Transseptal</a:t>
            </a:r>
            <a:r>
              <a:rPr lang="en-US" sz="2000">
                <a:latin typeface="Arial" pitchFamily="34" charset="0"/>
                <a:cs typeface="Times New Roman" pitchFamily="18" charset="0"/>
              </a:rPr>
              <a:t>: cementum between adjacent teeth, over the alveolar crest</a:t>
            </a:r>
            <a:endParaRPr lang="en-US" sz="2000">
              <a:latin typeface="Arial" pitchFamily="34" charset="0"/>
            </a:endParaRPr>
          </a:p>
        </p:txBody>
      </p:sp>
      <p:pic>
        <p:nvPicPr>
          <p:cNvPr id="66564" name="Picture 4" descr="Figure_09-25"/>
          <p:cNvPicPr>
            <a:picLocks noChangeAspect="1" noChangeArrowheads="1"/>
          </p:cNvPicPr>
          <p:nvPr/>
        </p:nvPicPr>
        <p:blipFill>
          <a:blip r:embed="rId2">
            <a:extLst>
              <a:ext uri="{28A0092B-C50C-407E-A947-70E740481C1C}">
                <a14:useLocalDpi xmlns:a14="http://schemas.microsoft.com/office/drawing/2010/main" val="0"/>
              </a:ext>
            </a:extLst>
          </a:blip>
          <a:srcRect l="51321" b="41818"/>
          <a:stretch>
            <a:fillRect/>
          </a:stretch>
        </p:blipFill>
        <p:spPr bwMode="auto">
          <a:xfrm>
            <a:off x="2743200" y="3200400"/>
            <a:ext cx="28257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descr="Figure_09-25"/>
          <p:cNvPicPr>
            <a:picLocks noChangeAspect="1" noChangeArrowheads="1"/>
          </p:cNvPicPr>
          <p:nvPr/>
        </p:nvPicPr>
        <p:blipFill>
          <a:blip r:embed="rId2">
            <a:extLst>
              <a:ext uri="{28A0092B-C50C-407E-A947-70E740481C1C}">
                <a14:useLocalDpi xmlns:a14="http://schemas.microsoft.com/office/drawing/2010/main" val="0"/>
              </a:ext>
            </a:extLst>
          </a:blip>
          <a:srcRect l="15094" t="58182" r="16982" b="2545"/>
          <a:stretch>
            <a:fillRect/>
          </a:stretch>
        </p:blipFill>
        <p:spPr bwMode="auto">
          <a:xfrm>
            <a:off x="6019800" y="3625850"/>
            <a:ext cx="44958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228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igure_09-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33353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011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28800"/>
            <a:ext cx="54864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512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Figure_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1"/>
            <a:ext cx="42672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3" descr="Figure_09-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9000"/>
            <a:ext cx="5334000"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235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Image 5"/>
          <p:cNvPicPr>
            <a:picLocks noChangeAspect="1" noChangeArrowheads="1"/>
          </p:cNvPicPr>
          <p:nvPr/>
        </p:nvPicPr>
        <p:blipFill>
          <a:blip r:embed="rId2">
            <a:extLst>
              <a:ext uri="{28A0092B-C50C-407E-A947-70E740481C1C}">
                <a14:useLocalDpi xmlns:a14="http://schemas.microsoft.com/office/drawing/2010/main" val="0"/>
              </a:ext>
            </a:extLst>
          </a:blip>
          <a:srcRect l="1469" r="3059"/>
          <a:stretch>
            <a:fillRect/>
          </a:stretch>
        </p:blipFill>
        <p:spPr bwMode="auto">
          <a:xfrm>
            <a:off x="3810000" y="228600"/>
            <a:ext cx="495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Line 3"/>
          <p:cNvSpPr>
            <a:spLocks noChangeShapeType="1"/>
          </p:cNvSpPr>
          <p:nvPr/>
        </p:nvSpPr>
        <p:spPr bwMode="auto">
          <a:xfrm>
            <a:off x="6629400" y="2286000"/>
            <a:ext cx="2438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69636" name="Line 4"/>
          <p:cNvSpPr>
            <a:spLocks noChangeShapeType="1"/>
          </p:cNvSpPr>
          <p:nvPr/>
        </p:nvSpPr>
        <p:spPr bwMode="auto">
          <a:xfrm>
            <a:off x="6705600" y="3352800"/>
            <a:ext cx="2438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69637" name="Line 5"/>
          <p:cNvSpPr>
            <a:spLocks noChangeShapeType="1"/>
          </p:cNvSpPr>
          <p:nvPr/>
        </p:nvSpPr>
        <p:spPr bwMode="auto">
          <a:xfrm flipH="1">
            <a:off x="2971800" y="4114800"/>
            <a:ext cx="1981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69638" name="Line 6"/>
          <p:cNvSpPr>
            <a:spLocks noChangeShapeType="1"/>
          </p:cNvSpPr>
          <p:nvPr/>
        </p:nvSpPr>
        <p:spPr bwMode="auto">
          <a:xfrm flipH="1">
            <a:off x="2971800" y="5257800"/>
            <a:ext cx="1981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69639" name="Text Box 7"/>
          <p:cNvSpPr txBox="1">
            <a:spLocks noChangeArrowheads="1"/>
          </p:cNvSpPr>
          <p:nvPr/>
        </p:nvSpPr>
        <p:spPr bwMode="auto">
          <a:xfrm>
            <a:off x="9051925" y="211772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pitchFamily="34" charset="0"/>
              </a:rPr>
              <a:t>Transeptal</a:t>
            </a:r>
          </a:p>
        </p:txBody>
      </p:sp>
      <p:sp>
        <p:nvSpPr>
          <p:cNvPr id="69640" name="Text Box 8"/>
          <p:cNvSpPr txBox="1">
            <a:spLocks noChangeArrowheads="1"/>
          </p:cNvSpPr>
          <p:nvPr/>
        </p:nvSpPr>
        <p:spPr bwMode="auto">
          <a:xfrm>
            <a:off x="9144001" y="3200400"/>
            <a:ext cx="1414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pitchFamily="34" charset="0"/>
              </a:rPr>
              <a:t>Alveolar crest</a:t>
            </a:r>
          </a:p>
        </p:txBody>
      </p:sp>
      <p:sp>
        <p:nvSpPr>
          <p:cNvPr id="69641" name="Text Box 9"/>
          <p:cNvSpPr txBox="1">
            <a:spLocks noChangeArrowheads="1"/>
          </p:cNvSpPr>
          <p:nvPr/>
        </p:nvSpPr>
        <p:spPr bwMode="auto">
          <a:xfrm>
            <a:off x="1752601" y="3962400"/>
            <a:ext cx="1096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pitchFamily="34" charset="0"/>
              </a:rPr>
              <a:t>Horizontal</a:t>
            </a:r>
          </a:p>
        </p:txBody>
      </p:sp>
      <p:sp>
        <p:nvSpPr>
          <p:cNvPr id="69642" name="Text Box 10"/>
          <p:cNvSpPr txBox="1">
            <a:spLocks noChangeArrowheads="1"/>
          </p:cNvSpPr>
          <p:nvPr/>
        </p:nvSpPr>
        <p:spPr bwMode="auto">
          <a:xfrm>
            <a:off x="1752600" y="5105400"/>
            <a:ext cx="882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ial" pitchFamily="34" charset="0"/>
              </a:rPr>
              <a:t>Oblique</a:t>
            </a:r>
          </a:p>
        </p:txBody>
      </p:sp>
    </p:spTree>
    <p:extLst>
      <p:ext uri="{BB962C8B-B14F-4D97-AF65-F5344CB8AC3E}">
        <p14:creationId xmlns:p14="http://schemas.microsoft.com/office/powerpoint/2010/main" val="2750864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011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85801"/>
            <a:ext cx="8077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855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Image 1"/>
          <p:cNvPicPr>
            <a:picLocks noChangeAspect="1" noChangeArrowheads="1"/>
          </p:cNvPicPr>
          <p:nvPr/>
        </p:nvPicPr>
        <p:blipFill>
          <a:blip r:embed="rId2">
            <a:extLst>
              <a:ext uri="{28A0092B-C50C-407E-A947-70E740481C1C}">
                <a14:useLocalDpi xmlns:a14="http://schemas.microsoft.com/office/drawing/2010/main" val="0"/>
              </a:ext>
            </a:extLst>
          </a:blip>
          <a:srcRect b="1520"/>
          <a:stretch>
            <a:fillRect/>
          </a:stretch>
        </p:blipFill>
        <p:spPr bwMode="auto">
          <a:xfrm>
            <a:off x="1524000" y="2286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532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011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85801"/>
            <a:ext cx="853440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779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117725" y="344488"/>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u="sng">
                <a:latin typeface="Arial" pitchFamily="34" charset="0"/>
              </a:rPr>
              <a:t>Interstitial Space</a:t>
            </a:r>
          </a:p>
        </p:txBody>
      </p:sp>
      <p:sp>
        <p:nvSpPr>
          <p:cNvPr id="73731" name="Text Box 3"/>
          <p:cNvSpPr txBox="1">
            <a:spLocks noChangeArrowheads="1"/>
          </p:cNvSpPr>
          <p:nvPr/>
        </p:nvSpPr>
        <p:spPr bwMode="auto">
          <a:xfrm>
            <a:off x="2057401" y="838201"/>
            <a:ext cx="5597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pitchFamily="34" charset="0"/>
              </a:rPr>
              <a:t>Present between each bundle of ligament fibers</a:t>
            </a:r>
          </a:p>
          <a:p>
            <a:pPr eaLnBrk="1" hangingPunct="1"/>
            <a:r>
              <a:rPr lang="en-US" sz="2000" b="1">
                <a:latin typeface="Arial" pitchFamily="34" charset="0"/>
              </a:rPr>
              <a:t>Contains blood vessels and nerves</a:t>
            </a:r>
          </a:p>
          <a:p>
            <a:pPr eaLnBrk="1" hangingPunct="1"/>
            <a:endParaRPr lang="en-US" sz="2000">
              <a:latin typeface="Arial" pitchFamily="34" charset="0"/>
            </a:endParaRPr>
          </a:p>
          <a:p>
            <a:pPr eaLnBrk="1" hangingPunct="1"/>
            <a:endParaRPr lang="en-US" sz="2000">
              <a:latin typeface="Arial" pitchFamily="34" charset="0"/>
            </a:endParaRPr>
          </a:p>
        </p:txBody>
      </p:sp>
      <p:pic>
        <p:nvPicPr>
          <p:cNvPr id="73732" name="Picture 4" descr="011002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09800"/>
            <a:ext cx="6705600"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877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2524126" y="0"/>
            <a:ext cx="8143875" cy="1143000"/>
          </a:xfrm>
        </p:spPr>
        <p:txBody>
          <a:bodyPr/>
          <a:lstStyle/>
          <a:p>
            <a:pPr algn="just" eaLnBrk="1" hangingPunct="1"/>
            <a:r>
              <a:rPr lang="en-IN" smtClean="0"/>
              <a:t>Blood supply to PDL</a:t>
            </a:r>
          </a:p>
        </p:txBody>
      </p:sp>
      <p:sp>
        <p:nvSpPr>
          <p:cNvPr id="3" name="Content Placeholder 2"/>
          <p:cNvSpPr>
            <a:spLocks noGrp="1"/>
          </p:cNvSpPr>
          <p:nvPr>
            <p:ph idx="1"/>
          </p:nvPr>
        </p:nvSpPr>
        <p:spPr>
          <a:xfrm>
            <a:off x="2381250" y="1357314"/>
            <a:ext cx="8286750" cy="5500687"/>
          </a:xfrm>
        </p:spPr>
        <p:txBody>
          <a:bodyPr rtlCol="0">
            <a:normAutofit/>
          </a:bodyPr>
          <a:lstStyle/>
          <a:p>
            <a:pPr marL="596900" indent="-514350">
              <a:buFont typeface="Wingdings 2" pitchFamily="18" charset="2"/>
              <a:buChar char=""/>
              <a:defRPr/>
            </a:pPr>
            <a:r>
              <a:rPr lang="en-US" b="1" dirty="0">
                <a:effectLst>
                  <a:outerShdw blurRad="38100" dist="38100" dir="2700000" algn="tl">
                    <a:srgbClr val="FFFFFF"/>
                  </a:outerShdw>
                </a:effectLst>
                <a:sym typeface="Wingdings 2" pitchFamily="18" charset="2"/>
              </a:rPr>
              <a:t>BLOOD VESSELS</a:t>
            </a:r>
          </a:p>
          <a:p>
            <a:pPr marL="596900" indent="-514350" algn="just">
              <a:buNone/>
              <a:defRPr/>
            </a:pPr>
            <a:r>
              <a:rPr lang="en-US" dirty="0">
                <a:effectLst>
                  <a:outerShdw blurRad="38100" dist="38100" dir="2700000" algn="tl">
                    <a:srgbClr val="FFFFFF"/>
                  </a:outerShdw>
                </a:effectLst>
                <a:sym typeface="Wingdings 2" pitchFamily="18" charset="2"/>
              </a:rPr>
              <a:t>      Main blood supply is from </a:t>
            </a:r>
            <a:r>
              <a:rPr lang="en-US" b="1" dirty="0">
                <a:effectLst>
                  <a:outerShdw blurRad="38100" dist="38100" dir="2700000" algn="tl">
                    <a:srgbClr val="FFFFFF"/>
                  </a:outerShdw>
                </a:effectLst>
                <a:sym typeface="Wingdings 2" pitchFamily="18" charset="2"/>
              </a:rPr>
              <a:t>superior and inferior alveolar arteries</a:t>
            </a:r>
            <a:r>
              <a:rPr lang="en-US" dirty="0">
                <a:effectLst>
                  <a:outerShdw blurRad="38100" dist="38100" dir="2700000" algn="tl">
                    <a:srgbClr val="FFFFFF"/>
                  </a:outerShdw>
                </a:effectLst>
                <a:sym typeface="Wingdings 2" pitchFamily="18" charset="2"/>
              </a:rPr>
              <a:t>. The blood vessels are derived from the following:</a:t>
            </a:r>
          </a:p>
          <a:p>
            <a:pPr marL="596900" indent="-514350">
              <a:buNone/>
              <a:defRPr/>
            </a:pPr>
            <a:endParaRPr lang="en-US" b="1" dirty="0">
              <a:effectLst>
                <a:outerShdw blurRad="38100" dist="38100" dir="2700000" algn="tl">
                  <a:srgbClr val="FFFFFF"/>
                </a:outerShdw>
              </a:effectLst>
              <a:sym typeface="Wingdings 2" pitchFamily="18" charset="2"/>
            </a:endParaRPr>
          </a:p>
          <a:p>
            <a:pPr marL="596900" indent="-514350" algn="just">
              <a:buNone/>
              <a:defRPr/>
            </a:pPr>
            <a:r>
              <a:rPr lang="en-US" b="1" dirty="0">
                <a:effectLst>
                  <a:outerShdw blurRad="38100" dist="38100" dir="2700000" algn="tl">
                    <a:srgbClr val="FFFFFF"/>
                  </a:outerShdw>
                </a:effectLst>
                <a:sym typeface="Wingdings 2" pitchFamily="18" charset="2"/>
              </a:rPr>
              <a:t>1.   </a:t>
            </a:r>
            <a:r>
              <a:rPr lang="en-US" dirty="0">
                <a:effectLst>
                  <a:outerShdw blurRad="38100" dist="38100" dir="2700000" algn="tl">
                    <a:srgbClr val="FFFFFF"/>
                  </a:outerShdw>
                </a:effectLst>
                <a:sym typeface="Wingdings 2" pitchFamily="18" charset="2"/>
              </a:rPr>
              <a:t>BRANCHES FROM </a:t>
            </a:r>
            <a:r>
              <a:rPr lang="en-US" b="1" dirty="0">
                <a:effectLst>
                  <a:outerShdw blurRad="38100" dist="38100" dir="2700000" algn="tl">
                    <a:srgbClr val="FFFFFF"/>
                  </a:outerShdw>
                </a:effectLst>
                <a:sym typeface="Wingdings 2" pitchFamily="18" charset="2"/>
              </a:rPr>
              <a:t>APICAL VESSELS</a:t>
            </a:r>
            <a:br>
              <a:rPr lang="en-US" b="1" dirty="0">
                <a:effectLst>
                  <a:outerShdw blurRad="38100" dist="38100" dir="2700000" algn="tl">
                    <a:srgbClr val="FFFFFF"/>
                  </a:outerShdw>
                </a:effectLst>
                <a:sym typeface="Wingdings 2" pitchFamily="18" charset="2"/>
              </a:rPr>
            </a:br>
            <a:r>
              <a:rPr lang="en-US" dirty="0">
                <a:effectLst>
                  <a:outerShdw blurRad="38100" dist="38100" dir="2700000" algn="tl">
                    <a:srgbClr val="FFFFFF"/>
                  </a:outerShdw>
                </a:effectLst>
                <a:sym typeface="Wingdings 2" pitchFamily="18" charset="2"/>
              </a:rPr>
              <a:t>Vessels supplying the pulp.</a:t>
            </a:r>
          </a:p>
          <a:p>
            <a:pPr marL="596900" indent="-514350">
              <a:buNone/>
              <a:defRPr/>
            </a:pPr>
            <a:endParaRPr lang="en-US" dirty="0">
              <a:effectLst>
                <a:outerShdw blurRad="38100" dist="38100" dir="2700000" algn="tl">
                  <a:srgbClr val="FFFFFF"/>
                </a:outerShdw>
              </a:effectLst>
              <a:sym typeface="Wingdings 2" pitchFamily="18" charset="2"/>
            </a:endParaRPr>
          </a:p>
          <a:p>
            <a:pPr marL="596900" indent="-514350" algn="just">
              <a:buFont typeface="Wingdings 2" pitchFamily="18" charset="2"/>
              <a:buAutoNum type="arabicPeriod" startAt="2"/>
              <a:defRPr/>
            </a:pPr>
            <a:r>
              <a:rPr lang="en-US" dirty="0">
                <a:effectLst>
                  <a:outerShdw blurRad="38100" dist="38100" dir="2700000" algn="tl">
                    <a:srgbClr val="FFFFFF"/>
                  </a:outerShdw>
                </a:effectLst>
                <a:sym typeface="Wingdings 2" pitchFamily="18" charset="2"/>
              </a:rPr>
              <a:t>BRANCHES FROM </a:t>
            </a:r>
            <a:r>
              <a:rPr lang="en-US" b="1" dirty="0">
                <a:effectLst>
                  <a:outerShdw blurRad="38100" dist="38100" dir="2700000" algn="tl">
                    <a:srgbClr val="FFFFFF"/>
                  </a:outerShdw>
                </a:effectLst>
                <a:sym typeface="Wingdings 2" pitchFamily="18" charset="2"/>
              </a:rPr>
              <a:t>INTRA-ALVEOLAR VESSELS:-</a:t>
            </a:r>
          </a:p>
          <a:p>
            <a:pPr marL="596900" indent="-514350" algn="just">
              <a:buFont typeface="Wingdings 2" pitchFamily="18" charset="2"/>
              <a:buAutoNum type="arabicPeriod" startAt="2"/>
              <a:defRPr/>
            </a:pPr>
            <a:r>
              <a:rPr lang="en-US" dirty="0">
                <a:effectLst>
                  <a:outerShdw blurRad="38100" dist="38100" dir="2700000" algn="tl">
                    <a:srgbClr val="FFFFFF"/>
                  </a:outerShdw>
                </a:effectLst>
                <a:sym typeface="Wingdings 2" pitchFamily="18" charset="2"/>
              </a:rPr>
              <a:t>BRANCHES FROM </a:t>
            </a:r>
            <a:r>
              <a:rPr lang="en-US" b="1" dirty="0">
                <a:effectLst>
                  <a:outerShdw blurRad="38100" dist="38100" dir="2700000" algn="tl">
                    <a:srgbClr val="FFFFFF"/>
                  </a:outerShdw>
                </a:effectLst>
                <a:sym typeface="Wingdings 2" pitchFamily="18" charset="2"/>
              </a:rPr>
              <a:t>GINGIVAL VESSELS</a:t>
            </a:r>
            <a:endParaRPr lang="en-IN" dirty="0"/>
          </a:p>
        </p:txBody>
      </p:sp>
      <p:sp>
        <p:nvSpPr>
          <p:cNvPr id="74756" name="Slide Number Placeholder 3"/>
          <p:cNvSpPr>
            <a:spLocks noGrp="1"/>
          </p:cNvSpPr>
          <p:nvPr>
            <p:ph type="sldNum" sz="quarter" idx="12"/>
          </p:nvPr>
        </p:nvSpPr>
        <p:spPr>
          <a:xfrm>
            <a:off x="13030200" y="5562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IN" sz="1400"/>
          </a:p>
        </p:txBody>
      </p:sp>
    </p:spTree>
    <p:extLst>
      <p:ext uri="{BB962C8B-B14F-4D97-AF65-F5344CB8AC3E}">
        <p14:creationId xmlns:p14="http://schemas.microsoft.com/office/powerpoint/2010/main" val="17578687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Content Placeholder 2"/>
          <p:cNvSpPr>
            <a:spLocks noGrp="1"/>
          </p:cNvSpPr>
          <p:nvPr>
            <p:ph idx="1"/>
          </p:nvPr>
        </p:nvSpPr>
        <p:spPr>
          <a:xfrm>
            <a:off x="2667001" y="457201"/>
            <a:ext cx="7720013" cy="1857375"/>
          </a:xfrm>
        </p:spPr>
        <p:txBody>
          <a:bodyPr/>
          <a:lstStyle/>
          <a:p>
            <a:pPr algn="just" eaLnBrk="1" hangingPunct="1">
              <a:buFont typeface="Wingdings 2" pitchFamily="18" charset="2"/>
              <a:buNone/>
            </a:pPr>
            <a:endParaRPr lang="en-IN"/>
          </a:p>
        </p:txBody>
      </p:sp>
      <p:graphicFrame>
        <p:nvGraphicFramePr>
          <p:cNvPr id="1026" name="Object 2"/>
          <p:cNvGraphicFramePr>
            <a:graphicFrameLocks noChangeAspect="1"/>
          </p:cNvGraphicFramePr>
          <p:nvPr/>
        </p:nvGraphicFramePr>
        <p:xfrm>
          <a:off x="3276601" y="1066800"/>
          <a:ext cx="5286375" cy="4357688"/>
        </p:xfrm>
        <a:graphic>
          <a:graphicData uri="http://schemas.openxmlformats.org/presentationml/2006/ole">
            <mc:AlternateContent xmlns:mc="http://schemas.openxmlformats.org/markup-compatibility/2006">
              <mc:Choice xmlns:v="urn:schemas-microsoft-com:vml" Requires="v">
                <p:oleObj spid="_x0000_s1026" name="Image" r:id="rId3" imgW="3314707" imgH="2674286" progId="Photoshop.Image.7">
                  <p:embed/>
                </p:oleObj>
              </mc:Choice>
              <mc:Fallback>
                <p:oleObj name="Image" r:id="rId3" imgW="3314707" imgH="2674286"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1" y="1066800"/>
                        <a:ext cx="5286375"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fld id="{185604EF-D3DC-41A6-91C2-38EFF0FF80C2}" type="slidenum">
              <a:rPr lang="en-IN" sz="1400"/>
              <a:pPr eaLnBrk="1" hangingPunct="1"/>
              <a:t>39</a:t>
            </a:fld>
            <a:endParaRPr lang="en-IN" sz="1400"/>
          </a:p>
        </p:txBody>
      </p:sp>
    </p:spTree>
    <p:extLst>
      <p:ext uri="{BB962C8B-B14F-4D97-AF65-F5344CB8AC3E}">
        <p14:creationId xmlns:p14="http://schemas.microsoft.com/office/powerpoint/2010/main" val="3157063380"/>
      </p:ext>
    </p:extLst>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809750" y="76201"/>
            <a:ext cx="8788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u="sng">
                <a:latin typeface="Arial" pitchFamily="34" charset="0"/>
              </a:rPr>
              <a:t>Alveolar bone proper:</a:t>
            </a:r>
            <a:r>
              <a:rPr lang="en-US" sz="2000">
                <a:latin typeface="Arial" pitchFamily="34" charset="0"/>
              </a:rPr>
              <a:t>  lines the tooth.</a:t>
            </a:r>
          </a:p>
          <a:p>
            <a:pPr eaLnBrk="1" hangingPunct="1"/>
            <a:r>
              <a:rPr lang="en-US" sz="2000">
                <a:latin typeface="Arial" pitchFamily="34" charset="0"/>
              </a:rPr>
              <a:t>Contains Sharpey’s fibers embedded into it</a:t>
            </a:r>
          </a:p>
          <a:p>
            <a:pPr eaLnBrk="1" hangingPunct="1"/>
            <a:endParaRPr lang="en-US" sz="2000">
              <a:latin typeface="Arial" pitchFamily="34" charset="0"/>
            </a:endParaRPr>
          </a:p>
          <a:p>
            <a:pPr eaLnBrk="1" hangingPunct="1"/>
            <a:endParaRPr lang="en-US" sz="2000">
              <a:latin typeface="Arial" pitchFamily="34" charset="0"/>
            </a:endParaRPr>
          </a:p>
          <a:p>
            <a:pPr eaLnBrk="1" hangingPunct="1"/>
            <a:r>
              <a:rPr lang="en-US" sz="2000">
                <a:latin typeface="Arial" pitchFamily="34" charset="0"/>
              </a:rPr>
              <a:t>Because alveolar process is regularly penetrated by collagen fiber bundles,</a:t>
            </a:r>
          </a:p>
          <a:p>
            <a:pPr eaLnBrk="1" hangingPunct="1"/>
            <a:r>
              <a:rPr lang="en-US" sz="2000">
                <a:latin typeface="Arial" pitchFamily="34" charset="0"/>
              </a:rPr>
              <a:t>it is also called </a:t>
            </a:r>
            <a:r>
              <a:rPr lang="en-US" sz="2000" u="sng">
                <a:latin typeface="Arial" pitchFamily="34" charset="0"/>
              </a:rPr>
              <a:t>bundle bone. </a:t>
            </a:r>
            <a:r>
              <a:rPr lang="en-US" sz="2000">
                <a:latin typeface="Arial" pitchFamily="34" charset="0"/>
              </a:rPr>
              <a:t> It appears more radiodense(radio-opaqe) than</a:t>
            </a:r>
          </a:p>
          <a:p>
            <a:pPr eaLnBrk="1" hangingPunct="1"/>
            <a:r>
              <a:rPr lang="en-US" sz="2000">
                <a:latin typeface="Arial" pitchFamily="34" charset="0"/>
              </a:rPr>
              <a:t> surrounding supporting bone in X-rays called </a:t>
            </a:r>
            <a:r>
              <a:rPr lang="en-US" sz="2000" u="sng">
                <a:latin typeface="Arial" pitchFamily="34" charset="0"/>
              </a:rPr>
              <a:t>lamina dura</a:t>
            </a:r>
          </a:p>
        </p:txBody>
      </p:sp>
      <p:pic>
        <p:nvPicPr>
          <p:cNvPr id="39939" name="Picture 3" descr="0120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3562350"/>
            <a:ext cx="31623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944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981200" y="381000"/>
            <a:ext cx="8153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u="sng">
                <a:latin typeface="Arial" pitchFamily="34" charset="0"/>
                <a:cs typeface="Times New Roman" pitchFamily="18" charset="0"/>
              </a:rPr>
              <a:t>Bundle Bone</a:t>
            </a:r>
          </a:p>
          <a:p>
            <a:pPr algn="ctr"/>
            <a:endParaRPr lang="en-US">
              <a:latin typeface="Arial" pitchFamily="34" charset="0"/>
              <a:cs typeface="Times New Roman" pitchFamily="18" charset="0"/>
            </a:endParaRPr>
          </a:p>
          <a:p>
            <a:pPr eaLnBrk="0" hangingPunct="0"/>
            <a:r>
              <a:rPr lang="en-US" sz="2000">
                <a:latin typeface="Arial" pitchFamily="34" charset="0"/>
                <a:cs typeface="Times New Roman" pitchFamily="18" charset="0"/>
              </a:rPr>
              <a:t>It is perforated by many foramina that transmit nerves and vessels (</a:t>
            </a:r>
            <a:r>
              <a:rPr lang="en-US" sz="2000" b="1">
                <a:latin typeface="Arial" pitchFamily="34" charset="0"/>
                <a:cs typeface="Times New Roman" pitchFamily="18" charset="0"/>
              </a:rPr>
              <a:t>cribriform plate</a:t>
            </a:r>
            <a:r>
              <a:rPr lang="en-US" sz="2000">
                <a:latin typeface="Arial" pitchFamily="34" charset="0"/>
                <a:cs typeface="Times New Roman" pitchFamily="18" charset="0"/>
              </a:rPr>
              <a:t>). </a:t>
            </a:r>
          </a:p>
          <a:p>
            <a:pPr eaLnBrk="0" hangingPunct="0"/>
            <a:endParaRPr lang="en-US" sz="2000">
              <a:latin typeface="Arial" pitchFamily="34" charset="0"/>
              <a:cs typeface="Times New Roman" pitchFamily="18" charset="0"/>
            </a:endParaRPr>
          </a:p>
          <a:p>
            <a:pPr eaLnBrk="0" hangingPunct="0"/>
            <a:r>
              <a:rPr lang="en-US" sz="2000">
                <a:latin typeface="Arial" pitchFamily="34" charset="0"/>
                <a:cs typeface="Times New Roman" pitchFamily="18" charset="0"/>
              </a:rPr>
              <a:t>Radiographically, the bundle bone is the </a:t>
            </a:r>
            <a:r>
              <a:rPr lang="en-US" sz="2000" b="1">
                <a:latin typeface="Arial" pitchFamily="34" charset="0"/>
                <a:cs typeface="Times New Roman" pitchFamily="18" charset="0"/>
              </a:rPr>
              <a:t>lamina dura</a:t>
            </a:r>
            <a:r>
              <a:rPr lang="en-US" sz="2000">
                <a:latin typeface="Arial" pitchFamily="34" charset="0"/>
                <a:cs typeface="Times New Roman" pitchFamily="18" charset="0"/>
              </a:rPr>
              <a:t>. The lining of the alveolus is fairly smooth in the young but rougher in the adults.</a:t>
            </a:r>
            <a:r>
              <a:rPr lang="en-US" sz="2000">
                <a:latin typeface="Arial" pitchFamily="34" charset="0"/>
              </a:rPr>
              <a:t> </a:t>
            </a:r>
          </a:p>
          <a:p>
            <a:pPr eaLnBrk="0" hangingPunct="0"/>
            <a:endParaRPr lang="en-US" sz="2000">
              <a:latin typeface="Arial" pitchFamily="34" charset="0"/>
            </a:endParaRPr>
          </a:p>
          <a:p>
            <a:pPr eaLnBrk="0" hangingPunct="0"/>
            <a:r>
              <a:rPr lang="en-US" sz="2000">
                <a:latin typeface="Arial" pitchFamily="34" charset="0"/>
              </a:rPr>
              <a:t>Radiodense because increased mineral content around fiber bundles</a:t>
            </a:r>
          </a:p>
        </p:txBody>
      </p:sp>
      <p:pic>
        <p:nvPicPr>
          <p:cNvPr id="40963" name="Picture 3" descr="Figure_0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429000"/>
            <a:ext cx="4038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p:cNvSpPr txBox="1">
            <a:spLocks noChangeArrowheads="1"/>
          </p:cNvSpPr>
          <p:nvPr/>
        </p:nvSpPr>
        <p:spPr bwMode="auto">
          <a:xfrm>
            <a:off x="7848600" y="4572001"/>
            <a:ext cx="156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b="1">
                <a:latin typeface="Arial" pitchFamily="34" charset="0"/>
              </a:rPr>
              <a:t>Lamina Dura</a:t>
            </a:r>
          </a:p>
        </p:txBody>
      </p:sp>
    </p:spTree>
    <p:extLst>
      <p:ext uri="{BB962C8B-B14F-4D97-AF65-F5344CB8AC3E}">
        <p14:creationId xmlns:p14="http://schemas.microsoft.com/office/powerpoint/2010/main" val="3919590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114800" y="177801"/>
            <a:ext cx="4362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u="sng">
                <a:latin typeface="Arial" pitchFamily="34" charset="0"/>
              </a:rPr>
              <a:t>Supporting Compact Bone</a:t>
            </a:r>
          </a:p>
        </p:txBody>
      </p:sp>
      <p:sp>
        <p:nvSpPr>
          <p:cNvPr id="41987" name="Text Box 3"/>
          <p:cNvSpPr txBox="1">
            <a:spLocks noChangeArrowheads="1"/>
          </p:cNvSpPr>
          <p:nvPr/>
        </p:nvSpPr>
        <p:spPr bwMode="auto">
          <a:xfrm>
            <a:off x="1965325" y="838200"/>
            <a:ext cx="85867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pitchFamily="34" charset="0"/>
              </a:rPr>
              <a:t>Similar to compact bone anywhere else (Haversian bone)</a:t>
            </a:r>
          </a:p>
          <a:p>
            <a:pPr eaLnBrk="1" hangingPunct="1"/>
            <a:endParaRPr lang="en-US" sz="2000">
              <a:latin typeface="Arial" pitchFamily="34" charset="0"/>
            </a:endParaRPr>
          </a:p>
          <a:p>
            <a:pPr eaLnBrk="1" hangingPunct="1"/>
            <a:r>
              <a:rPr lang="en-US" sz="2000">
                <a:latin typeface="Arial" pitchFamily="34" charset="0"/>
              </a:rPr>
              <a:t>Extends both on the lingual (palatal) and buccal side</a:t>
            </a:r>
          </a:p>
          <a:p>
            <a:pPr eaLnBrk="1" hangingPunct="1"/>
            <a:endParaRPr lang="en-US" sz="2000">
              <a:latin typeface="Arial" pitchFamily="34" charset="0"/>
            </a:endParaRPr>
          </a:p>
          <a:p>
            <a:pPr eaLnBrk="1" hangingPunct="1"/>
            <a:r>
              <a:rPr lang="en-US" sz="2000" b="1">
                <a:latin typeface="Arial" pitchFamily="34" charset="0"/>
              </a:rPr>
              <a:t>Contains haversian and Volkman’s canals </a:t>
            </a:r>
            <a:r>
              <a:rPr lang="en-US" sz="2000">
                <a:latin typeface="Arial" pitchFamily="34" charset="0"/>
              </a:rPr>
              <a:t>(they both form a continuous</a:t>
            </a:r>
          </a:p>
          <a:p>
            <a:pPr eaLnBrk="1" hangingPunct="1"/>
            <a:r>
              <a:rPr lang="en-US" sz="2000">
                <a:latin typeface="Arial" pitchFamily="34" charset="0"/>
              </a:rPr>
              <a:t>channel of nutrient canals)</a:t>
            </a:r>
          </a:p>
        </p:txBody>
      </p:sp>
      <p:pic>
        <p:nvPicPr>
          <p:cNvPr id="41988" name="Picture 4" descr="01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590800"/>
            <a:ext cx="48768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01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124200"/>
            <a:ext cx="39624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346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igure_09-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62000"/>
            <a:ext cx="89916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3886200" y="228600"/>
            <a:ext cx="488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u="sng">
                <a:latin typeface="Arial" pitchFamily="34" charset="0"/>
              </a:rPr>
              <a:t>Bundle bone and Trabecular bone </a:t>
            </a:r>
          </a:p>
        </p:txBody>
      </p:sp>
      <p:sp>
        <p:nvSpPr>
          <p:cNvPr id="43012" name="Text Box 4"/>
          <p:cNvSpPr txBox="1">
            <a:spLocks noChangeArrowheads="1"/>
          </p:cNvSpPr>
          <p:nvPr/>
        </p:nvSpPr>
        <p:spPr bwMode="auto">
          <a:xfrm>
            <a:off x="1752600" y="3810001"/>
            <a:ext cx="254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Arial" pitchFamily="34" charset="0"/>
              </a:rPr>
              <a:t>Arrows: Sharpey’s fiber</a:t>
            </a:r>
          </a:p>
        </p:txBody>
      </p:sp>
      <p:pic>
        <p:nvPicPr>
          <p:cNvPr id="43013" name="Picture 5" descr="Figure_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91000"/>
            <a:ext cx="38100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840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012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2414"/>
            <a:ext cx="7620000"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964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905000" y="1219200"/>
            <a:ext cx="8458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latin typeface="Arial" pitchFamily="34" charset="0"/>
                <a:cs typeface="Times New Roman" pitchFamily="18" charset="0"/>
              </a:rPr>
              <a:t>The alveolar crest is found 1.5-2.0 mm below the level of the CEJ.</a:t>
            </a:r>
            <a:r>
              <a:rPr lang="en-US" sz="2800">
                <a:latin typeface="Arial" pitchFamily="34" charset="0"/>
                <a:cs typeface="Times New Roman" pitchFamily="18" charset="0"/>
              </a:rPr>
              <a:t/>
            </a:r>
            <a:br>
              <a:rPr lang="en-US" sz="2800">
                <a:latin typeface="Arial" pitchFamily="34" charset="0"/>
                <a:cs typeface="Times New Roman" pitchFamily="18" charset="0"/>
              </a:rPr>
            </a:br>
            <a:endParaRPr lang="en-US" sz="2800">
              <a:latin typeface="Arial" pitchFamily="34" charset="0"/>
              <a:cs typeface="Times New Roman" pitchFamily="18" charset="0"/>
            </a:endParaRPr>
          </a:p>
        </p:txBody>
      </p:sp>
    </p:spTree>
    <p:extLst>
      <p:ext uri="{BB962C8B-B14F-4D97-AF65-F5344CB8AC3E}">
        <p14:creationId xmlns:p14="http://schemas.microsoft.com/office/powerpoint/2010/main" val="2446303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830</Words>
  <Application>Microsoft Office PowerPoint</Application>
  <PresentationFormat>Widescreen</PresentationFormat>
  <Paragraphs>166</Paragraphs>
  <Slides>39</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Arial</vt:lpstr>
      <vt:lpstr>Calibri</vt:lpstr>
      <vt:lpstr>Calibri Light</vt:lpstr>
      <vt:lpstr>Times New Roman</vt:lpstr>
      <vt:lpstr>Webdings</vt:lpstr>
      <vt:lpstr>Wingdings 2</vt:lpstr>
      <vt:lpstr>Office Theme</vt:lpstr>
      <vt:lpstr>Image</vt:lpstr>
      <vt:lpstr>Alveolar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Periodontal Ligament</vt:lpstr>
      <vt:lpstr>PowerPoint Presentation</vt:lpstr>
      <vt:lpstr>PowerPoint Presentation</vt:lpstr>
      <vt:lpstr>CELLULAR COMPOSITION</vt:lpstr>
      <vt:lpstr>PowerPoint Presentation</vt:lpstr>
      <vt:lpstr>CEMENTOBLASTS</vt:lpstr>
      <vt:lpstr>RESORPTIVE CELLS  OSTEOCLASTS</vt:lpstr>
      <vt:lpstr>PowerPoint Presentation</vt:lpstr>
      <vt:lpstr>FIBROBLASTS</vt:lpstr>
      <vt:lpstr>PROGENITOR CELLS</vt:lpstr>
      <vt:lpstr>EPITHELIAL CELL RESTS OF MALASSEZ</vt:lpstr>
      <vt:lpstr>Periodontal ligament showing epithelial cell rests of malassez, indicated by arrows.  </vt:lpstr>
      <vt:lpstr>MAST CELLS</vt:lpstr>
      <vt:lpstr>MACROPHAGES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Blood supply to PDL</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Alveolar Process</dc:title>
  <dc:creator>lenovo</dc:creator>
  <cp:lastModifiedBy>lenovo</cp:lastModifiedBy>
  <cp:revision>1</cp:revision>
  <dcterms:created xsi:type="dcterms:W3CDTF">2018-12-24T18:28:37Z</dcterms:created>
  <dcterms:modified xsi:type="dcterms:W3CDTF">2018-12-24T18:28:54Z</dcterms:modified>
</cp:coreProperties>
</file>