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68" r:id="rId20"/>
    <p:sldId id="269" r:id="rId21"/>
    <p:sldId id="276" r:id="rId22"/>
    <p:sldId id="277" r:id="rId23"/>
    <p:sldId id="282" r:id="rId24"/>
    <p:sldId id="283" r:id="rId25"/>
    <p:sldId id="284" r:id="rId26"/>
    <p:sldId id="285" r:id="rId27"/>
    <p:sldId id="286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8" d="100"/>
          <a:sy n="78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7B82DD6-F851-4935-9D81-FF7D53E472E0}" type="datetimeFigureOut">
              <a:rPr lang="ar-IQ" smtClean="0"/>
              <a:pPr/>
              <a:t>16/04/1440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9C31BAD-8F10-4928-BE15-F3749A6B6897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67578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A9D59E-DB73-43BA-8329-460899D170DB}" type="slidenum">
              <a:rPr lang="en-US"/>
              <a:pPr/>
              <a:t>28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>
              <a:latin typeface="Times" pitchFamily="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716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8FD027-3777-4AB8-9A23-E4111E895577}" type="slidenum">
              <a:rPr lang="en-US"/>
              <a:pPr/>
              <a:t>29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>
              <a:latin typeface="Times" pitchFamily="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165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E78914-572F-416E-BC77-AF67CA3168B5}" type="slidenum">
              <a:rPr lang="en-US"/>
              <a:pPr/>
              <a:t>30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>
              <a:latin typeface="Times" pitchFamily="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128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59A6A0-E393-4DFE-86F5-45E197FF7F38}" type="slidenum">
              <a:rPr lang="en-US"/>
              <a:pPr/>
              <a:t>31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>
              <a:latin typeface="Times" pitchFamily="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598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FB2D-B242-4184-8537-2B67C8BEB2FA}" type="datetimeFigureOut">
              <a:rPr lang="ar-IQ" smtClean="0"/>
              <a:pPr/>
              <a:t>16/04/1440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EAA4-C540-417B-BC9C-015BA2304EB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FB2D-B242-4184-8537-2B67C8BEB2FA}" type="datetimeFigureOut">
              <a:rPr lang="ar-IQ" smtClean="0"/>
              <a:pPr/>
              <a:t>16/04/1440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EAA4-C540-417B-BC9C-015BA2304EB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FB2D-B242-4184-8537-2B67C8BEB2FA}" type="datetimeFigureOut">
              <a:rPr lang="ar-IQ" smtClean="0"/>
              <a:pPr/>
              <a:t>16/04/1440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EAA4-C540-417B-BC9C-015BA2304EB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E8ED2A-BCED-4F19-B168-F565B565E5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/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84CC760-535E-42C1-829E-FA2B547164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/>
          <a:p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0EFF82F-69EC-4803-9F23-D42FA5BC14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FB2D-B242-4184-8537-2B67C8BEB2FA}" type="datetimeFigureOut">
              <a:rPr lang="ar-IQ" smtClean="0"/>
              <a:pPr/>
              <a:t>16/04/1440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EAA4-C540-417B-BC9C-015BA2304EB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FB2D-B242-4184-8537-2B67C8BEB2FA}" type="datetimeFigureOut">
              <a:rPr lang="ar-IQ" smtClean="0"/>
              <a:pPr/>
              <a:t>16/04/1440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EAA4-C540-417B-BC9C-015BA2304EB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FB2D-B242-4184-8537-2B67C8BEB2FA}" type="datetimeFigureOut">
              <a:rPr lang="ar-IQ" smtClean="0"/>
              <a:pPr/>
              <a:t>16/04/1440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EAA4-C540-417B-BC9C-015BA2304EB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FB2D-B242-4184-8537-2B67C8BEB2FA}" type="datetimeFigureOut">
              <a:rPr lang="ar-IQ" smtClean="0"/>
              <a:pPr/>
              <a:t>16/04/1440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EAA4-C540-417B-BC9C-015BA2304EB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FB2D-B242-4184-8537-2B67C8BEB2FA}" type="datetimeFigureOut">
              <a:rPr lang="ar-IQ" smtClean="0"/>
              <a:pPr/>
              <a:t>16/04/1440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EAA4-C540-417B-BC9C-015BA2304EB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FB2D-B242-4184-8537-2B67C8BEB2FA}" type="datetimeFigureOut">
              <a:rPr lang="ar-IQ" smtClean="0"/>
              <a:pPr/>
              <a:t>16/04/1440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EAA4-C540-417B-BC9C-015BA2304EB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FB2D-B242-4184-8537-2B67C8BEB2FA}" type="datetimeFigureOut">
              <a:rPr lang="ar-IQ" smtClean="0"/>
              <a:pPr/>
              <a:t>16/04/1440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EAA4-C540-417B-BC9C-015BA2304EB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FB2D-B242-4184-8537-2B67C8BEB2FA}" type="datetimeFigureOut">
              <a:rPr lang="ar-IQ" smtClean="0"/>
              <a:pPr/>
              <a:t>16/04/1440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EAA4-C540-417B-BC9C-015BA2304EB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0FB2D-B242-4184-8537-2B67C8BEB2FA}" type="datetimeFigureOut">
              <a:rPr lang="ar-IQ" smtClean="0"/>
              <a:pPr/>
              <a:t>16/04/1440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3EAA4-C540-417B-BC9C-015BA2304EBD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Oral mucosa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/>
              <a:t>The surface of oral cavity is a mucous membrane it structure varies in adaptation to function in different regions of the oral cavity.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b="1" dirty="0"/>
              <a:t>2.Langerhanes cell</a:t>
            </a:r>
            <a:r>
              <a:rPr lang="en-US" dirty="0"/>
              <a:t>:- </a:t>
            </a:r>
            <a:r>
              <a:rPr lang="en-US" dirty="0" err="1"/>
              <a:t>dendritic</a:t>
            </a:r>
            <a:r>
              <a:rPr lang="en-US" dirty="0"/>
              <a:t> cell present in upper layer of </a:t>
            </a:r>
            <a:r>
              <a:rPr lang="en-US" dirty="0" smtClean="0"/>
              <a:t>SI and </a:t>
            </a:r>
            <a:r>
              <a:rPr lang="en-US" dirty="0"/>
              <a:t>mucosal </a:t>
            </a:r>
            <a:r>
              <a:rPr lang="en-US" dirty="0" err="1"/>
              <a:t>epi</a:t>
            </a:r>
            <a:r>
              <a:rPr lang="en-US" dirty="0"/>
              <a:t>. In the zone of </a:t>
            </a:r>
            <a:r>
              <a:rPr lang="en-US" dirty="0" err="1"/>
              <a:t>ortho</a:t>
            </a:r>
            <a:r>
              <a:rPr lang="en-US" dirty="0"/>
              <a:t> </a:t>
            </a:r>
            <a:r>
              <a:rPr lang="en-US" dirty="0" err="1"/>
              <a:t>keratinzation</a:t>
            </a:r>
            <a:r>
              <a:rPr lang="en-US" dirty="0"/>
              <a:t> in str. </a:t>
            </a:r>
            <a:r>
              <a:rPr lang="en-US" dirty="0" err="1"/>
              <a:t>Granulosum</a:t>
            </a:r>
            <a:r>
              <a:rPr lang="en-US" dirty="0"/>
              <a:t> derived from </a:t>
            </a:r>
            <a:r>
              <a:rPr lang="en-US" dirty="0" err="1"/>
              <a:t>haemopoitic</a:t>
            </a:r>
            <a:r>
              <a:rPr lang="en-US" dirty="0"/>
              <a:t> tissues (</a:t>
            </a:r>
            <a:r>
              <a:rPr lang="en-US" dirty="0" err="1"/>
              <a:t>i</a:t>
            </a:r>
            <a:r>
              <a:rPr lang="en-US" dirty="0"/>
              <a:t>. e. from bone marrow ) involved in immune response</a:t>
            </a:r>
          </a:p>
          <a:p>
            <a:pPr algn="l" rtl="0">
              <a:buNone/>
            </a:pPr>
            <a:r>
              <a:rPr lang="en-US" b="1" dirty="0"/>
              <a:t>3.Merkels cell</a:t>
            </a:r>
            <a:r>
              <a:rPr lang="en-US" dirty="0"/>
              <a:t> :- non - </a:t>
            </a:r>
            <a:r>
              <a:rPr lang="en-US" dirty="0" err="1"/>
              <a:t>dendritic</a:t>
            </a:r>
            <a:r>
              <a:rPr lang="en-US" dirty="0"/>
              <a:t> cell found in the basal </a:t>
            </a:r>
            <a:r>
              <a:rPr lang="en-US" dirty="0" smtClean="0"/>
              <a:t>layer</a:t>
            </a:r>
            <a:r>
              <a:rPr lang="en-US" dirty="0"/>
              <a:t>, it's origin from n. c. c. have nerve tissue </a:t>
            </a:r>
            <a:r>
              <a:rPr lang="en-US" dirty="0" err="1"/>
              <a:t>presum</a:t>
            </a:r>
            <a:r>
              <a:rPr lang="en-US" dirty="0"/>
              <a:t> to be specialized neural pressure </a:t>
            </a:r>
            <a:r>
              <a:rPr lang="en-US" dirty="0" err="1"/>
              <a:t>sensetive</a:t>
            </a:r>
            <a:r>
              <a:rPr lang="en-US" dirty="0"/>
              <a:t> receptor cell means</a:t>
            </a:r>
          </a:p>
          <a:p>
            <a:pPr algn="l" rtl="0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>
              <a:buNone/>
            </a:pPr>
            <a:r>
              <a:rPr lang="en-US" b="1" dirty="0"/>
              <a:t>4.Lymphocytes and </a:t>
            </a:r>
            <a:r>
              <a:rPr lang="en-US" b="1" dirty="0" err="1"/>
              <a:t>polymorphonuclear</a:t>
            </a:r>
            <a:r>
              <a:rPr lang="en-US" b="1" dirty="0"/>
              <a:t> leukocyte cells</a:t>
            </a:r>
            <a:r>
              <a:rPr lang="en-US" dirty="0"/>
              <a:t> lymphocyte originate from </a:t>
            </a:r>
            <a:r>
              <a:rPr lang="en-US" dirty="0" err="1"/>
              <a:t>hemopoietic</a:t>
            </a:r>
            <a:r>
              <a:rPr lang="en-US" dirty="0"/>
              <a:t> stem cell present in every type of </a:t>
            </a:r>
            <a:r>
              <a:rPr lang="en-US" dirty="0" err="1"/>
              <a:t>epi</a:t>
            </a:r>
            <a:r>
              <a:rPr lang="en-US" dirty="0"/>
              <a:t>. And in any layer of </a:t>
            </a:r>
            <a:r>
              <a:rPr lang="en-US" dirty="0" err="1"/>
              <a:t>epi</a:t>
            </a:r>
            <a:r>
              <a:rPr lang="en-US" dirty="0"/>
              <a:t>. It is associated with inflammatory response</a:t>
            </a:r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>
              <a:buNone/>
            </a:pPr>
            <a:r>
              <a:rPr lang="en-US" b="1" dirty="0"/>
              <a:t>2- Lamina </a:t>
            </a:r>
            <a:r>
              <a:rPr lang="en-US" b="1" dirty="0" err="1"/>
              <a:t>properia</a:t>
            </a:r>
            <a:endParaRPr lang="en-US" dirty="0"/>
          </a:p>
          <a:p>
            <a:pPr algn="l">
              <a:buNone/>
            </a:pPr>
            <a:r>
              <a:rPr lang="en-US" dirty="0" err="1"/>
              <a:t>l.p</a:t>
            </a:r>
            <a:r>
              <a:rPr lang="en-US" dirty="0"/>
              <a:t>. is a </a:t>
            </a:r>
            <a:r>
              <a:rPr lang="en-US" dirty="0" err="1"/>
              <a:t>c.t</a:t>
            </a:r>
            <a:r>
              <a:rPr lang="en-US" dirty="0"/>
              <a:t>. of variable thickness that supports the </a:t>
            </a:r>
            <a:r>
              <a:rPr lang="en-US" dirty="0" err="1"/>
              <a:t>epi</a:t>
            </a:r>
            <a:r>
              <a:rPr lang="en-US" dirty="0"/>
              <a:t>. It divided into</a:t>
            </a:r>
          </a:p>
          <a:p>
            <a:pPr algn="l">
              <a:buNone/>
            </a:pPr>
            <a:r>
              <a:rPr lang="en-US" dirty="0"/>
              <a:t>1- papillary part</a:t>
            </a:r>
          </a:p>
          <a:p>
            <a:pPr algn="l">
              <a:buNone/>
            </a:pPr>
            <a:r>
              <a:rPr lang="en-US" dirty="0"/>
              <a:t>2- reticular part</a:t>
            </a:r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>
              <a:buNone/>
            </a:pPr>
            <a:r>
              <a:rPr lang="en-US" b="1" dirty="0" err="1"/>
              <a:t>submucosa</a:t>
            </a:r>
            <a:endParaRPr lang="en-US" dirty="0"/>
          </a:p>
          <a:p>
            <a:pPr algn="l">
              <a:buNone/>
            </a:pPr>
            <a:r>
              <a:rPr lang="en-US" dirty="0"/>
              <a:t>consist of </a:t>
            </a:r>
            <a:r>
              <a:rPr lang="en-US" dirty="0" err="1"/>
              <a:t>c.t</a:t>
            </a:r>
            <a:r>
              <a:rPr lang="en-US" dirty="0"/>
              <a:t>. of varying thickness and density it attaches mucosa membrane to the underlying structures weather attachment loose or firm depends on variety of </a:t>
            </a:r>
            <a:r>
              <a:rPr lang="en-US" dirty="0" err="1"/>
              <a:t>submucosa</a:t>
            </a:r>
            <a:r>
              <a:rPr lang="en-US" dirty="0"/>
              <a:t> .Glands, blood vessels , nerves and adipose tissue are present in </a:t>
            </a:r>
            <a:r>
              <a:rPr lang="en-US" dirty="0" err="1"/>
              <a:t>submucosa</a:t>
            </a:r>
            <a:endParaRPr lang="en-US" dirty="0"/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>
              <a:buNone/>
            </a:pPr>
            <a:r>
              <a:rPr lang="en-US" dirty="0"/>
              <a:t>The following zones </a:t>
            </a:r>
            <a:r>
              <a:rPr lang="en-US" dirty="0" smtClean="0"/>
              <a:t>are seen in hard palate:-</a:t>
            </a:r>
            <a:endParaRPr lang="en-US" dirty="0"/>
          </a:p>
          <a:p>
            <a:pPr algn="l">
              <a:buNone/>
            </a:pPr>
            <a:r>
              <a:rPr lang="en-US" dirty="0"/>
              <a:t>1- gingival region adjacent to the teeth</a:t>
            </a:r>
          </a:p>
          <a:p>
            <a:pPr algn="l">
              <a:buNone/>
            </a:pPr>
            <a:r>
              <a:rPr lang="en-US" dirty="0"/>
              <a:t>2- palatine </a:t>
            </a:r>
            <a:r>
              <a:rPr lang="en-US" dirty="0" err="1"/>
              <a:t>raphe</a:t>
            </a:r>
            <a:r>
              <a:rPr lang="en-US" dirty="0"/>
              <a:t> median area extend from incisive papilla </a:t>
            </a:r>
            <a:r>
              <a:rPr lang="en-US" dirty="0" err="1"/>
              <a:t>posteriorly</a:t>
            </a:r>
            <a:endParaRPr lang="en-US" dirty="0"/>
          </a:p>
          <a:p>
            <a:pPr algn="l">
              <a:buNone/>
            </a:pPr>
            <a:r>
              <a:rPr lang="en-US" dirty="0"/>
              <a:t>3- </a:t>
            </a:r>
            <a:r>
              <a:rPr lang="en-US" dirty="0" err="1"/>
              <a:t>anterolatteral</a:t>
            </a:r>
            <a:r>
              <a:rPr lang="en-US" dirty="0"/>
              <a:t> area or fatty zone between </a:t>
            </a:r>
            <a:r>
              <a:rPr lang="en-US" dirty="0" err="1"/>
              <a:t>raphe</a:t>
            </a:r>
            <a:r>
              <a:rPr lang="en-US" dirty="0"/>
              <a:t> and </a:t>
            </a:r>
            <a:r>
              <a:rPr lang="en-US" dirty="0" err="1"/>
              <a:t>gingiva</a:t>
            </a:r>
            <a:endParaRPr lang="en-US" dirty="0"/>
          </a:p>
          <a:p>
            <a:pPr algn="l">
              <a:buNone/>
            </a:pPr>
            <a:r>
              <a:rPr lang="en-US" dirty="0"/>
              <a:t>4- </a:t>
            </a:r>
            <a:r>
              <a:rPr lang="en-US" dirty="0" err="1"/>
              <a:t>posterolatteral</a:t>
            </a:r>
            <a:r>
              <a:rPr lang="en-US" dirty="0"/>
              <a:t> area or glandular zone between </a:t>
            </a:r>
            <a:r>
              <a:rPr lang="en-US" dirty="0" err="1"/>
              <a:t>raphe</a:t>
            </a:r>
            <a:r>
              <a:rPr lang="en-US" dirty="0"/>
              <a:t> and </a:t>
            </a:r>
            <a:r>
              <a:rPr lang="en-US" dirty="0" err="1"/>
              <a:t>gingiva</a:t>
            </a:r>
            <a:endParaRPr lang="en-US" dirty="0"/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>
              <a:buNone/>
            </a:pPr>
            <a:r>
              <a:rPr lang="en-US" b="1" dirty="0" err="1"/>
              <a:t>Gingiva</a:t>
            </a:r>
            <a:r>
              <a:rPr lang="en-US" b="1" dirty="0"/>
              <a:t> </a:t>
            </a:r>
            <a:r>
              <a:rPr lang="en-US" dirty="0"/>
              <a:t>:- extends from </a:t>
            </a:r>
            <a:r>
              <a:rPr lang="en-US" dirty="0" err="1"/>
              <a:t>dentogingival</a:t>
            </a:r>
            <a:r>
              <a:rPr lang="en-US" dirty="0"/>
              <a:t> junction to the alveolar mucosa it subjected to the friction and pressure of mastication</a:t>
            </a:r>
          </a:p>
          <a:p>
            <a:pPr algn="l">
              <a:buNone/>
            </a:pPr>
            <a:r>
              <a:rPr lang="en-US" dirty="0" err="1"/>
              <a:t>epi</a:t>
            </a:r>
            <a:r>
              <a:rPr lang="en-US" dirty="0"/>
              <a:t>. Of </a:t>
            </a:r>
            <a:r>
              <a:rPr lang="en-US" dirty="0" err="1"/>
              <a:t>gingiva</a:t>
            </a:r>
            <a:r>
              <a:rPr lang="en-US" dirty="0"/>
              <a:t> is str. Sq. </a:t>
            </a:r>
            <a:r>
              <a:rPr lang="en-US" dirty="0" err="1"/>
              <a:t>epi</a:t>
            </a:r>
            <a:r>
              <a:rPr lang="en-US" dirty="0"/>
              <a:t>. Either  </a:t>
            </a:r>
            <a:r>
              <a:rPr lang="en-US" dirty="0" err="1"/>
              <a:t>orthokeratinzed</a:t>
            </a:r>
            <a:r>
              <a:rPr lang="en-US" dirty="0"/>
              <a:t> ( 15%} most often </a:t>
            </a:r>
            <a:r>
              <a:rPr lang="en-US" dirty="0" err="1"/>
              <a:t>parakeratinzed</a:t>
            </a:r>
            <a:r>
              <a:rPr lang="en-US" dirty="0"/>
              <a:t> ( 75% ) and may be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non </a:t>
            </a:r>
            <a:r>
              <a:rPr lang="en-US" dirty="0" err="1"/>
              <a:t>keratinzed</a:t>
            </a:r>
            <a:r>
              <a:rPr lang="en-US" dirty="0"/>
              <a:t> (10% )  of the </a:t>
            </a:r>
            <a:r>
              <a:rPr lang="en-US" dirty="0" smtClean="0"/>
              <a:t>population</a:t>
            </a:r>
            <a:endParaRPr lang="ar-IQ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dirty="0"/>
              <a:t>The surface of </a:t>
            </a:r>
            <a:r>
              <a:rPr lang="en-US" dirty="0" err="1"/>
              <a:t>gingiva</a:t>
            </a:r>
            <a:r>
              <a:rPr lang="en-US" dirty="0"/>
              <a:t> characterized by stippled appearance , portion of </a:t>
            </a:r>
            <a:r>
              <a:rPr lang="en-US" dirty="0" err="1"/>
              <a:t>epi</a:t>
            </a:r>
            <a:r>
              <a:rPr lang="en-US" dirty="0"/>
              <a:t>. appear elevated and between elevation there are shallow depressions the net result is stippling  .The depression correspond to the center of heavier </a:t>
            </a:r>
            <a:r>
              <a:rPr lang="en-US" dirty="0" err="1"/>
              <a:t>epi</a:t>
            </a:r>
            <a:r>
              <a:rPr lang="en-US" dirty="0"/>
              <a:t>. ridges .These are functional adaptation to mechanical forces </a:t>
            </a:r>
            <a:r>
              <a:rPr lang="en-US" dirty="0" smtClean="0"/>
              <a:t>.</a:t>
            </a:r>
          </a:p>
          <a:p>
            <a:pPr algn="l">
              <a:buNone/>
            </a:pPr>
            <a:r>
              <a:rPr lang="en-US" dirty="0" err="1" smtClean="0"/>
              <a:t>dis</a:t>
            </a:r>
            <a:r>
              <a:rPr lang="en-US" dirty="0" smtClean="0"/>
              <a:t> </a:t>
            </a:r>
            <a:r>
              <a:rPr lang="en-US" dirty="0"/>
              <a:t>appearance of stippling indicated </a:t>
            </a:r>
            <a:r>
              <a:rPr lang="en-US" dirty="0" err="1"/>
              <a:t>odema</a:t>
            </a:r>
            <a:r>
              <a:rPr lang="en-US" dirty="0"/>
              <a:t> and involvement of </a:t>
            </a:r>
            <a:r>
              <a:rPr lang="en-US" dirty="0" err="1"/>
              <a:t>gingiva</a:t>
            </a:r>
            <a:r>
              <a:rPr lang="en-US" dirty="0"/>
              <a:t> in gingivitis</a:t>
            </a:r>
            <a:endParaRPr lang="ar-IQ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b="1" dirty="0"/>
              <a:t>Specialized mucosa</a:t>
            </a:r>
            <a:endParaRPr lang="en-US" dirty="0"/>
          </a:p>
          <a:p>
            <a:pPr algn="l">
              <a:buNone/>
            </a:pPr>
            <a:r>
              <a:rPr lang="en-US" dirty="0"/>
              <a:t>Dorsal surface of the tongue is rough and irregular divided into anterior 2/3 and posterior 1/3 by V-shaped lined called terminal </a:t>
            </a:r>
            <a:r>
              <a:rPr lang="en-US" dirty="0" err="1"/>
              <a:t>sulcus</a:t>
            </a:r>
            <a:r>
              <a:rPr lang="en-US" dirty="0"/>
              <a:t>.</a:t>
            </a:r>
          </a:p>
          <a:p>
            <a:pPr algn="l">
              <a:buNone/>
            </a:pPr>
            <a:r>
              <a:rPr lang="en-US" b="1" dirty="0"/>
              <a:t>On anterior part</a:t>
            </a:r>
            <a:endParaRPr lang="en-US" dirty="0"/>
          </a:p>
          <a:p>
            <a:pPr algn="l">
              <a:buNone/>
            </a:pPr>
            <a:r>
              <a:rPr lang="en-US" dirty="0"/>
              <a:t>Found numerous papilla</a:t>
            </a:r>
          </a:p>
          <a:p>
            <a:pPr algn="l">
              <a:buNone/>
            </a:pPr>
            <a:r>
              <a:rPr lang="en-US" dirty="0"/>
              <a:t> </a:t>
            </a:r>
            <a:r>
              <a:rPr lang="en-US" b="1" dirty="0" err="1"/>
              <a:t>Filliform</a:t>
            </a:r>
            <a:r>
              <a:rPr lang="en-US" b="1" dirty="0"/>
              <a:t> papilla </a:t>
            </a:r>
            <a:r>
              <a:rPr lang="en-US" dirty="0"/>
              <a:t>which are fine pointed epithelial structures containing core of </a:t>
            </a:r>
            <a:r>
              <a:rPr lang="en-US" dirty="0" err="1"/>
              <a:t>c.t</a:t>
            </a:r>
            <a:r>
              <a:rPr lang="en-US" dirty="0"/>
              <a:t>, the covering </a:t>
            </a:r>
            <a:r>
              <a:rPr lang="en-US" dirty="0" err="1"/>
              <a:t>epith</a:t>
            </a:r>
            <a:r>
              <a:rPr lang="en-US" dirty="0"/>
              <a:t>, is keratinized, these</a:t>
            </a:r>
            <a:r>
              <a:rPr lang="en-US" b="1" dirty="0"/>
              <a:t> </a:t>
            </a:r>
            <a:r>
              <a:rPr lang="en-US" dirty="0"/>
              <a:t>papilla </a:t>
            </a:r>
            <a:r>
              <a:rPr lang="en-US" b="1" dirty="0"/>
              <a:t>do not contain taste buds</a:t>
            </a:r>
            <a:endParaRPr lang="ar-IQ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b="1" dirty="0" err="1"/>
              <a:t>Fungiform</a:t>
            </a:r>
            <a:r>
              <a:rPr lang="en-US" b="1" dirty="0"/>
              <a:t> papilla</a:t>
            </a:r>
            <a:endParaRPr lang="en-US" dirty="0"/>
          </a:p>
          <a:p>
            <a:pPr algn="l">
              <a:buNone/>
            </a:pPr>
            <a:r>
              <a:rPr lang="en-US" dirty="0"/>
              <a:t>Usually found between </a:t>
            </a:r>
            <a:r>
              <a:rPr lang="en-US" dirty="0" err="1"/>
              <a:t>filiform</a:t>
            </a:r>
            <a:r>
              <a:rPr lang="en-US" dirty="0"/>
              <a:t> .p. isolated, round reddish prominences it contain few taste buds 1-3 found on their dorsal     surface. </a:t>
            </a:r>
            <a:r>
              <a:rPr lang="en-US" b="1" dirty="0"/>
              <a:t>Its red </a:t>
            </a:r>
            <a:r>
              <a:rPr lang="en-US" b="1" dirty="0" err="1"/>
              <a:t>colour</a:t>
            </a:r>
            <a:r>
              <a:rPr lang="en-US" b="1" dirty="0"/>
              <a:t> due to rich capillary network </a:t>
            </a:r>
            <a:r>
              <a:rPr lang="en-US" dirty="0"/>
              <a:t>visible through its their </a:t>
            </a:r>
            <a:r>
              <a:rPr lang="en-US" dirty="0" err="1"/>
              <a:t>epith</a:t>
            </a:r>
            <a:r>
              <a:rPr lang="en-US" dirty="0"/>
              <a:t>.</a:t>
            </a:r>
          </a:p>
          <a:p>
            <a:pPr algn="l">
              <a:buNone/>
            </a:pPr>
            <a:r>
              <a:rPr lang="en-US" b="1" dirty="0" err="1"/>
              <a:t>Circumvallate</a:t>
            </a:r>
            <a:r>
              <a:rPr lang="en-US" b="1" dirty="0"/>
              <a:t> papilla</a:t>
            </a:r>
            <a:endParaRPr lang="en-US" dirty="0"/>
          </a:p>
          <a:p>
            <a:pPr algn="l">
              <a:buNone/>
            </a:pPr>
            <a:r>
              <a:rPr lang="en-US" dirty="0"/>
              <a:t>8-10 </a:t>
            </a:r>
            <a:r>
              <a:rPr lang="en-US" dirty="0" err="1"/>
              <a:t>vallate</a:t>
            </a:r>
            <a:r>
              <a:rPr lang="en-US" dirty="0"/>
              <a:t> papilla in front of the V-shaped </a:t>
            </a:r>
            <a:r>
              <a:rPr lang="en-US" dirty="0" err="1"/>
              <a:t>sulcus</a:t>
            </a:r>
            <a:r>
              <a:rPr lang="en-US" dirty="0"/>
              <a:t> bet the body and the base of the </a:t>
            </a:r>
            <a:r>
              <a:rPr lang="en-US" dirty="0" err="1" smtClean="0"/>
              <a:t>tongue.The</a:t>
            </a:r>
            <a:r>
              <a:rPr lang="en-US" dirty="0" smtClean="0"/>
              <a:t> </a:t>
            </a:r>
            <a:r>
              <a:rPr lang="en-US" dirty="0"/>
              <a:t>lateral surface of the </a:t>
            </a:r>
            <a:r>
              <a:rPr lang="en-US" dirty="0" err="1"/>
              <a:t>vallate</a:t>
            </a:r>
            <a:r>
              <a:rPr lang="en-US" dirty="0"/>
              <a:t> papillae, the </a:t>
            </a:r>
            <a:r>
              <a:rPr lang="en-US" dirty="0" err="1"/>
              <a:t>epith</a:t>
            </a:r>
            <a:r>
              <a:rPr lang="en-US" dirty="0"/>
              <a:t> contains a numerous taste buds.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>
              <a:buNone/>
            </a:pPr>
            <a:r>
              <a:rPr lang="en-US" b="1" dirty="0"/>
              <a:t>Functions of OMM</a:t>
            </a:r>
            <a:endParaRPr lang="en-US" dirty="0"/>
          </a:p>
          <a:p>
            <a:pPr algn="l">
              <a:buNone/>
            </a:pPr>
            <a:r>
              <a:rPr lang="en-US" dirty="0"/>
              <a:t>1- protection</a:t>
            </a:r>
          </a:p>
          <a:p>
            <a:pPr algn="l">
              <a:buNone/>
            </a:pPr>
            <a:r>
              <a:rPr lang="en-US" dirty="0"/>
              <a:t>2- sensation</a:t>
            </a:r>
          </a:p>
          <a:p>
            <a:pPr algn="l">
              <a:buNone/>
            </a:pPr>
            <a:r>
              <a:rPr lang="en-US" dirty="0"/>
              <a:t>3- secretion</a:t>
            </a:r>
          </a:p>
          <a:p>
            <a:pPr algn="l">
              <a:buNone/>
            </a:pPr>
            <a:r>
              <a:rPr lang="en-US" dirty="0"/>
              <a:t>4- thermal regulation</a:t>
            </a:r>
          </a:p>
          <a:p>
            <a:pPr>
              <a:buNone/>
            </a:pPr>
            <a:r>
              <a:rPr lang="ar-SA" dirty="0"/>
              <a:t> </a:t>
            </a:r>
            <a:endParaRPr lang="en-US" dirty="0"/>
          </a:p>
          <a:p>
            <a:pPr algn="l" rtl="0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 rtl="0"/>
            <a:r>
              <a:rPr lang="en-US" dirty="0"/>
              <a:t>Basic classification of OMM divided into 3 major Types :-</a:t>
            </a:r>
          </a:p>
          <a:p>
            <a:pPr algn="l" rtl="0"/>
            <a:r>
              <a:rPr lang="en-US" dirty="0"/>
              <a:t>1- </a:t>
            </a:r>
            <a:r>
              <a:rPr lang="en-US" dirty="0" err="1"/>
              <a:t>Masticatory</a:t>
            </a:r>
            <a:r>
              <a:rPr lang="en-US" dirty="0"/>
              <a:t> mucosa ( </a:t>
            </a:r>
            <a:r>
              <a:rPr lang="en-US" dirty="0" err="1"/>
              <a:t>gingiva</a:t>
            </a:r>
            <a:r>
              <a:rPr lang="en-US" dirty="0"/>
              <a:t> and hard palate ).</a:t>
            </a:r>
          </a:p>
          <a:p>
            <a:pPr algn="l" rtl="0"/>
            <a:r>
              <a:rPr lang="en-US" dirty="0"/>
              <a:t>2- Lining mucosa (lip , cheek , vestibular fornix , alveolar mucosa , floor of the mouth and soft palate ).</a:t>
            </a:r>
          </a:p>
          <a:p>
            <a:pPr algn="l" rtl="0"/>
            <a:r>
              <a:rPr lang="en-US" dirty="0"/>
              <a:t>3- Specialized mucosa ( dorsum of tongue and taste buds ).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b="1" i="1" dirty="0"/>
              <a:t>Gingival </a:t>
            </a:r>
            <a:r>
              <a:rPr lang="en-US" b="1" i="1" dirty="0" err="1"/>
              <a:t>sulcus</a:t>
            </a:r>
            <a:r>
              <a:rPr lang="en-US" b="1" i="1" dirty="0"/>
              <a:t> and </a:t>
            </a:r>
            <a:r>
              <a:rPr lang="en-US" b="1" i="1" dirty="0" err="1"/>
              <a:t>Dentogingival</a:t>
            </a:r>
            <a:r>
              <a:rPr lang="en-US" b="1" i="1" dirty="0"/>
              <a:t> junction</a:t>
            </a:r>
            <a:endParaRPr lang="en-US" dirty="0"/>
          </a:p>
          <a:p>
            <a:pPr algn="l">
              <a:buNone/>
            </a:pPr>
            <a:r>
              <a:rPr lang="en-US" b="1" dirty="0"/>
              <a:t>Gingival </a:t>
            </a:r>
            <a:r>
              <a:rPr lang="en-US" b="1" dirty="0" err="1"/>
              <a:t>sulcus</a:t>
            </a:r>
            <a:r>
              <a:rPr lang="en-US" b="1" dirty="0"/>
              <a:t> or  crevice</a:t>
            </a:r>
            <a:r>
              <a:rPr lang="en-US" dirty="0"/>
              <a:t>  is  the name given to the </a:t>
            </a:r>
            <a:r>
              <a:rPr lang="en-US" dirty="0" err="1"/>
              <a:t>invagination</a:t>
            </a:r>
            <a:r>
              <a:rPr lang="en-US" dirty="0"/>
              <a:t> made by the gingival as it joins with the tooth </a:t>
            </a:r>
            <a:r>
              <a:rPr lang="en-US" dirty="0" err="1"/>
              <a:t>surface.The</a:t>
            </a:r>
            <a:r>
              <a:rPr lang="en-US" dirty="0"/>
              <a:t> </a:t>
            </a:r>
            <a:r>
              <a:rPr lang="en-US" dirty="0" err="1"/>
              <a:t>gingiva</a:t>
            </a:r>
            <a:r>
              <a:rPr lang="en-US" dirty="0"/>
              <a:t> does not join the tooth at the gingival margin . It forms a small </a:t>
            </a:r>
            <a:r>
              <a:rPr lang="en-US" dirty="0" err="1"/>
              <a:t>infolding</a:t>
            </a:r>
            <a:r>
              <a:rPr lang="en-US" dirty="0"/>
              <a:t> Known as the </a:t>
            </a:r>
            <a:r>
              <a:rPr lang="en-US" i="1" dirty="0" err="1"/>
              <a:t>sulcus</a:t>
            </a:r>
            <a:r>
              <a:rPr lang="en-US" i="1" dirty="0"/>
              <a:t>.</a:t>
            </a:r>
            <a:endParaRPr lang="en-US" dirty="0"/>
          </a:p>
          <a:p>
            <a:pPr algn="l">
              <a:buNone/>
            </a:pPr>
            <a:r>
              <a:rPr lang="en-US" i="1" dirty="0"/>
              <a:t> </a:t>
            </a:r>
            <a:r>
              <a:rPr lang="en-US" dirty="0"/>
              <a:t>The </a:t>
            </a:r>
            <a:r>
              <a:rPr lang="en-US" dirty="0" err="1"/>
              <a:t>sulcus</a:t>
            </a:r>
            <a:r>
              <a:rPr lang="en-US" dirty="0"/>
              <a:t> extend from the free gingival to </a:t>
            </a:r>
            <a:r>
              <a:rPr lang="en-US" dirty="0" err="1"/>
              <a:t>dentogingival</a:t>
            </a:r>
            <a:r>
              <a:rPr lang="en-US" dirty="0"/>
              <a:t> junction. The </a:t>
            </a:r>
            <a:r>
              <a:rPr lang="en-US" dirty="0" err="1"/>
              <a:t>sulcuar</a:t>
            </a:r>
            <a:r>
              <a:rPr lang="en-US" dirty="0"/>
              <a:t> (</a:t>
            </a:r>
            <a:r>
              <a:rPr lang="en-US" dirty="0" err="1"/>
              <a:t>crevicular</a:t>
            </a:r>
            <a:r>
              <a:rPr lang="en-US" dirty="0"/>
              <a:t>) </a:t>
            </a:r>
            <a:r>
              <a:rPr lang="en-US" dirty="0" err="1"/>
              <a:t>ep</a:t>
            </a:r>
            <a:r>
              <a:rPr lang="en-US" dirty="0"/>
              <a:t>.  is </a:t>
            </a:r>
            <a:r>
              <a:rPr lang="en-US" dirty="0" err="1"/>
              <a:t>nonkeratinized</a:t>
            </a:r>
            <a:endParaRPr lang="ar-IQ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 rtl="0">
              <a:buNone/>
            </a:pPr>
            <a:r>
              <a:rPr lang="en-US" b="1" dirty="0" err="1"/>
              <a:t>J</a:t>
            </a:r>
            <a:r>
              <a:rPr lang="en-US" b="1" dirty="0" err="1" smtClean="0"/>
              <a:t>unctional</a:t>
            </a:r>
            <a:r>
              <a:rPr lang="en-US" b="1" dirty="0" smtClean="0"/>
              <a:t> </a:t>
            </a:r>
            <a:r>
              <a:rPr lang="en-US" b="1" dirty="0"/>
              <a:t>(attachment) </a:t>
            </a:r>
            <a:r>
              <a:rPr lang="en-US" b="1" dirty="0" smtClean="0"/>
              <a:t>epi­thelium</a:t>
            </a:r>
          </a:p>
          <a:p>
            <a:pPr algn="l" rtl="0">
              <a:buNone/>
            </a:pPr>
            <a:r>
              <a:rPr lang="en-US" b="1" dirty="0" smtClean="0"/>
              <a:t>Two types</a:t>
            </a:r>
          </a:p>
          <a:p>
            <a:pPr algn="l" rtl="0">
              <a:buNone/>
            </a:pPr>
            <a:r>
              <a:rPr lang="en-US" b="1" dirty="0" smtClean="0"/>
              <a:t>1.</a:t>
            </a:r>
            <a:r>
              <a:rPr lang="en-US" b="1" i="1" dirty="0"/>
              <a:t> primary  </a:t>
            </a:r>
            <a:r>
              <a:rPr lang="en-US" b="1" dirty="0"/>
              <a:t>attachment</a:t>
            </a:r>
            <a:r>
              <a:rPr lang="en-US" b="1" i="1" dirty="0"/>
              <a:t> </a:t>
            </a:r>
            <a:r>
              <a:rPr lang="en-US" b="1" i="1" dirty="0" smtClean="0"/>
              <a:t>epithelium derived from reduced </a:t>
            </a:r>
            <a:r>
              <a:rPr lang="en-US" b="1" i="1" dirty="0" err="1" smtClean="0"/>
              <a:t>E.epithelia</a:t>
            </a:r>
            <a:endParaRPr lang="en-US" b="1" i="1" dirty="0" smtClean="0"/>
          </a:p>
          <a:p>
            <a:pPr algn="l" rtl="0">
              <a:buNone/>
            </a:pPr>
            <a:r>
              <a:rPr lang="en-US" b="1" i="1" dirty="0" smtClean="0"/>
              <a:t>2. Secondary </a:t>
            </a:r>
            <a:r>
              <a:rPr lang="en-US" b="1" dirty="0" smtClean="0"/>
              <a:t>attachment</a:t>
            </a:r>
            <a:r>
              <a:rPr lang="en-US" b="1" i="1" dirty="0" smtClean="0"/>
              <a:t> epithelium derived from gingival epithelia</a:t>
            </a:r>
            <a:endParaRPr lang="ar-IQ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b="1" i="1" u="sng" dirty="0"/>
              <a:t>Periodontal pocket</a:t>
            </a:r>
            <a:r>
              <a:rPr lang="en-US" b="1" i="1" dirty="0"/>
              <a:t>:</a:t>
            </a:r>
            <a:endParaRPr lang="en-US" b="1" dirty="0"/>
          </a:p>
          <a:p>
            <a:pPr algn="l">
              <a:buNone/>
            </a:pPr>
            <a:r>
              <a:rPr lang="en-US" dirty="0"/>
              <a:t>   -Pathological deepening of gingival </a:t>
            </a:r>
            <a:r>
              <a:rPr lang="en-US" dirty="0" err="1"/>
              <a:t>sulcus</a:t>
            </a:r>
            <a:r>
              <a:rPr lang="en-US" dirty="0"/>
              <a:t> with apical migration of </a:t>
            </a:r>
            <a:r>
              <a:rPr lang="en-US" dirty="0" err="1"/>
              <a:t>junctional</a:t>
            </a:r>
            <a:r>
              <a:rPr lang="en-US" dirty="0"/>
              <a:t>  Epithelium along root Surface.</a:t>
            </a:r>
          </a:p>
          <a:p>
            <a:pPr algn="l">
              <a:buNone/>
            </a:pPr>
            <a:r>
              <a:rPr lang="en-US" dirty="0"/>
              <a:t>-Periodontal pockets are caused by microorganisms (as spirochetes and motile rod).-Their products which produce pathologic tissue changes that lead to deepening of the gingival </a:t>
            </a:r>
            <a:r>
              <a:rPr lang="en-US" dirty="0" err="1"/>
              <a:t>sulcus</a:t>
            </a:r>
            <a:r>
              <a:rPr lang="en-US" dirty="0"/>
              <a:t> the cellular and fluid inflammatory exudates causes degeneration of the surrounding C.T. including gingival fibers.</a:t>
            </a:r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20675"/>
            <a:ext cx="7467600" cy="1431925"/>
          </a:xfrm>
        </p:spPr>
        <p:txBody>
          <a:bodyPr>
            <a:normAutofit fontScale="90000"/>
          </a:bodyPr>
          <a:lstStyle/>
          <a:p>
            <a:r>
              <a:rPr lang="en-US"/>
              <a:t>Non-Keratinization in oral epithelium in human gingiva..</a:t>
            </a:r>
          </a:p>
        </p:txBody>
      </p:sp>
      <p:pic>
        <p:nvPicPr>
          <p:cNvPr id="1030" name="Picture 6" descr="C:\My Documents\W\non-keratinized epith. covering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" y="2209800"/>
            <a:ext cx="2924175" cy="4267200"/>
          </a:xfrm>
          <a:noFill/>
          <a:ln/>
        </p:spPr>
      </p:pic>
      <p:sp>
        <p:nvSpPr>
          <p:cNvPr id="1038" name="Line 14"/>
          <p:cNvSpPr>
            <a:spLocks noChangeShapeType="1"/>
          </p:cNvSpPr>
          <p:nvPr/>
        </p:nvSpPr>
        <p:spPr bwMode="auto">
          <a:xfrm flipH="1">
            <a:off x="3200400" y="3124200"/>
            <a:ext cx="685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 flipH="1">
            <a:off x="3124200" y="2209800"/>
            <a:ext cx="838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 flipH="1">
            <a:off x="3124200" y="54102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flipH="1">
            <a:off x="3048000" y="2514600"/>
            <a:ext cx="914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3870325" y="1946275"/>
            <a:ext cx="22034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Superficial layer</a:t>
            </a:r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3870325" y="2251075"/>
            <a:ext cx="24050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Intermediate layer</a:t>
            </a:r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3794125" y="2936875"/>
            <a:ext cx="15446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Basal layer</a:t>
            </a:r>
          </a:p>
        </p:txBody>
      </p:sp>
      <p:sp>
        <p:nvSpPr>
          <p:cNvPr id="1048" name="Text Box 24"/>
          <p:cNvSpPr txBox="1">
            <a:spLocks noChangeArrowheads="1"/>
          </p:cNvSpPr>
          <p:nvPr/>
        </p:nvSpPr>
        <p:spPr bwMode="auto">
          <a:xfrm>
            <a:off x="3717925" y="5222875"/>
            <a:ext cx="22447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Prickle cell layer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8" grpId="0" animBg="1"/>
      <p:bldP spid="1040" grpId="0" animBg="1"/>
      <p:bldP spid="1043" grpId="0" animBg="1"/>
      <p:bldP spid="104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52388"/>
            <a:ext cx="8637588" cy="1431925"/>
          </a:xfrm>
        </p:spPr>
        <p:txBody>
          <a:bodyPr>
            <a:normAutofit fontScale="90000"/>
          </a:bodyPr>
          <a:lstStyle/>
          <a:p>
            <a:r>
              <a:rPr lang="en-US"/>
              <a:t>Parakeratinization of oral epithelium..</a:t>
            </a:r>
          </a:p>
        </p:txBody>
      </p:sp>
      <p:pic>
        <p:nvPicPr>
          <p:cNvPr id="5125" name="Picture 5" descr="A:\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5725" y="1905000"/>
            <a:ext cx="3684588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STIPPLING ON THE EPITHELIUM..</a:t>
            </a:r>
          </a:p>
        </p:txBody>
      </p:sp>
      <p:pic>
        <p:nvPicPr>
          <p:cNvPr id="12294" name="Picture 6" descr="C:\My Documents\W\oral epith.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2000" y="2057400"/>
            <a:ext cx="3797300" cy="4114800"/>
          </a:xfrm>
          <a:noFill/>
          <a:ln/>
        </p:spPr>
      </p:pic>
      <p:sp>
        <p:nvSpPr>
          <p:cNvPr id="12295" name="Line 7"/>
          <p:cNvSpPr>
            <a:spLocks noChangeShapeType="1"/>
          </p:cNvSpPr>
          <p:nvPr/>
        </p:nvSpPr>
        <p:spPr bwMode="auto">
          <a:xfrm flipH="1">
            <a:off x="3810000" y="57150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708525" y="5603875"/>
            <a:ext cx="22748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Lamina</a:t>
            </a:r>
            <a:r>
              <a:rPr lang="en-US"/>
              <a:t> </a:t>
            </a:r>
            <a:r>
              <a:rPr lang="en-US" b="1"/>
              <a:t>propria</a:t>
            </a: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 flipV="1">
            <a:off x="3810000" y="4876800"/>
            <a:ext cx="990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784725" y="4841875"/>
            <a:ext cx="50561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Surface epithelium(keratinized layer)</a:t>
            </a:r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3810000" y="4191000"/>
            <a:ext cx="1371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165725" y="3927475"/>
            <a:ext cx="23352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Sites of stippling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Circumvallate papilla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ar-IQ" sz="2800"/>
          </a:p>
        </p:txBody>
      </p:sp>
      <p:sp>
        <p:nvSpPr>
          <p:cNvPr id="13316" name="Rectangle 4"/>
          <p:cNvSpPr>
            <a:spLocks noGrp="1" noChangeArrowheads="1" noTextEdit="1"/>
          </p:cNvSpPr>
          <p:nvPr>
            <p:ph type="clipArt" sz="half" idx="2"/>
          </p:nvPr>
        </p:nvSpPr>
        <p:spPr/>
      </p:sp>
      <p:pic>
        <p:nvPicPr>
          <p:cNvPr id="13317" name="Picture 5" descr="C:\My Documents\W\circumvallate papil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762000" y="1981200"/>
            <a:ext cx="7391400" cy="4510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FILLIFORM PAPILLAE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Orthokeratinized surface epithelium..</a:t>
            </a:r>
          </a:p>
        </p:txBody>
      </p:sp>
      <p:pic>
        <p:nvPicPr>
          <p:cNvPr id="14342" name="Picture 6" descr="C:\My Documents\W\filliform papillae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3089275"/>
            <a:ext cx="3810000" cy="2051050"/>
          </a:xfrm>
          <a:noFill/>
          <a:ln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8300" y="304800"/>
            <a:ext cx="84709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5638800" y="3962400"/>
            <a:ext cx="33528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4080"/>
                </a:solidFill>
                <a:latin typeface="Arial" pitchFamily="34" charset="0"/>
              </a:rPr>
              <a:t>absence of  salivary glands  dilated vessels</a:t>
            </a:r>
          </a:p>
          <a:p>
            <a:pPr>
              <a:spcBef>
                <a:spcPct val="50000"/>
              </a:spcBef>
            </a:pPr>
            <a:endParaRPr lang="en-US" sz="1800" b="1">
              <a:solidFill>
                <a:srgbClr val="004080"/>
              </a:solidFill>
              <a:latin typeface="Arial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5892800"/>
            <a:ext cx="3886200" cy="246063"/>
            <a:chOff x="1295400" y="6197601"/>
            <a:chExt cx="3887021" cy="246221"/>
          </a:xfrm>
        </p:grpSpPr>
        <p:sp>
          <p:nvSpPr>
            <p:cNvPr id="30725" name="TextBox 16"/>
            <p:cNvSpPr txBox="1">
              <a:spLocks noChangeArrowheads="1"/>
            </p:cNvSpPr>
            <p:nvPr/>
          </p:nvSpPr>
          <p:spPr bwMode="auto">
            <a:xfrm>
              <a:off x="1964266" y="6197601"/>
              <a:ext cx="321815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Michigan Medical School Histology Slide Collection</a:t>
              </a:r>
            </a:p>
          </p:txBody>
        </p:sp>
        <p:pic>
          <p:nvPicPr>
            <p:cNvPr id="30726" name="Picture 2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95400" y="6248400"/>
              <a:ext cx="738187" cy="1381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smtClean="0">
                <a:solidFill>
                  <a:srgbClr val="004080"/>
                </a:solidFill>
              </a:rPr>
              <a:t>Muco-gingival Junction</a:t>
            </a:r>
            <a:endParaRPr lang="en-US" sz="24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s-ES_tradnl" smtClean="0"/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838200"/>
            <a:ext cx="8458200" cy="536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74663" y="5181600"/>
            <a:ext cx="2497137" cy="246063"/>
            <a:chOff x="1295400" y="6197601"/>
            <a:chExt cx="2497666" cy="246063"/>
          </a:xfrm>
        </p:grpSpPr>
        <p:sp>
          <p:nvSpPr>
            <p:cNvPr id="32777" name="TextBox 16"/>
            <p:cNvSpPr txBox="1">
              <a:spLocks noChangeArrowheads="1"/>
            </p:cNvSpPr>
            <p:nvPr/>
          </p:nvSpPr>
          <p:spPr bwMode="auto">
            <a:xfrm>
              <a:off x="1964266" y="6197601"/>
              <a:ext cx="18288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Source Undetermined</a:t>
              </a:r>
            </a:p>
          </p:txBody>
        </p:sp>
        <p:pic>
          <p:nvPicPr>
            <p:cNvPr id="32778" name="Picture 2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95400" y="6248400"/>
              <a:ext cx="738187" cy="1381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511800" y="6070600"/>
            <a:ext cx="2497138" cy="246063"/>
            <a:chOff x="1295400" y="6197601"/>
            <a:chExt cx="2497666" cy="246063"/>
          </a:xfrm>
        </p:grpSpPr>
        <p:sp>
          <p:nvSpPr>
            <p:cNvPr id="32775" name="TextBox 16"/>
            <p:cNvSpPr txBox="1">
              <a:spLocks noChangeArrowheads="1"/>
            </p:cNvSpPr>
            <p:nvPr/>
          </p:nvSpPr>
          <p:spPr bwMode="auto">
            <a:xfrm>
              <a:off x="1964266" y="6197601"/>
              <a:ext cx="18288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Source Undetermined</a:t>
              </a:r>
            </a:p>
          </p:txBody>
        </p:sp>
        <p:pic>
          <p:nvPicPr>
            <p:cNvPr id="32776" name="Picture 2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95400" y="6248400"/>
              <a:ext cx="738187" cy="1381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 rtl="0"/>
            <a:r>
              <a:rPr lang="en-US" dirty="0"/>
              <a:t>The structure of OMM resemble skin composed of :-</a:t>
            </a:r>
          </a:p>
          <a:p>
            <a:pPr algn="l" rtl="0"/>
            <a:r>
              <a:rPr lang="en-US" dirty="0"/>
              <a:t>1- Epithelium</a:t>
            </a:r>
          </a:p>
          <a:p>
            <a:pPr algn="l" rtl="0"/>
            <a:r>
              <a:rPr lang="en-US" i="1" dirty="0"/>
              <a:t>2- </a:t>
            </a:r>
            <a:r>
              <a:rPr lang="en-US" dirty="0"/>
              <a:t>Connective tissue (lamina </a:t>
            </a:r>
            <a:r>
              <a:rPr lang="en-US" dirty="0" err="1"/>
              <a:t>properia</a:t>
            </a:r>
            <a:r>
              <a:rPr lang="en-US" dirty="0"/>
              <a:t> )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610600" cy="617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8600" y="6350000"/>
            <a:ext cx="5638800" cy="246063"/>
            <a:chOff x="1295400" y="6197601"/>
            <a:chExt cx="5639992" cy="246221"/>
          </a:xfrm>
        </p:grpSpPr>
        <p:sp>
          <p:nvSpPr>
            <p:cNvPr id="34820" name="TextBox 16"/>
            <p:cNvSpPr txBox="1">
              <a:spLocks noChangeArrowheads="1"/>
            </p:cNvSpPr>
            <p:nvPr/>
          </p:nvSpPr>
          <p:spPr bwMode="auto">
            <a:xfrm>
              <a:off x="1964266" y="6197601"/>
              <a:ext cx="49711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Orofacial Histology and Embryology, Moss-Salentijn, L., et al., F.A. Davis Co. </a:t>
              </a:r>
            </a:p>
          </p:txBody>
        </p:sp>
        <p:pic>
          <p:nvPicPr>
            <p:cNvPr id="34821" name="Picture 2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95400" y="6248400"/>
              <a:ext cx="738187" cy="1381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2800" dirty="0" err="1" smtClean="0"/>
              <a:t>Filiform</a:t>
            </a:r>
            <a:r>
              <a:rPr lang="en-US" sz="2800" dirty="0" smtClean="0"/>
              <a:t> and </a:t>
            </a:r>
            <a:r>
              <a:rPr lang="en-US" sz="2800" dirty="0" err="1" smtClean="0"/>
              <a:t>Fungiform</a:t>
            </a:r>
            <a:r>
              <a:rPr lang="en-US" sz="2800" dirty="0" smtClean="0"/>
              <a:t> Papillae</a:t>
            </a:r>
          </a:p>
        </p:txBody>
      </p:sp>
      <p:pic>
        <p:nvPicPr>
          <p:cNvPr id="65538" name="Picture 1029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15925" y="914400"/>
            <a:ext cx="3819525" cy="5486400"/>
          </a:xfrm>
          <a:noFill/>
        </p:spPr>
      </p:pic>
      <p:pic>
        <p:nvPicPr>
          <p:cNvPr id="65539" name="Picture 1030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419600" y="1447800"/>
            <a:ext cx="4572000" cy="3657600"/>
          </a:xfrm>
          <a:noFill/>
          <a:ln w="28575">
            <a:solidFill>
              <a:schemeClr val="tx1"/>
            </a:solidFill>
          </a:ln>
        </p:spPr>
      </p:pic>
      <p:sp>
        <p:nvSpPr>
          <p:cNvPr id="65540" name="Text Box 1031"/>
          <p:cNvSpPr txBox="1">
            <a:spLocks noChangeArrowheads="1"/>
          </p:cNvSpPr>
          <p:nvPr/>
        </p:nvSpPr>
        <p:spPr bwMode="auto">
          <a:xfrm>
            <a:off x="4495800" y="5562600"/>
            <a:ext cx="4343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chemeClr val="bg1"/>
                </a:solidFill>
                <a:latin typeface="Arial" pitchFamily="34" charset="0"/>
              </a:rPr>
              <a:t>Non-keratinized epithelium with secondary papillae and scattered taste buds.</a:t>
            </a:r>
            <a:endParaRPr lang="en-US" sz="16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5541" name="Text Box 1032"/>
          <p:cNvSpPr txBox="1">
            <a:spLocks noChangeArrowheads="1"/>
          </p:cNvSpPr>
          <p:nvPr/>
        </p:nvSpPr>
        <p:spPr bwMode="auto">
          <a:xfrm>
            <a:off x="381000" y="914400"/>
            <a:ext cx="3886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tx1"/>
                </a:solidFill>
                <a:latin typeface="Arial" pitchFamily="34" charset="0"/>
              </a:rPr>
              <a:t>Keratinized epithelium, no taste buds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06400" y="6350000"/>
            <a:ext cx="2497138" cy="246063"/>
            <a:chOff x="1295400" y="6197601"/>
            <a:chExt cx="2497666" cy="246063"/>
          </a:xfrm>
        </p:grpSpPr>
        <p:sp>
          <p:nvSpPr>
            <p:cNvPr id="65546" name="TextBox 16"/>
            <p:cNvSpPr txBox="1">
              <a:spLocks noChangeArrowheads="1"/>
            </p:cNvSpPr>
            <p:nvPr/>
          </p:nvSpPr>
          <p:spPr bwMode="auto">
            <a:xfrm>
              <a:off x="1964266" y="6197601"/>
              <a:ext cx="18288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Source Undetermined</a:t>
              </a:r>
            </a:p>
          </p:txBody>
        </p:sp>
        <p:pic>
          <p:nvPicPr>
            <p:cNvPr id="65547" name="Picture 2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295400" y="6256867"/>
              <a:ext cx="738187" cy="1381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402138" y="5080000"/>
            <a:ext cx="2498725" cy="246063"/>
            <a:chOff x="1295400" y="6197601"/>
            <a:chExt cx="2497666" cy="246063"/>
          </a:xfrm>
        </p:grpSpPr>
        <p:sp>
          <p:nvSpPr>
            <p:cNvPr id="65544" name="TextBox 16"/>
            <p:cNvSpPr txBox="1">
              <a:spLocks noChangeArrowheads="1"/>
            </p:cNvSpPr>
            <p:nvPr/>
          </p:nvSpPr>
          <p:spPr bwMode="auto">
            <a:xfrm>
              <a:off x="1964266" y="6197601"/>
              <a:ext cx="18288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Source Undetermined</a:t>
              </a:r>
            </a:p>
          </p:txBody>
        </p:sp>
        <p:pic>
          <p:nvPicPr>
            <p:cNvPr id="65545" name="Picture 2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295400" y="6256867"/>
              <a:ext cx="738187" cy="1381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b="1" dirty="0"/>
              <a:t>1- Oral epithelium :-</a:t>
            </a:r>
            <a:endParaRPr lang="en-US" dirty="0"/>
          </a:p>
          <a:p>
            <a:pPr algn="l">
              <a:buNone/>
            </a:pPr>
            <a:r>
              <a:rPr lang="en-US" dirty="0"/>
              <a:t> Is stratified </a:t>
            </a:r>
            <a:r>
              <a:rPr lang="en-US" dirty="0" err="1"/>
              <a:t>squamous</a:t>
            </a:r>
            <a:r>
              <a:rPr lang="en-US" dirty="0"/>
              <a:t> </a:t>
            </a:r>
            <a:r>
              <a:rPr lang="en-US" dirty="0" err="1"/>
              <a:t>epi</a:t>
            </a:r>
            <a:r>
              <a:rPr lang="en-US" dirty="0"/>
              <a:t>. Either keratinized ,</a:t>
            </a:r>
            <a:r>
              <a:rPr lang="en-US" dirty="0" err="1"/>
              <a:t>parakeratinized</a:t>
            </a:r>
            <a:r>
              <a:rPr lang="en-US" dirty="0"/>
              <a:t> or non keratinized .</a:t>
            </a:r>
          </a:p>
          <a:p>
            <a:pPr algn="l">
              <a:buNone/>
            </a:pPr>
            <a:r>
              <a:rPr lang="en-US" dirty="0"/>
              <a:t>Keratinized oral </a:t>
            </a:r>
            <a:r>
              <a:rPr lang="en-US" dirty="0" err="1"/>
              <a:t>epi</a:t>
            </a:r>
            <a:r>
              <a:rPr lang="en-US" dirty="0"/>
              <a:t>. Consist of 4 layers </a:t>
            </a:r>
            <a:r>
              <a:rPr lang="en-US" dirty="0" smtClean="0"/>
              <a:t>:-</a:t>
            </a:r>
          </a:p>
          <a:p>
            <a:pPr algn="l">
              <a:buNone/>
            </a:pPr>
            <a:r>
              <a:rPr lang="en-US" dirty="0" smtClean="0"/>
              <a:t>1- Stratum </a:t>
            </a:r>
            <a:r>
              <a:rPr lang="en-US" dirty="0" err="1" smtClean="0"/>
              <a:t>basale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2- Stratum </a:t>
            </a:r>
            <a:r>
              <a:rPr lang="en-US" dirty="0" err="1" smtClean="0"/>
              <a:t>spinosum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3- Stratum </a:t>
            </a:r>
            <a:r>
              <a:rPr lang="en-US" dirty="0" err="1" smtClean="0"/>
              <a:t>granulosum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4- </a:t>
            </a:r>
            <a:r>
              <a:rPr lang="en-US" dirty="0"/>
              <a:t>Stratum </a:t>
            </a:r>
            <a:r>
              <a:rPr lang="en-US" dirty="0" err="1"/>
              <a:t>corneum</a:t>
            </a:r>
            <a:endParaRPr lang="en-US" dirty="0"/>
          </a:p>
          <a:p>
            <a:pPr algn="l">
              <a:buNone/>
            </a:pPr>
            <a:r>
              <a:rPr lang="en-US" dirty="0"/>
              <a:t>Take their name from their morphological appearance</a:t>
            </a:r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>
              <a:buNone/>
            </a:pPr>
            <a:r>
              <a:rPr lang="en-US" b="1" dirty="0"/>
              <a:t>1- Basal cell layer </a:t>
            </a:r>
            <a:r>
              <a:rPr lang="en-US" dirty="0"/>
              <a:t>:- is made up of cells that synthesize DNA cells and under go mitosis providing new cells .</a:t>
            </a:r>
          </a:p>
          <a:p>
            <a:pPr algn="l">
              <a:buNone/>
            </a:pPr>
            <a:r>
              <a:rPr lang="en-US" b="1" dirty="0"/>
              <a:t>2-straturm </a:t>
            </a:r>
            <a:r>
              <a:rPr lang="en-US" b="1" dirty="0" err="1"/>
              <a:t>spinosum</a:t>
            </a:r>
            <a:r>
              <a:rPr lang="en-US" b="1" dirty="0"/>
              <a:t> </a:t>
            </a:r>
            <a:r>
              <a:rPr lang="en-US" dirty="0"/>
              <a:t>( </a:t>
            </a:r>
            <a:r>
              <a:rPr lang="en-US" dirty="0" smtClean="0"/>
              <a:t>prickle </a:t>
            </a:r>
            <a:r>
              <a:rPr lang="en-US" dirty="0"/>
              <a:t>cell layer}</a:t>
            </a:r>
            <a:endParaRPr lang="en-US" b="1" dirty="0"/>
          </a:p>
          <a:p>
            <a:pPr algn="l">
              <a:buNone/>
            </a:pPr>
            <a:r>
              <a:rPr lang="en-US" dirty="0"/>
              <a:t>Cell are irregular, polyhedral about 20 - 25 </a:t>
            </a:r>
            <a:endParaRPr lang="ar-IQ" dirty="0" smtClean="0"/>
          </a:p>
          <a:p>
            <a:pPr algn="l">
              <a:buNone/>
            </a:pPr>
            <a:r>
              <a:rPr lang="en-US" dirty="0" smtClean="0"/>
              <a:t>layer </a:t>
            </a:r>
            <a:r>
              <a:rPr lang="en-US" dirty="0"/>
              <a:t>and larger than </a:t>
            </a:r>
            <a:r>
              <a:rPr lang="en-US" dirty="0" err="1"/>
              <a:t>b.c.l</a:t>
            </a:r>
            <a:r>
              <a:rPr lang="en-US" dirty="0"/>
              <a:t>. cells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>
              <a:buNone/>
            </a:pPr>
            <a:r>
              <a:rPr lang="en-US" b="1" dirty="0"/>
              <a:t>Stratum </a:t>
            </a:r>
            <a:r>
              <a:rPr lang="en-US" b="1" dirty="0" err="1"/>
              <a:t>granuiosum</a:t>
            </a:r>
            <a:r>
              <a:rPr lang="en-US" b="1" dirty="0"/>
              <a:t>: </a:t>
            </a:r>
            <a:r>
              <a:rPr lang="en-US" dirty="0"/>
              <a:t>flatter and wider cells , these cells are larger than str. Sp. L. it's named for their basophilic </a:t>
            </a:r>
            <a:r>
              <a:rPr lang="en-US" dirty="0" err="1"/>
              <a:t>keratohyalin</a:t>
            </a:r>
            <a:r>
              <a:rPr lang="en-US" dirty="0"/>
              <a:t>  granules </a:t>
            </a:r>
            <a:endParaRPr lang="ar-IQ" dirty="0" smtClean="0"/>
          </a:p>
          <a:p>
            <a:pPr algn="l">
              <a:buNone/>
            </a:pPr>
            <a:r>
              <a:rPr lang="en-US" b="1" dirty="0"/>
              <a:t>Stratum </a:t>
            </a:r>
            <a:r>
              <a:rPr lang="en-US" b="1" dirty="0" err="1"/>
              <a:t>cornium</a:t>
            </a:r>
            <a:r>
              <a:rPr lang="en-US" b="1" dirty="0"/>
              <a:t> </a:t>
            </a:r>
            <a:r>
              <a:rPr lang="en-US" dirty="0"/>
              <a:t>:- is made up of </a:t>
            </a:r>
            <a:r>
              <a:rPr lang="en-US" dirty="0" err="1"/>
              <a:t>kertinized</a:t>
            </a:r>
            <a:r>
              <a:rPr lang="en-US" dirty="0"/>
              <a:t> </a:t>
            </a:r>
            <a:r>
              <a:rPr lang="en-US" dirty="0" err="1"/>
              <a:t>squamae</a:t>
            </a:r>
            <a:r>
              <a:rPr lang="en-US" dirty="0"/>
              <a:t> with larger and flatter cells than str. </a:t>
            </a:r>
            <a:r>
              <a:rPr lang="en-US" dirty="0" err="1"/>
              <a:t>Granuiosum</a:t>
            </a:r>
            <a:r>
              <a:rPr lang="en-US" dirty="0"/>
              <a:t> , nuclei and organelles are disappeared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>
              <a:buNone/>
            </a:pPr>
            <a:r>
              <a:rPr lang="en-US" b="1" dirty="0" err="1"/>
              <a:t>Parakeratinized</a:t>
            </a:r>
            <a:r>
              <a:rPr lang="en-US" b="1" dirty="0"/>
              <a:t> oral </a:t>
            </a:r>
            <a:r>
              <a:rPr lang="en-US" b="1" dirty="0" err="1"/>
              <a:t>epi</a:t>
            </a:r>
            <a:r>
              <a:rPr lang="en-US" b="1" dirty="0"/>
              <a:t>:-</a:t>
            </a:r>
            <a:endParaRPr lang="en-US" dirty="0"/>
          </a:p>
          <a:p>
            <a:pPr algn="l">
              <a:buNone/>
            </a:pPr>
            <a:r>
              <a:rPr lang="en-US" dirty="0"/>
              <a:t>It is similar to the keratinized in it's layers except that the granular layer may be absent or not evident</a:t>
            </a:r>
            <a:r>
              <a:rPr lang="en-US" i="1" dirty="0"/>
              <a:t>, </a:t>
            </a:r>
            <a:r>
              <a:rPr lang="en-US" dirty="0"/>
              <a:t>the other differences in the str. </a:t>
            </a:r>
            <a:r>
              <a:rPr lang="en-US" dirty="0" err="1"/>
              <a:t>Cornium</a:t>
            </a:r>
            <a:r>
              <a:rPr lang="en-US" dirty="0"/>
              <a:t> ( </a:t>
            </a:r>
            <a:r>
              <a:rPr lang="en-US" dirty="0" err="1"/>
              <a:t>cornified</a:t>
            </a:r>
            <a:r>
              <a:rPr lang="en-US" dirty="0"/>
              <a:t> layer), the surface layer retain </a:t>
            </a:r>
            <a:r>
              <a:rPr lang="en-US" dirty="0" err="1"/>
              <a:t>neucli</a:t>
            </a:r>
            <a:r>
              <a:rPr lang="en-US" dirty="0"/>
              <a:t> that are </a:t>
            </a:r>
            <a:r>
              <a:rPr lang="en-US" dirty="0" err="1"/>
              <a:t>pyknotic</a:t>
            </a:r>
            <a:r>
              <a:rPr lang="en-US" dirty="0"/>
              <a:t> and condensed , and other partially </a:t>
            </a:r>
            <a:r>
              <a:rPr lang="en-US" dirty="0" err="1"/>
              <a:t>lysed</a:t>
            </a:r>
            <a:r>
              <a:rPr lang="en-US" dirty="0"/>
              <a:t> cell organelles until they desquamate .</a:t>
            </a:r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>
              <a:buNone/>
            </a:pPr>
            <a:r>
              <a:rPr lang="en-US" b="1" dirty="0"/>
              <a:t>Non - keratinized </a:t>
            </a:r>
            <a:r>
              <a:rPr lang="en-US" b="1" dirty="0" err="1"/>
              <a:t>epi</a:t>
            </a:r>
            <a:r>
              <a:rPr lang="en-US" b="1" dirty="0"/>
              <a:t>.</a:t>
            </a:r>
            <a:endParaRPr lang="en-US" dirty="0"/>
          </a:p>
          <a:p>
            <a:pPr algn="l">
              <a:buNone/>
            </a:pPr>
            <a:r>
              <a:rPr lang="en-US" dirty="0"/>
              <a:t>Have no </a:t>
            </a:r>
            <a:r>
              <a:rPr lang="en-US" dirty="0" err="1"/>
              <a:t>cornified</a:t>
            </a:r>
            <a:r>
              <a:rPr lang="en-US" dirty="0"/>
              <a:t> layer, therefore :-</a:t>
            </a:r>
          </a:p>
          <a:p>
            <a:pPr algn="l">
              <a:buNone/>
            </a:pPr>
            <a:r>
              <a:rPr lang="en-US" dirty="0"/>
              <a:t>1- Basal cell layer similar to those of keratinized </a:t>
            </a:r>
            <a:r>
              <a:rPr lang="en-US" dirty="0" err="1"/>
              <a:t>epi</a:t>
            </a:r>
            <a:endParaRPr lang="en-US" dirty="0"/>
          </a:p>
          <a:p>
            <a:pPr algn="l">
              <a:buNone/>
            </a:pPr>
            <a:r>
              <a:rPr lang="en-US" dirty="0"/>
              <a:t>2- Stratum </a:t>
            </a:r>
            <a:r>
              <a:rPr lang="en-US" dirty="0" err="1"/>
              <a:t>intermedium</a:t>
            </a:r>
            <a:endParaRPr lang="en-US" dirty="0"/>
          </a:p>
          <a:p>
            <a:pPr algn="l">
              <a:buNone/>
            </a:pPr>
            <a:r>
              <a:rPr lang="en-US" dirty="0"/>
              <a:t>3- Stratum superficial</a:t>
            </a:r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 rtl="0">
              <a:buNone/>
            </a:pPr>
            <a:r>
              <a:rPr lang="en-US" b="1" dirty="0"/>
              <a:t>The non - </a:t>
            </a:r>
            <a:r>
              <a:rPr lang="en-US" b="1" dirty="0" err="1"/>
              <a:t>keratiocyte</a:t>
            </a:r>
            <a:r>
              <a:rPr lang="en-US" b="1" dirty="0"/>
              <a:t> cells</a:t>
            </a:r>
            <a:endParaRPr lang="en-US" dirty="0"/>
          </a:p>
          <a:p>
            <a:pPr algn="l" rtl="0">
              <a:buNone/>
            </a:pPr>
            <a:r>
              <a:rPr lang="en-US" b="1" dirty="0"/>
              <a:t>1.Melanocyte cells</a:t>
            </a:r>
            <a:r>
              <a:rPr lang="en-US" dirty="0"/>
              <a:t> :- </a:t>
            </a:r>
            <a:r>
              <a:rPr lang="en-US" dirty="0" err="1"/>
              <a:t>dendrities</a:t>
            </a:r>
            <a:r>
              <a:rPr lang="en-US" dirty="0"/>
              <a:t> cells present in the basal cell layer store </a:t>
            </a:r>
            <a:r>
              <a:rPr lang="en-US" dirty="0" err="1"/>
              <a:t>melanine</a:t>
            </a:r>
            <a:r>
              <a:rPr lang="en-US" dirty="0"/>
              <a:t> in form of </a:t>
            </a:r>
            <a:r>
              <a:rPr lang="en-US" dirty="0" err="1"/>
              <a:t>melanosomes</a:t>
            </a:r>
            <a:r>
              <a:rPr lang="en-US" dirty="0"/>
              <a:t> which elaborate </a:t>
            </a:r>
            <a:r>
              <a:rPr lang="en-US" dirty="0" err="1"/>
              <a:t>melanine</a:t>
            </a:r>
            <a:r>
              <a:rPr lang="en-US" dirty="0"/>
              <a:t> pigment responsible for pigmentation of o. m. m. embryonic origin from n. c. c</a:t>
            </a:r>
            <a:r>
              <a:rPr lang="en-US" dirty="0" smtClean="0"/>
              <a:t>.(neural crest cell).</a:t>
            </a:r>
            <a:endParaRPr lang="en-US" dirty="0"/>
          </a:p>
          <a:p>
            <a:pPr algn="l" rtl="0">
              <a:buNone/>
            </a:pP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1121</Words>
  <Application>Microsoft Office PowerPoint</Application>
  <PresentationFormat>On-screen Show (4:3)</PresentationFormat>
  <Paragraphs>104</Paragraphs>
  <Slides>31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Times</vt:lpstr>
      <vt:lpstr>Times New Roman</vt:lpstr>
      <vt:lpstr>Office Theme</vt:lpstr>
      <vt:lpstr>Oral mucosa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Non-Keratinization in oral epithelium in human gingiva..</vt:lpstr>
      <vt:lpstr>Parakeratinization of oral epithelium..</vt:lpstr>
      <vt:lpstr>STIPPLING ON THE EPITHELIUM..</vt:lpstr>
      <vt:lpstr>Circumvallate papilla</vt:lpstr>
      <vt:lpstr>FILLIFORM PAPILLAE</vt:lpstr>
      <vt:lpstr>PowerPoint Presentation</vt:lpstr>
      <vt:lpstr>Muco-gingival Junction</vt:lpstr>
      <vt:lpstr>PowerPoint Presentation</vt:lpstr>
      <vt:lpstr>Filiform and Fungiform Papillae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mucosa</dc:title>
  <dc:creator>Mukhtar</dc:creator>
  <cp:lastModifiedBy>lenovo</cp:lastModifiedBy>
  <cp:revision>16</cp:revision>
  <dcterms:created xsi:type="dcterms:W3CDTF">2014-07-29T19:59:35Z</dcterms:created>
  <dcterms:modified xsi:type="dcterms:W3CDTF">2018-12-24T18:29:13Z</dcterms:modified>
</cp:coreProperties>
</file>