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71" r:id="rId12"/>
    <p:sldId id="272" r:id="rId13"/>
    <p:sldId id="273" r:id="rId14"/>
    <p:sldId id="274" r:id="rId15"/>
    <p:sldId id="277" r:id="rId16"/>
    <p:sldId id="278" r:id="rId17"/>
    <p:sldId id="279" r:id="rId18"/>
    <p:sldId id="283" r:id="rId19"/>
    <p:sldId id="284" r:id="rId20"/>
    <p:sldId id="285" r:id="rId21"/>
    <p:sldId id="287" r:id="rId22"/>
    <p:sldId id="288" r:id="rId23"/>
    <p:sldId id="309" r:id="rId24"/>
    <p:sldId id="289" r:id="rId25"/>
    <p:sldId id="290" r:id="rId26"/>
    <p:sldId id="291" r:id="rId27"/>
    <p:sldId id="292" r:id="rId28"/>
    <p:sldId id="294" r:id="rId29"/>
    <p:sldId id="295" r:id="rId30"/>
    <p:sldId id="308" r:id="rId31"/>
    <p:sldId id="307" r:id="rId32"/>
    <p:sldId id="296" r:id="rId33"/>
    <p:sldId id="297" r:id="rId34"/>
    <p:sldId id="298" r:id="rId35"/>
    <p:sldId id="302" r:id="rId36"/>
    <p:sldId id="303" r:id="rId37"/>
    <p:sldId id="304" r:id="rId38"/>
    <p:sldId id="305" r:id="rId39"/>
    <p:sldId id="306" r:id="rId40"/>
    <p:sldId id="299" r:id="rId41"/>
    <p:sldId id="300" r:id="rId42"/>
    <p:sldId id="301" r:id="rId43"/>
    <p:sldId id="29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20607A93-E312-4687-B971-36F72EE35EBE}" type="datetimeFigureOut">
              <a:rPr lang="ar-IQ"/>
              <a:pPr>
                <a:defRPr/>
              </a:pPr>
              <a:t>16/04/1440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6B65C3A2-61A3-4AEA-B5C0-5557083D8CE4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4179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855F0C-718A-4EAC-B405-FA603288A6F6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47675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337A2F9-5E33-4937-9DB3-9011DF4DDC6D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197647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F54BAA-921C-418C-844C-319FE5214AF5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850088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2EEAEB-4A84-4338-B73E-6DFFB53A4CC4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43278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CFD7D44-82FC-4891-B1DF-B36F0FDC40E6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217561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ACCCA9-4158-46AC-BFC0-CE93FBB2A792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376791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EA38A3-2809-4CC0-AD7C-670AD3597BFD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293665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AD74B0-F768-480E-BC38-9B5C7A73A8F1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4067083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7374CD-1A7C-4BFC-808D-F7820E4D5170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334528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D64E5E-953A-4E87-ACC1-B896B2C0AA6E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37620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1B9EE2-A9BA-4CD3-A1EE-3C6C00AF606E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424231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5F3C49-1D22-44EE-923C-183BEB16FC10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84590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FDD50CD-F2E6-49D1-AECB-6693228A68A0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253930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C7E0-8979-41E1-8F84-DD7EC9AEF2DF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CB7D0-47C9-4009-B101-8EAB20A1595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786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E8CB-659A-4CDA-B9F5-DC45E70AB67A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10A4-81FD-4C11-9FB9-F09926FA448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602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9D64-1FD5-4380-A7B3-FA5BB5BF6BE2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B158-BB6C-4601-A802-F3E09EEAEC1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93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A789-D417-4B94-8FD2-F60C5DEE6B1F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C93B2-1D86-497D-9ECD-D76D07FDB62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491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AB3F-97A0-4439-9051-4C1A8C53A4AE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C67F-C6F6-4AB3-8329-22472C7FE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4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5A35-A397-4F68-BDB1-725B342CE28E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92F46-61A7-4177-9342-519ECF4B71A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54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F6A1-55C5-4B6F-9E7F-139A37E912E5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880E-83E8-43A7-9D03-F7C23C777AA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648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8E5E-655B-4948-9A44-DCFE16652BCE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FA88-BEDB-4480-88C4-A0C93F7C232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27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142D-B42E-4401-9A28-135ACC19318B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EF85-66E2-4EF9-B275-105C7D7DAE5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15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6BE5-5FE1-42C5-9CD0-D0E65A8E602C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C7E7-41EF-4D98-85A3-41D621E13B3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62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FA60-6FD1-4B5D-A82A-3C1122BDE7B6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19CD0-0B9F-4750-8696-33AF141E427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19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AE3F9-B950-4614-B45B-7E6053996B6F}" type="datetimeFigureOut">
              <a:rPr lang="en-IN"/>
              <a:pPr>
                <a:defRPr/>
              </a:pPr>
              <a:t>24-12-2018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F1FD87-8886-46DF-9385-223147609F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ctoderm" TargetMode="External"/><Relationship Id="rId2" Type="http://schemas.openxmlformats.org/officeDocument/2006/relationships/hyperlink" Target="http://en.wikipedia.org/wiki/Epitheliu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Odontoblasts" TargetMode="External"/><Relationship Id="rId5" Type="http://schemas.openxmlformats.org/officeDocument/2006/relationships/hyperlink" Target="http://en.wikipedia.org/wiki/Dental_papilla" TargetMode="External"/><Relationship Id="rId4" Type="http://schemas.openxmlformats.org/officeDocument/2006/relationships/hyperlink" Target="http://en.wikipedia.org/wiki/Mesenchym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amel_rods" TargetMode="External"/><Relationship Id="rId2" Type="http://schemas.openxmlformats.org/officeDocument/2006/relationships/hyperlink" Target="http://en.wikipedia.org/wiki/Tomes'_process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ENAMEL</a:t>
            </a:r>
            <a:endParaRPr lang="en-I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HUNTER- SCHREGER BANDS</a:t>
            </a:r>
            <a:endParaRPr lang="en-IN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pPr algn="just" eaLnBrk="1" hangingPunct="1"/>
            <a:r>
              <a:rPr lang="en-US" sz="2600" smtClean="0"/>
              <a:t>The more or less regular change in the direction of rods may be regarded as a functional adaptation, </a:t>
            </a:r>
            <a:r>
              <a:rPr lang="en-US" sz="2600" b="1" smtClean="0"/>
              <a:t>minimizing the risk of cleavage </a:t>
            </a:r>
            <a:r>
              <a:rPr lang="en-US" sz="2600" smtClean="0"/>
              <a:t>in the axial direction under the influence of occlusal masticatory forces.</a:t>
            </a:r>
          </a:p>
          <a:p>
            <a:pPr algn="just" eaLnBrk="1" hangingPunct="1"/>
            <a:endParaRPr lang="en-US" sz="2600" smtClean="0"/>
          </a:p>
          <a:p>
            <a:pPr algn="just" eaLnBrk="1" hangingPunct="1"/>
            <a:r>
              <a:rPr lang="en-US" sz="2600" smtClean="0"/>
              <a:t>The </a:t>
            </a:r>
            <a:r>
              <a:rPr lang="en-US" sz="2600" b="1" smtClean="0"/>
              <a:t>change in the direction of rods </a:t>
            </a:r>
            <a:r>
              <a:rPr lang="en-US" sz="2600" smtClean="0"/>
              <a:t>is responsible for the appearance of the Hunter- Schreger bands.</a:t>
            </a:r>
          </a:p>
          <a:p>
            <a:pPr algn="just" eaLnBrk="1" hangingPunct="1"/>
            <a:endParaRPr lang="en-US" sz="2600" smtClean="0"/>
          </a:p>
          <a:p>
            <a:pPr algn="just" eaLnBrk="1" hangingPunct="1"/>
            <a:r>
              <a:rPr lang="en-US" sz="2600" smtClean="0"/>
              <a:t>These are </a:t>
            </a:r>
            <a:r>
              <a:rPr lang="en-US" sz="2600" b="1" smtClean="0"/>
              <a:t>alternating dark and light strips</a:t>
            </a:r>
            <a:r>
              <a:rPr lang="en-US" sz="2600" smtClean="0"/>
              <a:t> of varying widths seen in </a:t>
            </a:r>
            <a:r>
              <a:rPr lang="en-US" sz="2600" b="1" smtClean="0"/>
              <a:t>longitudinal ground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F9D02-8366-47E8-A61F-0AD5166A5CB6}" type="slidenum">
              <a:rPr lang="en-IN"/>
              <a:pPr>
                <a:defRPr/>
              </a:pPr>
              <a:t>10</a:t>
            </a:fld>
            <a:endParaRPr lang="en-I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eha\AppData\Local\Temp\Rar$DI62.260\Figure_0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571500"/>
            <a:ext cx="5214937" cy="628650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D4A7C-27E1-4EC4-BDBE-3D1A7D33F0E5}" type="slidenum">
              <a:rPr lang="en-IN"/>
              <a:pPr>
                <a:defRPr/>
              </a:pPr>
              <a:t>11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INCREMENTAL LINES OF RETZIUS</a:t>
            </a:r>
            <a:endParaRPr lang="en-IN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00688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Appear as </a:t>
            </a:r>
            <a:r>
              <a:rPr lang="en-US" sz="2800" b="1" smtClean="0"/>
              <a:t>brownish bands </a:t>
            </a:r>
            <a:r>
              <a:rPr lang="en-US" sz="2800" smtClean="0"/>
              <a:t>in ground sections of the enamel.</a:t>
            </a:r>
          </a:p>
          <a:p>
            <a:pPr algn="just" eaLnBrk="1" hangingPunct="1"/>
            <a:r>
              <a:rPr lang="en-US" sz="2800" smtClean="0"/>
              <a:t>Illustrate the successive apposition of layers of enamel during the formation of crown.</a:t>
            </a:r>
          </a:p>
          <a:p>
            <a:pPr algn="just" eaLnBrk="1" hangingPunct="1"/>
            <a:r>
              <a:rPr lang="en-US" sz="2800" smtClean="0"/>
              <a:t>In </a:t>
            </a:r>
            <a:r>
              <a:rPr lang="en-US" sz="2800" b="1" smtClean="0"/>
              <a:t>longitudinal sections </a:t>
            </a:r>
            <a:r>
              <a:rPr lang="en-US" sz="2800" smtClean="0"/>
              <a:t>they surround the tip of the dentin.</a:t>
            </a:r>
          </a:p>
          <a:p>
            <a:pPr algn="just" eaLnBrk="1" hangingPunct="1"/>
            <a:r>
              <a:rPr lang="en-US" sz="2800" smtClean="0"/>
              <a:t>In </a:t>
            </a:r>
            <a:r>
              <a:rPr lang="en-US" sz="2800" b="1" smtClean="0"/>
              <a:t>cervical parts </a:t>
            </a:r>
            <a:r>
              <a:rPr lang="en-US" sz="2800" smtClean="0"/>
              <a:t>of the crown they run obliquely.</a:t>
            </a:r>
          </a:p>
          <a:p>
            <a:pPr algn="just" eaLnBrk="1" hangingPunct="1"/>
            <a:r>
              <a:rPr lang="en-US" sz="2800" smtClean="0"/>
              <a:t>From the </a:t>
            </a:r>
            <a:r>
              <a:rPr lang="en-US" sz="2800" b="1" smtClean="0"/>
              <a:t>dentinoenamel junction </a:t>
            </a:r>
            <a:r>
              <a:rPr lang="en-US" sz="2800" smtClean="0"/>
              <a:t>to the surface they deviate occlusally.</a:t>
            </a:r>
          </a:p>
          <a:p>
            <a:pPr algn="just" eaLnBrk="1" hangingPunct="1"/>
            <a:r>
              <a:rPr lang="en-US" sz="2800" smtClean="0"/>
              <a:t>In </a:t>
            </a:r>
            <a:r>
              <a:rPr lang="en-US" sz="2800" b="1" smtClean="0"/>
              <a:t>transverse sections </a:t>
            </a:r>
            <a:r>
              <a:rPr lang="en-US" sz="2800" smtClean="0"/>
              <a:t>of a tooth, they appear as concentric circles.</a:t>
            </a:r>
          </a:p>
          <a:p>
            <a:pPr eaLnBrk="1" hangingPunct="1"/>
            <a:endParaRPr lang="en-IN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650FE-98CC-4C1F-BD9D-698BEA8254C4}" type="slidenum">
              <a:rPr lang="en-IN"/>
              <a:pPr>
                <a:defRPr/>
              </a:pPr>
              <a:t>12</a:t>
            </a:fld>
            <a:endParaRPr lang="en-IN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eha\AppData\Local\Temp\Rar$DI49.330\Figure_0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85750"/>
            <a:ext cx="6000750" cy="6357938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BBCF-855D-4323-B546-A26DF8C86DEB}" type="slidenum">
              <a:rPr lang="en-IN"/>
              <a:pPr>
                <a:defRPr/>
              </a:pPr>
              <a:t>13</a:t>
            </a:fld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eha\AppData\Local\Temp\Rar$DI35.330\Figure_0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214313"/>
            <a:ext cx="6143625" cy="642937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40188-690C-46EA-8BD4-4063F5CDDAD2}" type="slidenum">
              <a:rPr lang="en-IN"/>
              <a:pPr>
                <a:defRPr/>
              </a:pPr>
              <a:t>14</a:t>
            </a:fld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eha\AppData\Local\Temp\Rar$DI56.940\Figure_0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214313"/>
            <a:ext cx="5072062" cy="628650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58784-B5A3-41BE-9D2C-9DD8A55C1BAA}" type="slidenum">
              <a:rPr lang="en-IN"/>
              <a:pPr>
                <a:defRPr/>
              </a:pPr>
              <a:t>15</a:t>
            </a:fld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1214438"/>
            <a:ext cx="5000625" cy="5214937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8CCBE-B886-45EC-BDD0-6E6B9C6492F2}" type="slidenum">
              <a:rPr lang="en-IN"/>
              <a:pPr>
                <a:defRPr/>
              </a:pPr>
              <a:t>16</a:t>
            </a:fld>
            <a:endParaRPr lang="en-I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5840413"/>
          </a:xfrm>
        </p:spPr>
        <p:txBody>
          <a:bodyPr/>
          <a:lstStyle/>
          <a:p>
            <a:pPr algn="just" eaLnBrk="1" hangingPunct="1"/>
            <a:r>
              <a:rPr lang="en-US" b="1" smtClean="0"/>
              <a:t>The enamel of the deciduous tooth develops partly before &amp; partly after birth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algn="just" eaLnBrk="1" hangingPunct="1"/>
            <a:r>
              <a:rPr lang="en-US" smtClean="0"/>
              <a:t>The boundary between the two portions of enamel in the deciduous teeth is marked by an accentuated incremental line of retzius, the </a:t>
            </a:r>
            <a:r>
              <a:rPr lang="en-US" b="1" smtClean="0"/>
              <a:t>neonatal line or neonatal ring.</a:t>
            </a:r>
          </a:p>
          <a:p>
            <a:pPr eaLnBrk="1" hangingPunct="1"/>
            <a:endParaRPr lang="en-US" b="1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8C6B-187F-4CF3-BF81-FCEF81A96A91}" type="slidenum">
              <a:rPr lang="en-IN"/>
              <a:pPr>
                <a:defRPr/>
              </a:pPr>
              <a:t>17</a:t>
            </a:fld>
            <a:endParaRPr lang="en-IN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Hypocalcified</a:t>
            </a:r>
            <a:r>
              <a:rPr lang="en-US" dirty="0" smtClean="0"/>
              <a:t> structures in E.</a:t>
            </a:r>
            <a:br>
              <a:rPr lang="en-US" dirty="0" smtClean="0"/>
            </a:br>
            <a:r>
              <a:rPr lang="en-US" dirty="0" smtClean="0"/>
              <a:t>1. ENAMEL  LAMELLAE</a:t>
            </a:r>
            <a:endParaRPr lang="en-IN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Thin leaf like structures that extend from the enamel surface toward the dentinoenamel junction.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May sometimes extend to dentin.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Consist of organic material</a:t>
            </a:r>
            <a:r>
              <a:rPr lang="en-US" dirty="0" smtClean="0"/>
              <a:t>, with but little mineral content.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Develop in planes of tension.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16F90-54B6-4B42-AA52-4431145C13CD}" type="slidenum">
              <a:rPr lang="en-IN"/>
              <a:pPr>
                <a:defRPr/>
              </a:pPr>
              <a:t>18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6572250"/>
          </a:xfrm>
        </p:spPr>
        <p:txBody>
          <a:bodyPr/>
          <a:lstStyle/>
          <a:p>
            <a:pPr eaLnBrk="1" hangingPunct="1"/>
            <a:r>
              <a:rPr lang="en-US" sz="2800" smtClean="0"/>
              <a:t>Three types of lamella</a:t>
            </a:r>
          </a:p>
          <a:p>
            <a:pPr eaLnBrk="1" hangingPunct="1"/>
            <a:endParaRPr lang="en-US" sz="2800" smtClean="0"/>
          </a:p>
          <a:p>
            <a:pPr eaLnBrk="1" hangingPunct="1">
              <a:buFontTx/>
              <a:buChar char="-"/>
            </a:pPr>
            <a:endParaRPr lang="en-US" sz="2800" b="1" smtClean="0"/>
          </a:p>
          <a:p>
            <a:pPr algn="just" eaLnBrk="1" hangingPunct="1"/>
            <a:r>
              <a:rPr lang="en-US" sz="2800" smtClean="0"/>
              <a:t>May be a </a:t>
            </a:r>
            <a:r>
              <a:rPr lang="en-US" sz="2800" b="1" smtClean="0"/>
              <a:t>site of weakness</a:t>
            </a:r>
            <a:r>
              <a:rPr lang="en-US" sz="2800" smtClean="0"/>
              <a:t> in a tooth &amp; may form a road of </a:t>
            </a:r>
            <a:r>
              <a:rPr lang="en-US" sz="2800" b="1" smtClean="0"/>
              <a:t>entry for bacteria that initiate caries</a:t>
            </a:r>
            <a:r>
              <a:rPr lang="en-US" sz="2800" smtClean="0"/>
              <a:t>.</a:t>
            </a:r>
            <a:endParaRPr lang="en-IN" sz="28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14B40-C9DE-44F6-B7B5-E76ABAD5D28C}" type="slidenum">
              <a:rPr lang="en-IN"/>
              <a:pPr>
                <a:defRPr/>
              </a:pPr>
              <a:t>19</a:t>
            </a:fld>
            <a:endParaRPr lang="en-IN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381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PHYSICAL CHARACTERSTICS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/>
              <a:t>On the cusps of human molars and premolars the enamel attains a maximum </a:t>
            </a:r>
            <a:r>
              <a:rPr lang="en-US" sz="2600" b="1" dirty="0" smtClean="0"/>
              <a:t>thickness of about 2 to 2.5mm, </a:t>
            </a:r>
            <a:r>
              <a:rPr lang="en-US" sz="2600" dirty="0" smtClean="0"/>
              <a:t>thinning down to almost a knife edge at the neck of the tooth.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/>
              <a:t>It is the </a:t>
            </a:r>
            <a:r>
              <a:rPr lang="en-US" sz="2600" b="1" dirty="0" smtClean="0"/>
              <a:t>hardest calcified tissue</a:t>
            </a:r>
            <a:r>
              <a:rPr lang="en-US" sz="2600" dirty="0" smtClean="0"/>
              <a:t> in the human body.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/>
              <a:t>It is </a:t>
            </a:r>
            <a:r>
              <a:rPr lang="en-US" sz="2600" b="1" dirty="0" smtClean="0"/>
              <a:t>brittle</a:t>
            </a:r>
            <a:r>
              <a:rPr lang="en-US" sz="2600" dirty="0" smtClean="0"/>
              <a:t> in nature.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/>
              <a:t>The </a:t>
            </a:r>
            <a:r>
              <a:rPr lang="en-US" sz="2600" b="1" dirty="0" smtClean="0"/>
              <a:t>specific gravity of enamel is 2.8.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b="1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/>
              <a:t>The color of the enamel covered crown ranges from </a:t>
            </a:r>
            <a:r>
              <a:rPr lang="en-US" sz="2600" b="1" dirty="0" smtClean="0"/>
              <a:t>yellowish white to grayish white.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9A8E6-297D-4457-888B-CA62A9EA552C}" type="slidenum">
              <a:rPr lang="en-IN"/>
              <a:pPr>
                <a:defRPr/>
              </a:pPr>
              <a:t>2</a:t>
            </a:fld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eha\AppData\Local\Temp\Rar$DI78.231\Figure_0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785813"/>
            <a:ext cx="6500813" cy="557212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94F99-33DF-4338-BBEF-5DE12B5D9ECF}" type="slidenum">
              <a:rPr lang="en-IN"/>
              <a:pPr>
                <a:defRPr/>
              </a:pPr>
              <a:t>20</a:t>
            </a:fld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2.ENAMEL TUFTS</a:t>
            </a:r>
            <a:endParaRPr lang="en-IN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1098550"/>
            <a:ext cx="9144000" cy="5786438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Arise at the </a:t>
            </a:r>
            <a:r>
              <a:rPr lang="en-US" sz="2800" b="1" dirty="0" err="1" smtClean="0"/>
              <a:t>dentinoenamel</a:t>
            </a:r>
            <a:r>
              <a:rPr lang="en-US" sz="2800" b="1" dirty="0" smtClean="0"/>
              <a:t> junction &amp; reach into the enamel.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Resemble tufts of grass when viewed in ground sections</a:t>
            </a:r>
            <a:r>
              <a:rPr lang="en-US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Is a narrow, ribbon like structure.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Consists of </a:t>
            </a:r>
            <a:r>
              <a:rPr lang="en-US" sz="2800" b="1" dirty="0" err="1" smtClean="0"/>
              <a:t>hypocalcified</a:t>
            </a:r>
            <a:r>
              <a:rPr lang="en-US" sz="2800" b="1" dirty="0" smtClean="0"/>
              <a:t> enamel </a:t>
            </a:r>
            <a:r>
              <a:rPr lang="en-US" sz="2800" dirty="0" smtClean="0"/>
              <a:t>rods &amp; </a:t>
            </a:r>
            <a:r>
              <a:rPr lang="en-US" sz="2800" dirty="0" err="1" smtClean="0"/>
              <a:t>interprismatic</a:t>
            </a:r>
            <a:r>
              <a:rPr lang="en-US" sz="2800" dirty="0" smtClean="0"/>
              <a:t> substance.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Act to prevent enamel fractures, stress-shielding to increase compliance with dentin. </a:t>
            </a:r>
            <a:endParaRPr lang="en-I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B0A34-87E4-47CE-BA18-CAB00DC3112E}" type="slidenum">
              <a:rPr lang="en-IN"/>
              <a:pPr>
                <a:defRPr/>
              </a:pPr>
              <a:t>21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eha\AppData\Local\Temp\Rar$DI91.151\Figure_0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85750"/>
            <a:ext cx="5357812" cy="6357938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B8206-7CC5-409E-B28D-1DBCB4F7EF1F}" type="slidenum">
              <a:rPr lang="en-IN"/>
              <a:pPr>
                <a:defRPr/>
              </a:pPr>
              <a:t>22</a:t>
            </a:fld>
            <a:endParaRPr lang="en-IN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3. Enamel spindle</a:t>
            </a:r>
            <a:endParaRPr lang="ar-IQ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Represent  extension of odontoblast process through enamel before it’s fully mature</a:t>
            </a:r>
            <a:endParaRPr lang="ar-IQ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eha\AppData\Local\Temp\Rar$DI03.971\Figure_0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57188"/>
            <a:ext cx="7072313" cy="628650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9CC3A-C84F-41F0-9CE3-E43F9D894785}" type="slidenum">
              <a:rPr lang="en-IN"/>
              <a:pPr>
                <a:defRPr/>
              </a:pPr>
              <a:t>24</a:t>
            </a:fld>
            <a:endParaRPr lang="en-IN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DENTINOENAMEL  JUNCTION</a:t>
            </a:r>
            <a:endParaRPr lang="en-IN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algn="just" eaLnBrk="1" hangingPunct="1"/>
            <a:r>
              <a:rPr lang="en-US" sz="2600" smtClean="0"/>
              <a:t>The surface of the dentin at the dentinoenamel junction is pitted.</a:t>
            </a:r>
          </a:p>
          <a:p>
            <a:pPr eaLnBrk="1" hangingPunct="1"/>
            <a:endParaRPr lang="en-US" sz="2600" smtClean="0"/>
          </a:p>
          <a:p>
            <a:pPr algn="just" eaLnBrk="1" hangingPunct="1"/>
            <a:r>
              <a:rPr lang="en-US" sz="2600" smtClean="0"/>
              <a:t>Into the shallow depressions of the dentin fit rounded projections of the enamel.</a:t>
            </a:r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600" smtClean="0"/>
              <a:t>This relation assures the </a:t>
            </a:r>
            <a:r>
              <a:rPr lang="en-US" sz="2600" b="1" smtClean="0"/>
              <a:t>firm hold of enamel cap on dentin.</a:t>
            </a:r>
          </a:p>
          <a:p>
            <a:pPr eaLnBrk="1" hangingPunct="1"/>
            <a:endParaRPr lang="en-US" sz="2600" b="1" smtClean="0"/>
          </a:p>
          <a:p>
            <a:pPr eaLnBrk="1" hangingPunct="1"/>
            <a:r>
              <a:rPr lang="en-US" sz="2600" smtClean="0"/>
              <a:t>Is </a:t>
            </a:r>
            <a:r>
              <a:rPr lang="en-US" sz="2600" b="1" smtClean="0"/>
              <a:t>scalloped.</a:t>
            </a:r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600" smtClean="0"/>
              <a:t>The </a:t>
            </a:r>
            <a:r>
              <a:rPr lang="en-US" sz="2600" b="1" smtClean="0"/>
              <a:t>convexities of the scallops are directed toward the dentin</a:t>
            </a:r>
            <a:r>
              <a:rPr lang="en-US" sz="2600" smtClean="0"/>
              <a:t>.</a:t>
            </a:r>
            <a:endParaRPr lang="en-IN" sz="2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E7613-F0F9-4639-AB62-F5A4B007E86C}" type="slidenum">
              <a:rPr lang="en-IN"/>
              <a:pPr>
                <a:defRPr/>
              </a:pPr>
              <a:t>25</a:t>
            </a:fld>
            <a:endParaRPr lang="en-IN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eha\AppData\Local\Temp\Rar$DI97.651\Figure_0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285750"/>
            <a:ext cx="6715125" cy="6215063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FDBAB-6110-4DB2-9729-CA0DF2D20F37}" type="slidenum">
              <a:rPr lang="en-IN"/>
              <a:pPr>
                <a:defRPr/>
              </a:pPr>
              <a:t>26</a:t>
            </a:fld>
            <a:endParaRPr lang="en-IN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Clinical considerations</a:t>
            </a:r>
            <a:endParaRPr lang="en-IN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b="1" smtClean="0"/>
              <a:t>Ameloblasts are lost after the enamel has been  laid down ,therefore enamel could not be repaired by itself ,it only repaired by filling material.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F79A6-7473-4FE7-9E3D-F5FBFCE4A612}" type="slidenum">
              <a:rPr lang="en-IN"/>
              <a:pPr>
                <a:defRPr/>
              </a:pPr>
              <a:t>27</a:t>
            </a:fld>
            <a:endParaRPr lang="en-IN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381000"/>
          </a:xfrm>
          <a:solidFill>
            <a:srgbClr val="3A40FF"/>
          </a:solidFill>
          <a:ln>
            <a:solidFill>
              <a:srgbClr val="3A40FF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Amelogenesis</a:t>
            </a:r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37891" name="Group 1027"/>
          <p:cNvGrpSpPr>
            <a:grpSpLocks/>
          </p:cNvGrpSpPr>
          <p:nvPr/>
        </p:nvGrpSpPr>
        <p:grpSpPr bwMode="auto">
          <a:xfrm>
            <a:off x="2133600" y="3124200"/>
            <a:ext cx="2362200" cy="3276600"/>
            <a:chOff x="720" y="1056"/>
            <a:chExt cx="2376" cy="2832"/>
          </a:xfrm>
        </p:grpSpPr>
        <p:pic>
          <p:nvPicPr>
            <p:cNvPr id="37897" name="Picture 1028" descr="Figure_0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104"/>
              <a:ext cx="2376" cy="2784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8" name="Line 1029"/>
            <p:cNvSpPr>
              <a:spLocks noChangeShapeType="1"/>
            </p:cNvSpPr>
            <p:nvPr/>
          </p:nvSpPr>
          <p:spPr bwMode="auto">
            <a:xfrm>
              <a:off x="1392" y="2112"/>
              <a:ext cx="96" cy="7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7899" name="Line 1030"/>
            <p:cNvSpPr>
              <a:spLocks noChangeShapeType="1"/>
            </p:cNvSpPr>
            <p:nvPr/>
          </p:nvSpPr>
          <p:spPr bwMode="auto">
            <a:xfrm flipH="1" flipV="1">
              <a:off x="1536" y="1056"/>
              <a:ext cx="4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grpSp>
        <p:nvGrpSpPr>
          <p:cNvPr id="37892" name="Group 1031"/>
          <p:cNvGrpSpPr>
            <a:grpSpLocks/>
          </p:cNvGrpSpPr>
          <p:nvPr/>
        </p:nvGrpSpPr>
        <p:grpSpPr bwMode="auto">
          <a:xfrm>
            <a:off x="4876800" y="2971800"/>
            <a:ext cx="2132013" cy="3429000"/>
            <a:chOff x="3936" y="1392"/>
            <a:chExt cx="1343" cy="2160"/>
          </a:xfrm>
        </p:grpSpPr>
        <p:pic>
          <p:nvPicPr>
            <p:cNvPr id="37894" name="Picture 1032" descr="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00" y="1872"/>
              <a:ext cx="2016" cy="134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5" name="Line 1033"/>
            <p:cNvSpPr>
              <a:spLocks noChangeShapeType="1"/>
            </p:cNvSpPr>
            <p:nvPr/>
          </p:nvSpPr>
          <p:spPr bwMode="auto">
            <a:xfrm flipV="1">
              <a:off x="4608" y="1392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7896" name="Line 1034"/>
            <p:cNvSpPr>
              <a:spLocks noChangeShapeType="1"/>
            </p:cNvSpPr>
            <p:nvPr/>
          </p:nvSpPr>
          <p:spPr bwMode="auto">
            <a:xfrm rot="21142363" flipH="1">
              <a:off x="4560" y="1820"/>
              <a:ext cx="98" cy="53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37893" name="Rectangle 1035"/>
          <p:cNvSpPr>
            <a:spLocks noChangeArrowheads="1"/>
          </p:cNvSpPr>
          <p:nvPr/>
        </p:nvSpPr>
        <p:spPr bwMode="auto">
          <a:xfrm>
            <a:off x="2743200" y="1371600"/>
            <a:ext cx="3733800" cy="1249363"/>
          </a:xfrm>
          <a:prstGeom prst="rect">
            <a:avLst/>
          </a:prstGeom>
          <a:solidFill>
            <a:srgbClr val="6E94F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/>
              <a:t>Begins first at cusp tips</a:t>
            </a:r>
          </a:p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/>
              <a:t>Then sweeps down crown slopes</a:t>
            </a:r>
          </a:p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/>
              <a:t>Stops at CEJ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  <a:solidFill>
            <a:srgbClr val="3A4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Amelogenesis - Life Cycle of Ameloblasts 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38915" name="Picture 6" descr="LifeCycAmelob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940050" cy="4851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990600" y="2971800"/>
            <a:ext cx="4114800" cy="317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 sz="2000"/>
              <a:t>Morphodifferentiation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 sz="2000"/>
              <a:t>Histodifferentiation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sz="2000"/>
              <a:t>3.	Secretory (initial)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sz="2000"/>
              <a:t>4.	Secretory (Tomes’ process)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AutoNum type="arabicPeriod" startAt="5"/>
            </a:pPr>
            <a:r>
              <a:rPr lang="en-US" sz="2000"/>
              <a:t>Maturation (ruffle-ended)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AutoNum type="arabicPeriod" startAt="5"/>
            </a:pPr>
            <a:r>
              <a:rPr lang="en-US" sz="2000"/>
              <a:t>Maturation (smooth-ended)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AutoNum type="arabicPeriod" startAt="5"/>
            </a:pPr>
            <a:r>
              <a:rPr lang="en-US" sz="2000"/>
              <a:t>Protective</a:t>
            </a:r>
            <a:endParaRPr lang="en-US"/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838200" y="2133600"/>
            <a:ext cx="434340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Functional stages in life cycle of ameloblasts: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pPr algn="just" eaLnBrk="1" hangingPunct="1"/>
            <a:r>
              <a:rPr lang="en-US" smtClean="0"/>
              <a:t>Incisal areas may have a bluish tinge where the thin edge consists only of a double layer of enamel.</a:t>
            </a:r>
          </a:p>
          <a:p>
            <a:pPr eaLnBrk="1" hangingPunct="1"/>
            <a:endParaRPr lang="en-US" smtClean="0"/>
          </a:p>
          <a:p>
            <a:pPr algn="just" eaLnBrk="1" hangingPunct="1"/>
            <a:r>
              <a:rPr lang="en-US" smtClean="0"/>
              <a:t>Acts like a </a:t>
            </a:r>
            <a:r>
              <a:rPr lang="en-US" b="1" smtClean="0"/>
              <a:t>semipermeable membrane, </a:t>
            </a:r>
            <a:r>
              <a:rPr lang="en-US" smtClean="0"/>
              <a:t>permitting complete or partial passage of certain molecules: C14- labeled urea, I, etc.</a:t>
            </a:r>
          </a:p>
          <a:p>
            <a:pPr eaLnBrk="1" hangingPunct="1"/>
            <a:endParaRPr lang="en-US" smtClean="0"/>
          </a:p>
          <a:p>
            <a:pPr algn="just" eaLnBrk="1" hangingPunct="1"/>
            <a:r>
              <a:rPr lang="en-US" smtClean="0"/>
              <a:t>The function of enamel is to form a resistant covering of the teeth, rendering them suitable for mastication.</a:t>
            </a:r>
            <a:endParaRPr lang="en-IN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F86C1-9805-4608-9238-90A2CAFC1E06}" type="slidenum">
              <a:rPr lang="en-IN"/>
              <a:pPr>
                <a:defRPr/>
              </a:pPr>
              <a:t>3</a:t>
            </a:fld>
            <a:endParaRPr lang="en-I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Ameloblast</a:t>
            </a:r>
            <a:endParaRPr lang="ar-IQ" dirty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11188" y="1444625"/>
            <a:ext cx="734536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Ameloblasts are derived from oral </a:t>
            </a:r>
            <a:r>
              <a:rPr lang="en-US" sz="2400">
                <a:hlinkClick r:id="rId2" tooltip="Epithelium"/>
              </a:rPr>
              <a:t>epithelium</a:t>
            </a:r>
            <a:r>
              <a:rPr lang="en-US" sz="2400"/>
              <a:t> tissue of </a:t>
            </a:r>
            <a:r>
              <a:rPr lang="en-US" sz="2400">
                <a:hlinkClick r:id="rId3" tooltip="Ectoderm"/>
              </a:rPr>
              <a:t>ectodermal</a:t>
            </a:r>
            <a:r>
              <a:rPr lang="en-US" sz="2400"/>
              <a:t> origin. Their differentiation from preameloblasts (whose origin is from inner enamel epithelium) is a result of signaling from the </a:t>
            </a:r>
            <a:r>
              <a:rPr lang="en-US" sz="2400">
                <a:hlinkClick r:id="rId4" tooltip="Mesenchyme"/>
              </a:rPr>
              <a:t>ectomesenchymal</a:t>
            </a:r>
            <a:r>
              <a:rPr lang="en-US" sz="2400"/>
              <a:t> cells of the </a:t>
            </a:r>
            <a:r>
              <a:rPr lang="en-US" sz="2400">
                <a:hlinkClick r:id="rId5" tooltip="Dental papilla"/>
              </a:rPr>
              <a:t>dental papilla</a:t>
            </a:r>
            <a:r>
              <a:rPr lang="en-US" sz="2400"/>
              <a:t>.</a:t>
            </a:r>
          </a:p>
          <a:p>
            <a:r>
              <a:rPr lang="en-US" sz="2400"/>
              <a:t>The ameloblasts will only become fully functional after the first layer of dentin (predentin) has been formed by </a:t>
            </a:r>
            <a:r>
              <a:rPr lang="en-US" sz="2400">
                <a:hlinkClick r:id="rId6" tooltip="Odontoblasts"/>
              </a:rPr>
              <a:t>odontoblasts</a:t>
            </a:r>
            <a:r>
              <a:rPr lang="en-US" sz="2400"/>
              <a:t>. Then the cells  be part of the reduced enamel epithelium after enamel maturation and then are subsequently lost during tooth eruption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Ameloblast</a:t>
            </a:r>
            <a:r>
              <a:rPr lang="en-US" dirty="0" smtClean="0"/>
              <a:t> in formative stage</a:t>
            </a:r>
            <a:endParaRPr lang="ar-IQ" dirty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755650" y="1628775"/>
            <a:ext cx="61023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Each ameloblast is a columnar cell approximately 4 micrometers in diameter, 40 micrometers in length and is hexagonal in cross section. The secretory end of the ameloblast ends in a six-sided pyramid-like projection known as the </a:t>
            </a:r>
            <a:r>
              <a:rPr lang="en-US" sz="2800">
                <a:hlinkClick r:id="rId2" tooltip="Tomes' process"/>
              </a:rPr>
              <a:t>Tomes' process</a:t>
            </a:r>
            <a:r>
              <a:rPr lang="en-US" sz="2800"/>
              <a:t>. The angulation of the Tomes' process is significant in the orientation of </a:t>
            </a:r>
            <a:r>
              <a:rPr lang="en-US" sz="2800">
                <a:hlinkClick r:id="rId3" tooltip="Enamel rods"/>
              </a:rPr>
              <a:t>enamel rods</a:t>
            </a:r>
            <a:r>
              <a:rPr lang="en-US" sz="2800"/>
              <a:t>, the basic unit of tooth enamel.</a:t>
            </a:r>
            <a:endParaRPr lang="ar-IQ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3A4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Amelogenesis - Maturation Stage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987" name="Text Box 12"/>
          <p:cNvSpPr txBox="1">
            <a:spLocks noChangeArrowheads="1"/>
          </p:cNvSpPr>
          <p:nvPr/>
        </p:nvSpPr>
        <p:spPr bwMode="auto">
          <a:xfrm>
            <a:off x="1676400" y="2057400"/>
            <a:ext cx="5867400" cy="1368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Maturation Process:</a:t>
            </a:r>
            <a:endParaRPr lang="en-US" sz="2000"/>
          </a:p>
          <a:p>
            <a:pPr eaLnBrk="1" hangingPunct="1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 sz="2000"/>
              <a:t>Removal of water &amp; organic material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en-US" sz="2000"/>
              <a:t>Introduction of additional inorganic material</a:t>
            </a:r>
          </a:p>
        </p:txBody>
      </p:sp>
      <p:sp>
        <p:nvSpPr>
          <p:cNvPr id="41988" name="Text Box 13"/>
          <p:cNvSpPr txBox="1">
            <a:spLocks noChangeArrowheads="1"/>
          </p:cNvSpPr>
          <p:nvPr/>
        </p:nvSpPr>
        <p:spPr bwMode="auto">
          <a:xfrm>
            <a:off x="1828800" y="3810000"/>
            <a:ext cx="5638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Process = </a:t>
            </a:r>
            <a:r>
              <a:rPr lang="en-US" sz="2000" b="1" i="1"/>
              <a:t>“Modulation”</a:t>
            </a:r>
            <a:endParaRPr lang="en-US" sz="2000" b="1"/>
          </a:p>
          <a:p>
            <a:pPr eaLnBrk="1" hangingPunct="1">
              <a:spcBef>
                <a:spcPct val="50000"/>
              </a:spcBef>
            </a:pPr>
            <a:r>
              <a:rPr lang="en-US" sz="2000" b="1" i="1"/>
              <a:t>	cyclic creation, loss, and recreation of 	highly invaginated ruffle-ended apical 	surface on ameloblasts</a:t>
            </a:r>
          </a:p>
          <a:p>
            <a:pPr eaLnBrk="1" hangingPunct="1">
              <a:spcBef>
                <a:spcPct val="50000"/>
              </a:spcBef>
            </a:pP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3A4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Amelogenesis - Maturation Stage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124200" y="2438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Ameloblasts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457200" y="1676400"/>
            <a:ext cx="8305800" cy="5021263"/>
            <a:chOff x="144" y="1008"/>
            <a:chExt cx="5232" cy="3163"/>
          </a:xfrm>
        </p:grpSpPr>
        <p:pic>
          <p:nvPicPr>
            <p:cNvPr id="43016" name="Picture 5" descr="Figure_07-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08"/>
              <a:ext cx="2677" cy="3163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7" name="Text Box 6"/>
            <p:cNvSpPr txBox="1">
              <a:spLocks noChangeArrowheads="1"/>
            </p:cNvSpPr>
            <p:nvPr/>
          </p:nvSpPr>
          <p:spPr bwMode="auto">
            <a:xfrm>
              <a:off x="144" y="3360"/>
              <a:ext cx="1104" cy="24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Ruffle-ended</a:t>
              </a:r>
            </a:p>
          </p:txBody>
        </p:sp>
        <p:sp>
          <p:nvSpPr>
            <p:cNvPr id="43018" name="Text Box 7"/>
            <p:cNvSpPr txBox="1">
              <a:spLocks noChangeArrowheads="1"/>
            </p:cNvSpPr>
            <p:nvPr/>
          </p:nvSpPr>
          <p:spPr bwMode="auto">
            <a:xfrm>
              <a:off x="4224" y="3352"/>
              <a:ext cx="1152" cy="24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   Smooth-ended</a:t>
              </a:r>
            </a:p>
          </p:txBody>
        </p:sp>
        <p:sp>
          <p:nvSpPr>
            <p:cNvPr id="43019" name="AutoShape 8"/>
            <p:cNvSpPr>
              <a:spLocks noChangeArrowheads="1"/>
            </p:cNvSpPr>
            <p:nvPr/>
          </p:nvSpPr>
          <p:spPr bwMode="auto">
            <a:xfrm>
              <a:off x="1152" y="3312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43020" name="AutoShape 9"/>
            <p:cNvSpPr>
              <a:spLocks noChangeArrowheads="1"/>
            </p:cNvSpPr>
            <p:nvPr/>
          </p:nvSpPr>
          <p:spPr bwMode="auto">
            <a:xfrm>
              <a:off x="3744" y="3312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3733800" y="29718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Ameloblasts</a:t>
            </a: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457200" y="2895600"/>
            <a:ext cx="1828800" cy="1044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incorporation of inorganic material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7010400" y="2895600"/>
            <a:ext cx="1828800" cy="1044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exit of protein fragments &amp;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igure_04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590800" cy="196373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4" descr="Figure_04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14600" cy="19827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381000"/>
          </a:xfrm>
          <a:solidFill>
            <a:srgbClr val="3A40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Amelogenesis - Maturation Stage</a:t>
            </a:r>
          </a:p>
        </p:txBody>
      </p:sp>
      <p:pic>
        <p:nvPicPr>
          <p:cNvPr id="44037" name="Picture 6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4989513" cy="44719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Figure_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2535238" cy="3429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AutoShape 5"/>
          <p:cNvSpPr>
            <a:spLocks noChangeArrowheads="1"/>
          </p:cNvSpPr>
          <p:nvPr/>
        </p:nvSpPr>
        <p:spPr bwMode="auto">
          <a:xfrm rot="2495045">
            <a:off x="6553200" y="2209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7239000" y="2895600"/>
            <a:ext cx="1600200" cy="1127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almost mature enamel,               most mineral removed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  <a:solidFill>
            <a:srgbClr val="3A4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Amelogenesis - Maturation Stage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838200" y="19812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IQ"/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228600" y="2514600"/>
            <a:ext cx="4038600" cy="1524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Enamel hardens before tooth erupts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Results from growth in width,   		thickness of crystals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Amelogenesis slow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620000" cy="20621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9725" algn="l"/>
                <a:tab pos="681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39725" algn="l"/>
                <a:tab pos="681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39725" algn="l"/>
                <a:tab pos="681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39725" algn="l"/>
                <a:tab pos="681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39725" algn="l"/>
                <a:tab pos="681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681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681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681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681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Enamel Proteins: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/>
              <a:t>	</a:t>
            </a:r>
            <a:r>
              <a:rPr lang="en-US"/>
              <a:t>1.	Contributing to appositional growth, thickness enamel				* </a:t>
            </a:r>
            <a:r>
              <a:rPr lang="en-US" b="1"/>
              <a:t>Amelogenin (main protein in forming enamel) 					* Ameloblastin 								* Enamelin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  <a:solidFill>
            <a:srgbClr val="3A4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Amelogenesis - Enamel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7" descr="Figure_07-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751388" cy="33258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1028"/>
          <p:cNvSpPr txBox="1">
            <a:spLocks noChangeArrowheads="1"/>
          </p:cNvSpPr>
          <p:nvPr/>
        </p:nvSpPr>
        <p:spPr bwMode="auto">
          <a:xfrm>
            <a:off x="2286000" y="5410200"/>
            <a:ext cx="4267200" cy="514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  </a:t>
            </a:r>
            <a:r>
              <a:rPr lang="en-US" sz="2000"/>
              <a:t>Amelogenin    vs     Ameloblastin</a:t>
            </a:r>
            <a:endParaRPr lang="en-US" sz="2400"/>
          </a:p>
        </p:txBody>
      </p:sp>
      <p:sp>
        <p:nvSpPr>
          <p:cNvPr id="47108" name="Rectangle 1030"/>
          <p:cNvSpPr>
            <a:spLocks noChangeArrowheads="1"/>
          </p:cNvSpPr>
          <p:nvPr/>
        </p:nvSpPr>
        <p:spPr bwMode="auto">
          <a:xfrm>
            <a:off x="685800" y="685800"/>
            <a:ext cx="7772400" cy="457200"/>
          </a:xfrm>
          <a:prstGeom prst="rect">
            <a:avLst/>
          </a:prstGeom>
          <a:solidFill>
            <a:srgbClr val="3A4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/>
              <a:t>Amelogenesis - Enamel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3A4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Protective Stage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48131" name="Picture 3" descr="Figure_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114800" cy="27098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/>
              <a:t>What is the enamel space?</a:t>
            </a:r>
            <a:endParaRPr lang="en-US" sz="2400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IQ" sz="2000"/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4038600" cy="15208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Full thickness of enamel complete, enamel mature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Ameloblast layer &amp; papillary layer form </a:t>
            </a:r>
            <a:r>
              <a:rPr lang="en-US" sz="2000" i="1"/>
              <a:t>“reduced enamel epithelium”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7"/>
          <p:cNvSpPr txBox="1">
            <a:spLocks noChangeArrowheads="1"/>
          </p:cNvSpPr>
          <p:nvPr/>
        </p:nvSpPr>
        <p:spPr bwMode="auto">
          <a:xfrm>
            <a:off x="3276600" y="1143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/>
              <a:t>Crystals</a:t>
            </a:r>
            <a:endParaRPr lang="en-US" b="1"/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381000"/>
          </a:xfrm>
          <a:solidFill>
            <a:srgbClr val="3A40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Enamel - Structure</a:t>
            </a:r>
            <a:endParaRPr lang="en-US" sz="2800" b="1">
              <a:solidFill>
                <a:schemeClr val="tx1"/>
              </a:solidFill>
            </a:endParaRPr>
          </a:p>
        </p:txBody>
      </p: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990600" y="1828800"/>
            <a:ext cx="7924800" cy="4416425"/>
            <a:chOff x="624" y="1152"/>
            <a:chExt cx="4992" cy="2782"/>
          </a:xfrm>
        </p:grpSpPr>
        <p:pic>
          <p:nvPicPr>
            <p:cNvPr id="49157" name="Picture 3" descr="Figure_07-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152"/>
              <a:ext cx="2993" cy="201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58" name="Text Box 4"/>
            <p:cNvSpPr txBox="1">
              <a:spLocks noChangeArrowheads="1"/>
            </p:cNvSpPr>
            <p:nvPr/>
          </p:nvSpPr>
          <p:spPr bwMode="auto">
            <a:xfrm>
              <a:off x="4464" y="1824"/>
              <a:ext cx="1152" cy="86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hexagonal contour to older mature crystals</a:t>
              </a:r>
            </a:p>
          </p:txBody>
        </p:sp>
        <p:sp>
          <p:nvSpPr>
            <p:cNvPr id="49159" name="Line 5"/>
            <p:cNvSpPr>
              <a:spLocks noChangeShapeType="1"/>
            </p:cNvSpPr>
            <p:nvPr/>
          </p:nvSpPr>
          <p:spPr bwMode="auto">
            <a:xfrm flipH="1" flipV="1">
              <a:off x="3696" y="1920"/>
              <a:ext cx="76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 flipH="1">
              <a:off x="4080" y="225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49161" name="Text Box 10"/>
            <p:cNvSpPr txBox="1">
              <a:spLocks noChangeArrowheads="1"/>
            </p:cNvSpPr>
            <p:nvPr/>
          </p:nvSpPr>
          <p:spPr bwMode="auto">
            <a:xfrm>
              <a:off x="624" y="3264"/>
              <a:ext cx="1008" cy="67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recently formed thin crystals</a:t>
              </a:r>
            </a:p>
          </p:txBody>
        </p:sp>
        <p:sp>
          <p:nvSpPr>
            <p:cNvPr id="49162" name="Line 11"/>
            <p:cNvSpPr>
              <a:spLocks noChangeShapeType="1"/>
            </p:cNvSpPr>
            <p:nvPr/>
          </p:nvSpPr>
          <p:spPr bwMode="auto">
            <a:xfrm flipV="1">
              <a:off x="1344" y="2736"/>
              <a:ext cx="24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eha\AppData\Local\Temp\Rar$DI16.280\Figure_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0"/>
            <a:ext cx="5000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CFF26-7D22-4460-A928-0D86041D55FE}" type="slidenum">
              <a:rPr lang="en-IN"/>
              <a:pPr>
                <a:defRPr/>
              </a:pPr>
              <a:t>4</a:t>
            </a:fld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Figure_07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419600" cy="311943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4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733800" cy="309562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6629400" y="4953000"/>
            <a:ext cx="2286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Aapd.org/publications/peddent/</a:t>
            </a:r>
            <a:endParaRPr lang="en-US" sz="1400" b="1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  <a:solidFill>
            <a:srgbClr val="3A4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Enamel - Structure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1066800" y="5334000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Note: rod, interrod crystals same, but divergent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3276600" y="1143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/>
              <a:t>Crystals</a:t>
            </a:r>
            <a:endParaRPr lang="en-US" b="1"/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381000"/>
          </a:xfrm>
          <a:solidFill>
            <a:srgbClr val="3A40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Enamel - Structure</a:t>
            </a:r>
            <a:endParaRPr lang="en-US" sz="2800" b="1">
              <a:solidFill>
                <a:schemeClr val="tx1"/>
              </a:solidFill>
            </a:endParaRPr>
          </a:p>
        </p:txBody>
      </p:sp>
      <p:grpSp>
        <p:nvGrpSpPr>
          <p:cNvPr id="51204" name="Group 12"/>
          <p:cNvGrpSpPr>
            <a:grpSpLocks/>
          </p:cNvGrpSpPr>
          <p:nvPr/>
        </p:nvGrpSpPr>
        <p:grpSpPr bwMode="auto">
          <a:xfrm>
            <a:off x="990600" y="1828800"/>
            <a:ext cx="7924800" cy="4416425"/>
            <a:chOff x="624" y="1152"/>
            <a:chExt cx="4992" cy="2782"/>
          </a:xfrm>
        </p:grpSpPr>
        <p:pic>
          <p:nvPicPr>
            <p:cNvPr id="51205" name="Picture 3" descr="Figure_07-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152"/>
              <a:ext cx="2993" cy="201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6" name="Text Box 4"/>
            <p:cNvSpPr txBox="1">
              <a:spLocks noChangeArrowheads="1"/>
            </p:cNvSpPr>
            <p:nvPr/>
          </p:nvSpPr>
          <p:spPr bwMode="auto">
            <a:xfrm>
              <a:off x="4464" y="1824"/>
              <a:ext cx="1152" cy="86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hexagonal contour to older mature crystals</a:t>
              </a:r>
            </a:p>
          </p:txBody>
        </p:sp>
        <p:sp>
          <p:nvSpPr>
            <p:cNvPr id="51207" name="Line 5"/>
            <p:cNvSpPr>
              <a:spLocks noChangeShapeType="1"/>
            </p:cNvSpPr>
            <p:nvPr/>
          </p:nvSpPr>
          <p:spPr bwMode="auto">
            <a:xfrm flipH="1" flipV="1">
              <a:off x="3696" y="1920"/>
              <a:ext cx="76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51208" name="Line 6"/>
            <p:cNvSpPr>
              <a:spLocks noChangeShapeType="1"/>
            </p:cNvSpPr>
            <p:nvPr/>
          </p:nvSpPr>
          <p:spPr bwMode="auto">
            <a:xfrm flipH="1">
              <a:off x="4080" y="225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51209" name="Text Box 10"/>
            <p:cNvSpPr txBox="1">
              <a:spLocks noChangeArrowheads="1"/>
            </p:cNvSpPr>
            <p:nvPr/>
          </p:nvSpPr>
          <p:spPr bwMode="auto">
            <a:xfrm>
              <a:off x="624" y="3264"/>
              <a:ext cx="1008" cy="67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recently formed thin crystals</a:t>
              </a:r>
            </a:p>
          </p:txBody>
        </p:sp>
        <p:sp>
          <p:nvSpPr>
            <p:cNvPr id="51210" name="Line 11"/>
            <p:cNvSpPr>
              <a:spLocks noChangeShapeType="1"/>
            </p:cNvSpPr>
            <p:nvPr/>
          </p:nvSpPr>
          <p:spPr bwMode="auto">
            <a:xfrm flipV="1">
              <a:off x="1344" y="2736"/>
              <a:ext cx="24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486400" cy="38639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7391400" y="3276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IQ" sz="2400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6019800" y="2362200"/>
            <a:ext cx="2743200" cy="1673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hexagons with unequal-sided peaks (un) &amp; equal-sided peaks (eq) x 300,000   (rat incisor)</a:t>
            </a:r>
            <a:endParaRPr lang="en-US" sz="2400"/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3733800" y="11430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/>
              <a:t>Crystal Profiles</a:t>
            </a:r>
            <a:endParaRPr lang="en-US" sz="2400" b="1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381000"/>
          </a:xfrm>
          <a:solidFill>
            <a:srgbClr val="3A40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Enamel - Structure</a:t>
            </a:r>
            <a:endParaRPr 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9750" y="2997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THANK YOU</a:t>
            </a:r>
            <a:endParaRPr lang="en-IN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CHEMICAL PROPERTIES</a:t>
            </a:r>
            <a:endParaRPr lang="en-IN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 eaLnBrk="1" hangingPunct="1"/>
            <a:r>
              <a:rPr lang="en-US" smtClean="0"/>
              <a:t>Consists mainly of </a:t>
            </a:r>
            <a:r>
              <a:rPr lang="en-US" b="1" smtClean="0"/>
              <a:t>inorganic material (96%) </a:t>
            </a:r>
            <a:r>
              <a:rPr lang="en-US" smtClean="0"/>
              <a:t>and only a small amount of organic substance and water.</a:t>
            </a:r>
          </a:p>
          <a:p>
            <a:pPr eaLnBrk="1" hangingPunct="1"/>
            <a:endParaRPr lang="en-US" smtClean="0"/>
          </a:p>
          <a:p>
            <a:pPr algn="just" eaLnBrk="1" hangingPunct="1"/>
            <a:r>
              <a:rPr lang="en-US" smtClean="0"/>
              <a:t>The relative space occupied by the4% organic material and water and the entire enamel is almost equal.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7FE43-129A-4804-9E8F-8AC9AAB03132}" type="slidenum">
              <a:rPr lang="en-IN"/>
              <a:pPr>
                <a:defRPr/>
              </a:pPr>
              <a:t>5</a:t>
            </a:fld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STRUCTURE</a:t>
            </a:r>
            <a:endParaRPr lang="en-IN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643562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The enamel is composed of </a:t>
            </a:r>
            <a:r>
              <a:rPr lang="en-US" sz="2800" b="1" dirty="0" smtClean="0"/>
              <a:t>enamel rods or prisms, rod sheaths, </a:t>
            </a:r>
            <a:r>
              <a:rPr lang="en-US" sz="2800" dirty="0" smtClean="0"/>
              <a:t>and in some regions a cementing </a:t>
            </a:r>
            <a:r>
              <a:rPr lang="en-US" sz="2800" b="1" dirty="0" smtClean="0"/>
              <a:t>interprismatic substance.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The number of enamel rods ranges from </a:t>
            </a:r>
            <a:r>
              <a:rPr lang="en-US" sz="2800" b="1" dirty="0" smtClean="0"/>
              <a:t>5 million </a:t>
            </a:r>
            <a:r>
              <a:rPr lang="en-US" sz="2800" dirty="0" smtClean="0"/>
              <a:t>in the lower lateral incisors to </a:t>
            </a:r>
            <a:r>
              <a:rPr lang="en-US" sz="2800" b="1" dirty="0" smtClean="0"/>
              <a:t>12 million </a:t>
            </a:r>
            <a:r>
              <a:rPr lang="en-US" sz="2800" dirty="0" smtClean="0"/>
              <a:t>in the upper first molars.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From the dentinoenamel junction the rods run somewhat tortuous courses outward to the surface of the tooth.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The length of most rods is greater than the thickness of enamel because of the </a:t>
            </a:r>
            <a:r>
              <a:rPr lang="en-US" sz="2800" b="1" dirty="0" smtClean="0"/>
              <a:t>oblique direction </a:t>
            </a:r>
            <a:r>
              <a:rPr lang="en-US" sz="2800" dirty="0" smtClean="0"/>
              <a:t>&amp; </a:t>
            </a:r>
            <a:r>
              <a:rPr lang="en-US" sz="2800" b="1" dirty="0" smtClean="0"/>
              <a:t>the wavy course </a:t>
            </a:r>
            <a:r>
              <a:rPr lang="en-US" sz="2800" dirty="0" smtClean="0"/>
              <a:t>of the rods.</a:t>
            </a:r>
            <a:endParaRPr lang="en-I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F3620-3E6B-4EA6-9A25-0254C9D8E5AC}" type="slidenum">
              <a:rPr lang="en-IN"/>
              <a:pPr>
                <a:defRPr/>
              </a:pPr>
              <a:t>6</a:t>
            </a:fld>
            <a:endParaRPr lang="en-I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eha\AppData\Local\Temp\Rar$DI70.750\Figure_0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214438"/>
            <a:ext cx="6357938" cy="5214937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4BEE9-0B69-4787-8B6D-A4C2F84F0CBE}" type="slidenum">
              <a:rPr lang="en-IN"/>
              <a:pPr>
                <a:defRPr/>
              </a:pPr>
              <a:t>7</a:t>
            </a:fld>
            <a:endParaRPr lang="en-I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857250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SUBMICROSCOPIC  STRUCTURE</a:t>
            </a:r>
            <a:endParaRPr lang="en-IN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700" dirty="0" smtClean="0"/>
              <a:t>The most common pattern is a </a:t>
            </a:r>
            <a:r>
              <a:rPr lang="en-US" sz="2700" b="1" dirty="0" smtClean="0"/>
              <a:t>key-hole or paddle-shaped prism </a:t>
            </a:r>
            <a:r>
              <a:rPr lang="en-US" sz="2700" dirty="0" smtClean="0"/>
              <a:t>in human enamel.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7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700" dirty="0" smtClean="0"/>
              <a:t>The rods measure about 5 um in breadth &amp; 9 um in length.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700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700" dirty="0" smtClean="0"/>
              <a:t>The </a:t>
            </a:r>
            <a:r>
              <a:rPr lang="en-US" sz="2700" b="1" dirty="0" smtClean="0"/>
              <a:t>bodies</a:t>
            </a:r>
            <a:r>
              <a:rPr lang="en-US" sz="2700" dirty="0" smtClean="0"/>
              <a:t> of the rods are nearer occlusal &amp; incisal surfaces, whereas the </a:t>
            </a:r>
            <a:r>
              <a:rPr lang="en-US" sz="2700" b="1" dirty="0" smtClean="0"/>
              <a:t>tails</a:t>
            </a:r>
            <a:r>
              <a:rPr lang="en-US" sz="2700" dirty="0" smtClean="0"/>
              <a:t> point cervically.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700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700" dirty="0" smtClean="0"/>
              <a:t>The apatite crystals are oriented parallel to the long axes of the rods in their bodies or heads &amp; deviate about </a:t>
            </a:r>
            <a:r>
              <a:rPr lang="en-US" sz="2700" b="1" dirty="0" smtClean="0"/>
              <a:t>65 degrees </a:t>
            </a:r>
            <a:r>
              <a:rPr lang="en-US" sz="2700" dirty="0" smtClean="0"/>
              <a:t>from their axes as they fan out into the tails of the prisms.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700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700" dirty="0" smtClean="0"/>
              <a:t>The rods are </a:t>
            </a:r>
            <a:r>
              <a:rPr lang="en-US" sz="2700" b="1" dirty="0" smtClean="0"/>
              <a:t>segmented</a:t>
            </a:r>
            <a:r>
              <a:rPr lang="en-US" sz="2700" dirty="0" smtClean="0"/>
              <a:t> because the enamel matrix is formed in a rhythmic manner.</a:t>
            </a:r>
            <a:endParaRPr lang="en-IN" sz="2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BB510-1B5A-4F14-AE2B-CF839D1EF533}" type="slidenum">
              <a:rPr lang="en-IN"/>
              <a:pPr>
                <a:defRPr/>
              </a:pPr>
              <a:t>8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KEY HOLE SHAPED ENAMEL ROD</a:t>
            </a:r>
            <a:endParaRPr lang="en-IN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1214438"/>
            <a:ext cx="4857750" cy="5357812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98596-7708-4086-952A-133C59355658}" type="slidenum">
              <a:rPr lang="en-IN"/>
              <a:pPr>
                <a:defRPr/>
              </a:pPr>
              <a:t>9</a:t>
            </a:fld>
            <a:endParaRPr lang="en-I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1082</Words>
  <Application>Microsoft Office PowerPoint</Application>
  <PresentationFormat>On-screen Show (4:3)</PresentationFormat>
  <Paragraphs>192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Franklin Gothic Book</vt:lpstr>
      <vt:lpstr>Franklin Gothic Medium</vt:lpstr>
      <vt:lpstr>Tahoma</vt:lpstr>
      <vt:lpstr>Wingdings 2</vt:lpstr>
      <vt:lpstr>Trek</vt:lpstr>
      <vt:lpstr>ENAMEL</vt:lpstr>
      <vt:lpstr>PowerPoint Presentation</vt:lpstr>
      <vt:lpstr>PowerPoint Presentation</vt:lpstr>
      <vt:lpstr>PowerPoint Presentation</vt:lpstr>
      <vt:lpstr>CHEMICAL PROPERTIES</vt:lpstr>
      <vt:lpstr>STRUCTURE</vt:lpstr>
      <vt:lpstr>PowerPoint Presentation</vt:lpstr>
      <vt:lpstr>SUBMICROSCOPIC  STRUCTURE</vt:lpstr>
      <vt:lpstr>KEY HOLE SHAPED ENAMEL ROD</vt:lpstr>
      <vt:lpstr>HUNTER- SCHREGER BANDS</vt:lpstr>
      <vt:lpstr>PowerPoint Presentation</vt:lpstr>
      <vt:lpstr>INCREMENTAL LINES OF RETZIUS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Hypocalcified structures in E. 1. ENAMEL  LAMELLAE</vt:lpstr>
      <vt:lpstr>PowerPoint Presentation</vt:lpstr>
      <vt:lpstr>PowerPoint Presentation</vt:lpstr>
      <vt:lpstr>2.ENAMEL TUFTS</vt:lpstr>
      <vt:lpstr>PowerPoint Presentation</vt:lpstr>
      <vt:lpstr>3. Enamel spindle</vt:lpstr>
      <vt:lpstr>PowerPoint Presentation</vt:lpstr>
      <vt:lpstr>DENTINOENAMEL  JUNCTION</vt:lpstr>
      <vt:lpstr>PowerPoint Presentation</vt:lpstr>
      <vt:lpstr>Clinical considerations</vt:lpstr>
      <vt:lpstr>Amelogenesis</vt:lpstr>
      <vt:lpstr>Amelogenesis - Life Cycle of Ameloblasts </vt:lpstr>
      <vt:lpstr>Ameloblast</vt:lpstr>
      <vt:lpstr>Ameloblast in formative stage</vt:lpstr>
      <vt:lpstr>Amelogenesis - Maturation Stage</vt:lpstr>
      <vt:lpstr>Amelogenesis - Maturation Stage</vt:lpstr>
      <vt:lpstr>Amelogenesis - Maturation Stage</vt:lpstr>
      <vt:lpstr>Amelogenesis - Maturation Stage</vt:lpstr>
      <vt:lpstr>Amelogenesis - Enamel Proteins</vt:lpstr>
      <vt:lpstr>PowerPoint Presentation</vt:lpstr>
      <vt:lpstr>Protective Stage</vt:lpstr>
      <vt:lpstr>Enamel - Structure</vt:lpstr>
      <vt:lpstr>Enamel - Structure</vt:lpstr>
      <vt:lpstr>Enamel - Structure</vt:lpstr>
      <vt:lpstr>Enamel - Structure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ENAMEL</dc:title>
  <dc:creator>neha</dc:creator>
  <cp:lastModifiedBy>lenovo</cp:lastModifiedBy>
  <cp:revision>14</cp:revision>
  <dcterms:created xsi:type="dcterms:W3CDTF">2010-08-21T03:42:58Z</dcterms:created>
  <dcterms:modified xsi:type="dcterms:W3CDTF">2018-12-24T18:30:08Z</dcterms:modified>
</cp:coreProperties>
</file>