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ppt/theme/themeOverride4.xml" ContentType="application/vnd.openxmlformats-officedocument.themeOverride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4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  <p:sldId id="306" r:id="rId34"/>
    <p:sldId id="289" r:id="rId35"/>
    <p:sldId id="291" r:id="rId36"/>
    <p:sldId id="292" r:id="rId37"/>
    <p:sldId id="298" r:id="rId38"/>
    <p:sldId id="307" r:id="rId39"/>
    <p:sldId id="299" r:id="rId40"/>
    <p:sldId id="308" r:id="rId41"/>
    <p:sldId id="300" r:id="rId42"/>
    <p:sldId id="305" r:id="rId43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r" defTabSz="914400" rtl="1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r" defTabSz="914400" rtl="1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r" defTabSz="914400" rtl="1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r" defTabSz="914400" rtl="1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34" autoAdjust="0"/>
    <p:restoredTop sz="94660"/>
  </p:normalViewPr>
  <p:slideViewPr>
    <p:cSldViewPr>
      <p:cViewPr varScale="1">
        <p:scale>
          <a:sx n="78" d="100"/>
          <a:sy n="78" d="100"/>
        </p:scale>
        <p:origin x="1522" y="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B9E0F3E3-87FE-4AA8-BFD9-ECCD20E4D216}" type="datetimeFigureOut">
              <a:rPr lang="en-IN"/>
              <a:pPr>
                <a:defRPr/>
              </a:pPr>
              <a:t>24-12-2018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IN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IN" noProof="0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488CC560-038A-4689-BF1A-B77D4F35D06C}" type="slidenum">
              <a:rPr lang="en-IN"/>
              <a:pPr>
                <a:defRPr/>
              </a:pPr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27300997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373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IN" smtClean="0"/>
          </a:p>
        </p:txBody>
      </p:sp>
      <p:sp>
        <p:nvSpPr>
          <p:cNvPr id="52228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A1BF78B-7F37-4872-9C15-088882F1DD58}" type="slidenum">
              <a:rPr lang="en-IN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22</a:t>
            </a:fld>
            <a:endParaRPr lang="en-IN" smtClean="0"/>
          </a:p>
        </p:txBody>
      </p:sp>
    </p:spTree>
    <p:extLst>
      <p:ext uri="{BB962C8B-B14F-4D97-AF65-F5344CB8AC3E}">
        <p14:creationId xmlns:p14="http://schemas.microsoft.com/office/powerpoint/2010/main" val="15885168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ight Triangle 3"/>
          <p:cNvSpPr/>
          <p:nvPr/>
        </p:nvSpPr>
        <p:spPr>
          <a:xfrm>
            <a:off x="0" y="4664075"/>
            <a:ext cx="9150350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grpSp>
        <p:nvGrpSpPr>
          <p:cNvPr id="5" name="Group 15"/>
          <p:cNvGrpSpPr>
            <a:grpSpLocks/>
          </p:cNvGrpSpPr>
          <p:nvPr/>
        </p:nvGrpSpPr>
        <p:grpSpPr bwMode="auto">
          <a:xfrm>
            <a:off x="-3175" y="4953000"/>
            <a:ext cx="9147175" cy="1911350"/>
            <a:chOff x="-3765" y="4832896"/>
            <a:chExt cx="9147765" cy="2032192"/>
          </a:xfrm>
        </p:grpSpPr>
        <p:sp>
          <p:nvSpPr>
            <p:cNvPr id="6" name="Freeform 5"/>
            <p:cNvSpPr>
              <a:spLocks/>
            </p:cNvSpPr>
            <p:nvPr/>
          </p:nvSpPr>
          <p:spPr bwMode="auto">
            <a:xfrm>
              <a:off x="1687032" y="4832896"/>
              <a:ext cx="7456968" cy="51817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>
              <a:extLst/>
            </a:lstStyle>
            <a:p>
              <a:pPr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35926" y="5135025"/>
              <a:ext cx="9108074" cy="838869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>
              <a:extLst/>
            </a:lstStyle>
            <a:p>
              <a:pPr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extLst/>
            </a:lstStyle>
            <a:p>
              <a:pPr algn="ctr">
                <a:defRPr/>
              </a:pPr>
              <a:endParaRPr lang="en-US"/>
            </a:p>
          </p:txBody>
        </p:sp>
        <p:cxnSp>
          <p:nvCxnSpPr>
            <p:cNvPr id="10" name="Straight Connector 9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anchor="b"/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11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A6639B13-FCA3-4F6B-8337-4EBC560803C8}" type="datetimeFigureOut">
              <a:rPr lang="en-IN"/>
              <a:pPr>
                <a:defRPr/>
              </a:pPr>
              <a:t>24-12-2018</a:t>
            </a:fld>
            <a:endParaRPr lang="en-IN"/>
          </a:p>
        </p:txBody>
      </p:sp>
      <p:sp>
        <p:nvSpPr>
          <p:cNvPr id="12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pPr>
              <a:defRPr/>
            </a:pPr>
            <a:endParaRPr lang="en-IN"/>
          </a:p>
        </p:txBody>
      </p:sp>
      <p:sp>
        <p:nvSpPr>
          <p:cNvPr id="13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F94CA3DF-89D2-4E0A-8688-C24F2B21415D}" type="slidenum">
              <a:rPr lang="en-IN"/>
              <a:pPr>
                <a:defRPr/>
              </a:pPr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6938379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307DF8-CCFC-4FC4-82DE-D12CF8317A69}" type="datetimeFigureOut">
              <a:rPr lang="en-IN"/>
              <a:pPr>
                <a:defRPr/>
              </a:pPr>
              <a:t>24-12-2018</a:t>
            </a:fld>
            <a:endParaRPr lang="en-IN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N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E5BFB4-C17A-4D43-B717-06041444B3A8}" type="slidenum">
              <a:rPr lang="en-IN"/>
              <a:pPr>
                <a:defRPr/>
              </a:pPr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3896560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C02580-6680-49EF-A6A2-33B299251A2E}" type="datetimeFigureOut">
              <a:rPr lang="en-IN"/>
              <a:pPr>
                <a:defRPr/>
              </a:pPr>
              <a:t>24-12-2018</a:t>
            </a:fld>
            <a:endParaRPr lang="en-IN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N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51A2A8-9492-4AB4-BE1C-D85193EB1137}" type="slidenum">
              <a:rPr lang="en-IN"/>
              <a:pPr>
                <a:defRPr/>
              </a:pPr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9848013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532ACA-3E49-4934-8E39-20C636F2C3EB}" type="datetimeFigureOut">
              <a:rPr lang="en-IN"/>
              <a:pPr>
                <a:defRPr/>
              </a:pPr>
              <a:t>24-12-2018</a:t>
            </a:fld>
            <a:endParaRPr lang="en-IN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N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5FE41C-4912-4A77-96BD-BDF54CCB8C79}" type="slidenum">
              <a:rPr lang="en-IN"/>
              <a:pPr>
                <a:defRPr/>
              </a:pPr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0113656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hevron 3"/>
          <p:cNvSpPr/>
          <p:nvPr/>
        </p:nvSpPr>
        <p:spPr>
          <a:xfrm>
            <a:off x="3636963" y="3005138"/>
            <a:ext cx="182562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5" name="Chevron 4"/>
          <p:cNvSpPr/>
          <p:nvPr/>
        </p:nvSpPr>
        <p:spPr>
          <a:xfrm>
            <a:off x="3449638" y="3005138"/>
            <a:ext cx="18415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anchor="b"/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229D18D6-0A81-4311-A118-13A3B78B862A}" type="datetimeFigureOut">
              <a:rPr lang="en-IN"/>
              <a:pPr>
                <a:defRPr/>
              </a:pPr>
              <a:t>24-12-2018</a:t>
            </a:fld>
            <a:endParaRPr lang="en-IN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IN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4A72FB83-89A7-4D46-ADE8-F2C8E6868713}" type="slidenum">
              <a:rPr lang="en-IN"/>
              <a:pPr>
                <a:defRPr/>
              </a:pPr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5484439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3C9FCE0E-36D4-4E08-855C-47AD0E276991}" type="datetimeFigureOut">
              <a:rPr lang="en-IN"/>
              <a:pPr>
                <a:defRPr/>
              </a:pPr>
              <a:t>24-12-2018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E10157A9-0938-4D09-BDDA-D20D7A9795DA}" type="slidenum">
              <a:rPr lang="en-IN"/>
              <a:pPr>
                <a:defRPr/>
              </a:pPr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87607541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2BC6119C-EB37-44C1-A34B-96A4E3DC43DC}" type="datetimeFigureOut">
              <a:rPr lang="en-IN"/>
              <a:pPr>
                <a:defRPr/>
              </a:pPr>
              <a:t>24-12-2018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0911C853-64A7-4E3A-91D6-1630697A5F4C}" type="slidenum">
              <a:rPr lang="en-IN"/>
              <a:pPr>
                <a:defRPr/>
              </a:pPr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56272229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1424C75C-B0EC-429F-B769-577785209682}" type="datetimeFigureOut">
              <a:rPr lang="en-IN"/>
              <a:pPr>
                <a:defRPr/>
              </a:pPr>
              <a:t>24-12-2018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7AEB7F1A-B83E-4768-9ECB-849F2C1DF5A9}" type="slidenum">
              <a:rPr lang="en-IN"/>
              <a:pPr>
                <a:defRPr/>
              </a:pPr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52431812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28E014-D8CE-4C2D-BE6E-065E54DB49AC}" type="datetimeFigureOut">
              <a:rPr lang="en-IN"/>
              <a:pPr>
                <a:defRPr/>
              </a:pPr>
              <a:t>24-12-2018</a:t>
            </a:fld>
            <a:endParaRPr lang="en-IN"/>
          </a:p>
        </p:txBody>
      </p:sp>
      <p:sp>
        <p:nvSpPr>
          <p:cNvPr id="3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N"/>
          </a:p>
        </p:txBody>
      </p:sp>
      <p:sp>
        <p:nvSpPr>
          <p:cNvPr id="4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AA3AA8-A8EF-4E99-9746-783EA2DAE0A9}" type="slidenum">
              <a:rPr lang="en-IN"/>
              <a:pPr>
                <a:defRPr/>
              </a:pPr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1388727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E20AA88C-535C-42C3-BFC9-FBF733B9EFC1}" type="datetimeFigureOut">
              <a:rPr lang="en-IN"/>
              <a:pPr>
                <a:defRPr/>
              </a:pPr>
              <a:t>24-12-2018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69421F16-760F-4276-8012-0EAB289D22BA}" type="slidenum">
              <a:rPr lang="en-IN"/>
              <a:pPr>
                <a:defRPr/>
              </a:pPr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83910949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4"/>
          <p:cNvSpPr>
            <a:spLocks/>
          </p:cNvSpPr>
          <p:nvPr/>
        </p:nvSpPr>
        <p:spPr bwMode="auto">
          <a:xfrm>
            <a:off x="500063" y="5945188"/>
            <a:ext cx="4940300" cy="9207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>
              <a:defRPr/>
            </a:pPr>
            <a:endParaRPr lang="en-US">
              <a:latin typeface="Arial" charset="0"/>
              <a:cs typeface="Arial" charset="0"/>
            </a:endParaRPr>
          </a:p>
        </p:txBody>
      </p:sp>
      <p:sp>
        <p:nvSpPr>
          <p:cNvPr id="6" name="Freeform 5"/>
          <p:cNvSpPr>
            <a:spLocks/>
          </p:cNvSpPr>
          <p:nvPr/>
        </p:nvSpPr>
        <p:spPr bwMode="auto">
          <a:xfrm>
            <a:off x="485775" y="5938838"/>
            <a:ext cx="3690938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>
              <a:defRPr/>
            </a:pPr>
            <a:endParaRPr lang="en-US">
              <a:latin typeface="Arial" charset="0"/>
              <a:cs typeface="Arial" charset="0"/>
            </a:endParaRPr>
          </a:p>
        </p:txBody>
      </p:sp>
      <p:sp>
        <p:nvSpPr>
          <p:cNvPr id="7" name="Right Triangle 6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Chevron 8"/>
          <p:cNvSpPr/>
          <p:nvPr/>
        </p:nvSpPr>
        <p:spPr>
          <a:xfrm>
            <a:off x="8664575" y="4987925"/>
            <a:ext cx="182563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0" name="Chevron 9"/>
          <p:cNvSpPr/>
          <p:nvPr/>
        </p:nvSpPr>
        <p:spPr>
          <a:xfrm>
            <a:off x="8477250" y="4987925"/>
            <a:ext cx="182563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tIns="0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extLst/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1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C2C1DE74-7367-45AE-AAF0-719B39885712}" type="datetimeFigureOut">
              <a:rPr lang="en-IN"/>
              <a:pPr>
                <a:defRPr/>
              </a:pPr>
              <a:t>24-12-2018</a:t>
            </a:fld>
            <a:endParaRPr lang="en-IN"/>
          </a:p>
        </p:txBody>
      </p:sp>
      <p:sp>
        <p:nvSpPr>
          <p:cNvPr id="12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en-IN"/>
          </a:p>
        </p:txBody>
      </p:sp>
      <p:sp>
        <p:nvSpPr>
          <p:cNvPr id="13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EDCFAAFB-276A-44D1-8BFC-2F4AB0A8515C}" type="slidenum">
              <a:rPr lang="en-IN"/>
              <a:pPr>
                <a:defRPr/>
              </a:pPr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15618207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500063" y="5945188"/>
            <a:ext cx="4940300" cy="9207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>
              <a:defRPr/>
            </a:pPr>
            <a:endParaRPr lang="en-US">
              <a:latin typeface="Arial" charset="0"/>
              <a:cs typeface="Arial" charset="0"/>
            </a:endParaRPr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75" y="5938838"/>
            <a:ext cx="3690938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>
              <a:defRPr/>
            </a:pPr>
            <a:endParaRPr lang="en-US">
              <a:latin typeface="Arial" charset="0"/>
              <a:cs typeface="Arial" charset="0"/>
            </a:endParaRPr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33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457200" y="1481138"/>
            <a:ext cx="8229600" cy="452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825" y="6408738"/>
            <a:ext cx="1919288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extLst/>
          </a:lstStyle>
          <a:p>
            <a:pPr>
              <a:defRPr/>
            </a:pPr>
            <a:fld id="{944D99BD-0FC7-4825-8348-4F25BF9C528D}" type="datetimeFigureOut">
              <a:rPr lang="en-IN"/>
              <a:pPr>
                <a:defRPr/>
              </a:pPr>
              <a:t>24-12-2018</a:t>
            </a:fld>
            <a:endParaRPr lang="en-IN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79913" y="6408738"/>
            <a:ext cx="2351087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extLst/>
          </a:lstStyle>
          <a:p>
            <a:pPr>
              <a:defRPr/>
            </a:pPr>
            <a:endParaRPr lang="en-IN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113" y="6408738"/>
            <a:ext cx="366712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extLst/>
          </a:lstStyle>
          <a:p>
            <a:pPr>
              <a:defRPr/>
            </a:pPr>
            <a:fld id="{CD3B942A-311E-48EE-9249-5E8ED444FE9E}" type="slidenum">
              <a:rPr lang="en-IN"/>
              <a:pPr>
                <a:defRPr/>
              </a:pPr>
              <a:t>‹#›</a:t>
            </a:fld>
            <a:endParaRPr lang="en-I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3" r:id="rId1"/>
    <p:sldLayoutId id="2147483759" r:id="rId2"/>
    <p:sldLayoutId id="2147483764" r:id="rId3"/>
    <p:sldLayoutId id="2147483765" r:id="rId4"/>
    <p:sldLayoutId id="2147483766" r:id="rId5"/>
    <p:sldLayoutId id="2147483767" r:id="rId6"/>
    <p:sldLayoutId id="2147483760" r:id="rId7"/>
    <p:sldLayoutId id="2147483768" r:id="rId8"/>
    <p:sldLayoutId id="2147483769" r:id="rId9"/>
    <p:sldLayoutId id="2147483761" r:id="rId10"/>
    <p:sldLayoutId id="2147483762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9pPr>
      <a:extLst/>
    </p:titleStyle>
    <p:bodyStyle>
      <a:lvl1pPr marL="365125" indent="-255588" algn="l" rtl="0" eaLnBrk="0" fontAlgn="base" hangingPunct="0">
        <a:spcBef>
          <a:spcPts val="400"/>
        </a:spcBef>
        <a:spcAft>
          <a:spcPct val="0"/>
        </a:spcAft>
        <a:buClr>
          <a:schemeClr val="accent1"/>
        </a:buClr>
        <a:buSzPct val="68000"/>
        <a:buFont typeface="Wingdings 3" pitchFamily="18" charset="2"/>
        <a:buChar char=""/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0713" indent="-228600" algn="l" rtl="0" eaLnBrk="0" fontAlgn="base" hangingPunct="0">
        <a:spcBef>
          <a:spcPts val="325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8838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SzPct val="100000"/>
        <a:buFont typeface="Wingdings 2" pitchFamily="18" charset="2"/>
        <a:buChar char="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Content Placeholder 4"/>
          <p:cNvSpPr>
            <a:spLocks noGrp="1"/>
          </p:cNvSpPr>
          <p:nvPr>
            <p:ph idx="1"/>
          </p:nvPr>
        </p:nvSpPr>
        <p:spPr>
          <a:xfrm>
            <a:off x="0" y="1214438"/>
            <a:ext cx="9144000" cy="5643562"/>
          </a:xfrm>
        </p:spPr>
        <p:txBody>
          <a:bodyPr/>
          <a:lstStyle/>
          <a:p>
            <a:pPr eaLnBrk="1" hangingPunct="1"/>
            <a:r>
              <a:rPr lang="en-US" sz="2800" smtClean="0"/>
              <a:t>Provides the bulk and general form of tooth.</a:t>
            </a:r>
          </a:p>
          <a:p>
            <a:pPr eaLnBrk="1" hangingPunct="1"/>
            <a:r>
              <a:rPr lang="en-US" sz="2800" smtClean="0"/>
              <a:t>Determines the shape of the crown.</a:t>
            </a:r>
          </a:p>
          <a:p>
            <a:pPr algn="just" eaLnBrk="1" hangingPunct="1"/>
            <a:r>
              <a:rPr lang="en-US" sz="2800" smtClean="0"/>
              <a:t>Physically &amp; chemically the dentin closely resembles the bone.</a:t>
            </a:r>
          </a:p>
          <a:p>
            <a:pPr algn="just" eaLnBrk="1" hangingPunct="1"/>
            <a:r>
              <a:rPr lang="en-US" sz="2800" smtClean="0"/>
              <a:t>The main morphologic </a:t>
            </a:r>
            <a:r>
              <a:rPr lang="en-US" sz="2800" b="1" smtClean="0"/>
              <a:t>difference between bone &amp; dentin</a:t>
            </a:r>
            <a:r>
              <a:rPr lang="en-US" sz="2800" smtClean="0"/>
              <a:t> is that some of the osteoblasts that form bone marrow enclosed within its matrix substance as osteocytes, whereas the dentin contains only the processes of the cells that form it.</a:t>
            </a:r>
          </a:p>
          <a:p>
            <a:pPr algn="just" eaLnBrk="1" hangingPunct="1"/>
            <a:r>
              <a:rPr lang="en-US" sz="2800" smtClean="0"/>
              <a:t>Both are considered vital tissue because they contain because they contain </a:t>
            </a:r>
            <a:r>
              <a:rPr lang="en-US" sz="2800" b="1" smtClean="0"/>
              <a:t>living protoplasm</a:t>
            </a:r>
            <a:r>
              <a:rPr lang="en-US" sz="2800" smtClean="0"/>
              <a:t>.</a:t>
            </a:r>
            <a:endParaRPr lang="en-IN" sz="2800" smtClean="0"/>
          </a:p>
        </p:txBody>
      </p:sp>
      <p:sp>
        <p:nvSpPr>
          <p:cNvPr id="10243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0FBC4501-9962-49C6-B04D-70E7460E317D}" type="slidenum">
              <a:rPr lang="en-IN" smtClean="0"/>
              <a:pPr eaLnBrk="1" hangingPunct="1"/>
              <a:t>1</a:t>
            </a:fld>
            <a:endParaRPr lang="en-IN" smtClean="0"/>
          </a:p>
        </p:txBody>
      </p:sp>
      <p:sp>
        <p:nvSpPr>
          <p:cNvPr id="2050" name="Title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6925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mtClean="0"/>
              <a:t>DENTIN</a:t>
            </a:r>
            <a:endParaRPr lang="en-IN" smtClean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C:\Users\neha\AppData\Local\Temp\Rar$DI45.976\Figure_080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357313" y="857250"/>
            <a:ext cx="6357937" cy="5715000"/>
          </a:xfrm>
          <a:noFill/>
        </p:spPr>
      </p:pic>
      <p:sp>
        <p:nvSpPr>
          <p:cNvPr id="19459" name="Slide Number Placeholder 2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9CFF70AE-B183-4F27-A01E-33FCE6A47F7D}" type="slidenum">
              <a:rPr lang="en-IN" smtClean="0"/>
              <a:pPr eaLnBrk="1" hangingPunct="1"/>
              <a:t>10</a:t>
            </a:fld>
            <a:endParaRPr lang="en-IN" smtClean="0"/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Content Placeholder 2"/>
          <p:cNvSpPr>
            <a:spLocks noGrp="1"/>
          </p:cNvSpPr>
          <p:nvPr>
            <p:ph idx="1"/>
          </p:nvPr>
        </p:nvSpPr>
        <p:spPr>
          <a:xfrm>
            <a:off x="0" y="1214438"/>
            <a:ext cx="9144000" cy="5429250"/>
          </a:xfrm>
        </p:spPr>
        <p:txBody>
          <a:bodyPr/>
          <a:lstStyle/>
          <a:p>
            <a:pPr algn="just" eaLnBrk="1" hangingPunct="1">
              <a:buFont typeface="Wingdings 2" pitchFamily="18" charset="2"/>
              <a:buChar char=""/>
            </a:pPr>
            <a:r>
              <a:rPr lang="en-US" sz="2800" smtClean="0"/>
              <a:t>The dentin that </a:t>
            </a:r>
            <a:r>
              <a:rPr lang="en-US" sz="2800" b="1" smtClean="0"/>
              <a:t>immediately surrounds the dentinal tubules.</a:t>
            </a:r>
          </a:p>
          <a:p>
            <a:pPr eaLnBrk="1" hangingPunct="1">
              <a:buFont typeface="Wingdings 2" pitchFamily="18" charset="2"/>
              <a:buChar char=""/>
            </a:pPr>
            <a:r>
              <a:rPr lang="en-US" sz="2800" smtClean="0"/>
              <a:t>It is more highly mineralized than intertubular dentin.</a:t>
            </a:r>
          </a:p>
          <a:p>
            <a:pPr algn="just" eaLnBrk="1" hangingPunct="1">
              <a:buFont typeface="Wingdings 2" pitchFamily="18" charset="2"/>
              <a:buChar char=""/>
            </a:pPr>
            <a:r>
              <a:rPr lang="en-US" sz="2800" smtClean="0"/>
              <a:t>It is twice as thick in outer dentin (approx. 0.75um) than in inner dentin (0.4um).</a:t>
            </a:r>
          </a:p>
          <a:p>
            <a:pPr eaLnBrk="1" hangingPunct="1">
              <a:buFont typeface="Wingdings 2" pitchFamily="18" charset="2"/>
              <a:buChar char=""/>
            </a:pPr>
            <a:endParaRPr lang="en-IN" sz="2800" smtClean="0"/>
          </a:p>
        </p:txBody>
      </p:sp>
      <p:sp>
        <p:nvSpPr>
          <p:cNvPr id="20483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7DBFDE09-CC13-4431-A5E6-4C403D660391}" type="slidenum">
              <a:rPr lang="en-IN" smtClean="0"/>
              <a:pPr eaLnBrk="1" hangingPunct="1"/>
              <a:t>11</a:t>
            </a:fld>
            <a:endParaRPr lang="en-IN" smtClean="0"/>
          </a:p>
        </p:txBody>
      </p:sp>
      <p:sp>
        <p:nvSpPr>
          <p:cNvPr id="12290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28688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mtClean="0"/>
              <a:t>PERITUBULAR DENTIN</a:t>
            </a:r>
            <a:endParaRPr lang="en-IN" smtClean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C:\Users\neha\AppData\Local\Temp\Rar$DI30.132\Figure_08-27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14375" y="357188"/>
            <a:ext cx="8072438" cy="6143625"/>
          </a:xfrm>
          <a:noFill/>
        </p:spPr>
      </p:pic>
      <p:sp>
        <p:nvSpPr>
          <p:cNvPr id="21507" name="Slide Number Placeholder 2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C8D0218F-5832-42F0-B792-C50999C73E7A}" type="slidenum">
              <a:rPr lang="en-IN" smtClean="0"/>
              <a:pPr eaLnBrk="1" hangingPunct="1"/>
              <a:t>12</a:t>
            </a:fld>
            <a:endParaRPr lang="en-IN" smtClean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C:\Users\neha\AppData\Local\Temp\Rar$DI10.584\Figure_08-20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643063" y="214313"/>
            <a:ext cx="5643562" cy="6429375"/>
          </a:xfrm>
          <a:noFill/>
        </p:spPr>
      </p:pic>
      <p:sp>
        <p:nvSpPr>
          <p:cNvPr id="22531" name="Slide Number Placeholder 2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1A3A5A95-F68B-4498-93A2-13FD8895E103}" type="slidenum">
              <a:rPr lang="en-IN" smtClean="0"/>
              <a:pPr eaLnBrk="1" hangingPunct="1"/>
              <a:t>13</a:t>
            </a:fld>
            <a:endParaRPr lang="en-IN" smtClean="0"/>
          </a:p>
        </p:txBody>
      </p:sp>
    </p:spTree>
  </p:cSld>
  <p:clrMapOvr>
    <a:masterClrMapping/>
  </p:clrMapOvr>
  <p:transition>
    <p:cover dir="ld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5257800"/>
          </a:xfrm>
        </p:spPr>
        <p:txBody>
          <a:bodyPr rtlCol="0">
            <a:normAutofit fontScale="92500"/>
          </a:bodyPr>
          <a:lstStyle/>
          <a:p>
            <a:pPr marL="365760" indent="-256032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800" dirty="0" smtClean="0"/>
              <a:t>Forms the </a:t>
            </a:r>
            <a:r>
              <a:rPr lang="en-US" sz="2800" b="1" dirty="0" smtClean="0"/>
              <a:t>main body of dentin.</a:t>
            </a:r>
          </a:p>
          <a:p>
            <a:pPr marL="365760" indent="-256032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sz="2800" dirty="0" smtClean="0"/>
          </a:p>
          <a:p>
            <a:pPr marL="365760" indent="-256032" algn="just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800" dirty="0" smtClean="0"/>
              <a:t>It is located between the dentinal tubules or, more specifically, between the zones of peritubular dentin.</a:t>
            </a:r>
          </a:p>
          <a:p>
            <a:pPr marL="365760" indent="-256032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sz="2800" dirty="0" smtClean="0"/>
          </a:p>
          <a:p>
            <a:pPr marL="365760" indent="-256032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800" dirty="0" smtClean="0"/>
              <a:t>Its organic matrix is retained after decalcification.</a:t>
            </a:r>
          </a:p>
          <a:p>
            <a:pPr marL="365760" indent="-256032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sz="2800" dirty="0" smtClean="0"/>
          </a:p>
          <a:p>
            <a:pPr marL="365760" indent="-256032" algn="just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800" dirty="0" smtClean="0"/>
              <a:t>About </a:t>
            </a:r>
            <a:r>
              <a:rPr lang="en-US" sz="2800" b="1" dirty="0" smtClean="0"/>
              <a:t>one-half of its volume is organic matrix</a:t>
            </a:r>
            <a:r>
              <a:rPr lang="en-US" sz="2800" dirty="0" smtClean="0"/>
              <a:t>, specifically collagen fibers. The fibrils range from 0.5 to 0.2um in diameter and exhibit </a:t>
            </a:r>
            <a:r>
              <a:rPr lang="en-US" sz="2800" b="1" dirty="0" smtClean="0"/>
              <a:t>crossbanding at 64um intervals, which is typical for collagen.</a:t>
            </a:r>
            <a:endParaRPr lang="en-IN" sz="2800" b="1" dirty="0" smtClean="0"/>
          </a:p>
        </p:txBody>
      </p:sp>
      <p:sp>
        <p:nvSpPr>
          <p:cNvPr id="23555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422682D8-EC4C-4920-ABAE-CA4088B3BC0C}" type="slidenum">
              <a:rPr lang="en-IN" smtClean="0"/>
              <a:pPr eaLnBrk="1" hangingPunct="1"/>
              <a:t>14</a:t>
            </a:fld>
            <a:endParaRPr lang="en-IN" smtClean="0"/>
          </a:p>
        </p:txBody>
      </p:sp>
      <p:sp>
        <p:nvSpPr>
          <p:cNvPr id="1536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mtClean="0"/>
              <a:t>INTERTUBULAR DENTIN</a:t>
            </a:r>
            <a:endParaRPr lang="en-IN" smtClean="0"/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Content Placeholder 2"/>
          <p:cNvSpPr>
            <a:spLocks noGrp="1"/>
          </p:cNvSpPr>
          <p:nvPr>
            <p:ph idx="1"/>
          </p:nvPr>
        </p:nvSpPr>
        <p:spPr>
          <a:xfrm>
            <a:off x="142875" y="1428750"/>
            <a:ext cx="8858250" cy="5429250"/>
          </a:xfrm>
        </p:spPr>
        <p:txBody>
          <a:bodyPr>
            <a:normAutofit lnSpcReduction="10000"/>
          </a:bodyPr>
          <a:lstStyle/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en-US" sz="2800" b="1" dirty="0" smtClean="0"/>
              <a:t>Is located adjacent to the pulp tissue</a:t>
            </a:r>
            <a:r>
              <a:rPr lang="en-US" sz="2800" dirty="0" smtClean="0"/>
              <a:t>.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endParaRPr lang="en-US" sz="2800" dirty="0" smtClean="0"/>
          </a:p>
          <a:p>
            <a:pPr marL="365760" indent="-256032" algn="just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en-US" sz="2800" dirty="0" smtClean="0"/>
              <a:t>Is </a:t>
            </a:r>
            <a:r>
              <a:rPr lang="en-US" sz="2800" b="1" dirty="0" smtClean="0"/>
              <a:t>2 to 6 um wide</a:t>
            </a:r>
            <a:r>
              <a:rPr lang="en-US" sz="2800" dirty="0" smtClean="0"/>
              <a:t>, depending on the activity of the </a:t>
            </a:r>
            <a:r>
              <a:rPr lang="en-US" sz="2800" dirty="0" err="1" smtClean="0"/>
              <a:t>odontoblast</a:t>
            </a:r>
            <a:r>
              <a:rPr lang="en-US" sz="2800" dirty="0" smtClean="0"/>
              <a:t>.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endParaRPr lang="en-US" sz="2800" dirty="0" smtClean="0"/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en-US" sz="2800" dirty="0" smtClean="0"/>
              <a:t>It is the </a:t>
            </a:r>
            <a:r>
              <a:rPr lang="en-US" sz="2800" b="1" dirty="0" smtClean="0"/>
              <a:t>first formed dentin and is not mineralized.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endParaRPr lang="en-US" sz="2800" dirty="0" smtClean="0"/>
          </a:p>
          <a:p>
            <a:pPr marL="365760" indent="-256032" algn="just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en-US" sz="2800" dirty="0" smtClean="0"/>
              <a:t>As the collagen fibers undergo mineralization at the </a:t>
            </a:r>
            <a:r>
              <a:rPr lang="en-US" sz="2800" dirty="0" err="1" smtClean="0"/>
              <a:t>predentin</a:t>
            </a:r>
            <a:r>
              <a:rPr lang="en-US" sz="2800" dirty="0" smtClean="0"/>
              <a:t>- dentin  front, the </a:t>
            </a:r>
            <a:r>
              <a:rPr lang="en-US" sz="2800" dirty="0" err="1" smtClean="0"/>
              <a:t>predentin</a:t>
            </a:r>
            <a:r>
              <a:rPr lang="en-US" sz="2800" dirty="0" smtClean="0"/>
              <a:t> then becomes dentin and a new layer of </a:t>
            </a:r>
            <a:r>
              <a:rPr lang="en-US" sz="2800" dirty="0" err="1" smtClean="0"/>
              <a:t>predentin</a:t>
            </a:r>
            <a:r>
              <a:rPr lang="en-US" sz="2800" dirty="0" smtClean="0"/>
              <a:t> forms </a:t>
            </a:r>
            <a:r>
              <a:rPr lang="en-US" sz="2800" dirty="0" err="1" smtClean="0"/>
              <a:t>circumpulpally</a:t>
            </a:r>
            <a:r>
              <a:rPr lang="en-US" sz="2800" dirty="0" smtClean="0"/>
              <a:t>.</a:t>
            </a:r>
            <a:endParaRPr lang="en-IN" sz="2800" dirty="0" smtClean="0"/>
          </a:p>
        </p:txBody>
      </p:sp>
      <p:sp>
        <p:nvSpPr>
          <p:cNvPr id="24579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ADFD02ED-EC09-4F98-9179-F9848BBF301F}" type="slidenum">
              <a:rPr lang="en-IN" smtClean="0"/>
              <a:pPr eaLnBrk="1" hangingPunct="1"/>
              <a:t>15</a:t>
            </a:fld>
            <a:endParaRPr lang="en-IN" smtClean="0"/>
          </a:p>
        </p:txBody>
      </p:sp>
      <p:sp>
        <p:nvSpPr>
          <p:cNvPr id="163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mtClean="0"/>
              <a:t>PREDENTIN</a:t>
            </a:r>
            <a:endParaRPr lang="en-IN" smtClean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C:\Users\neha\AppData\Local\Temp\Rar$DI06.006\Figure_067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357313" y="1000125"/>
            <a:ext cx="6357937" cy="5143500"/>
          </a:xfrm>
          <a:noFill/>
        </p:spPr>
      </p:pic>
      <p:sp>
        <p:nvSpPr>
          <p:cNvPr id="25603" name="Slide Number Placeholder 2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E63458CA-AD34-4602-9588-5DC8A76B1940}" type="slidenum">
              <a:rPr lang="en-IN" smtClean="0"/>
              <a:pPr eaLnBrk="1" hangingPunct="1"/>
              <a:t>16</a:t>
            </a:fld>
            <a:endParaRPr lang="en-IN" smtClean="0"/>
          </a:p>
        </p:txBody>
      </p:sp>
    </p:spTree>
  </p:cSld>
  <p:clrMapOvr>
    <a:masterClrMapping/>
  </p:clrMapOvr>
  <p:transition>
    <p:cover dir="d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Content Placeholder 2"/>
          <p:cNvSpPr>
            <a:spLocks noGrp="1"/>
          </p:cNvSpPr>
          <p:nvPr>
            <p:ph idx="1"/>
          </p:nvPr>
        </p:nvSpPr>
        <p:spPr>
          <a:xfrm>
            <a:off x="142875" y="1214438"/>
            <a:ext cx="8858250" cy="5643562"/>
          </a:xfrm>
        </p:spPr>
        <p:txBody>
          <a:bodyPr/>
          <a:lstStyle/>
          <a:p>
            <a:pPr algn="just" eaLnBrk="1" hangingPunct="1">
              <a:buFont typeface="Wingdings 2" pitchFamily="18" charset="2"/>
              <a:buChar char=""/>
            </a:pPr>
            <a:r>
              <a:rPr lang="en-US" sz="2800" smtClean="0"/>
              <a:t>They are the </a:t>
            </a:r>
            <a:r>
              <a:rPr lang="en-US" sz="2800" b="1" smtClean="0"/>
              <a:t>cytoplasmic extensions of the odontoblasts.</a:t>
            </a:r>
          </a:p>
          <a:p>
            <a:pPr eaLnBrk="1" hangingPunct="1">
              <a:buFont typeface="Wingdings 2" pitchFamily="18" charset="2"/>
              <a:buChar char=""/>
            </a:pPr>
            <a:endParaRPr lang="en-US" sz="2800" smtClean="0"/>
          </a:p>
          <a:p>
            <a:pPr algn="just" eaLnBrk="1" hangingPunct="1">
              <a:buFont typeface="Wingdings 2" pitchFamily="18" charset="2"/>
              <a:buChar char=""/>
            </a:pPr>
            <a:r>
              <a:rPr lang="en-US" sz="2800" b="1" smtClean="0"/>
              <a:t>The odontoblasts reside in the peripheral pulp at the pulp- predentin border and their processes extend into the dentinal tubules</a:t>
            </a:r>
            <a:r>
              <a:rPr lang="en-US" sz="2800" smtClean="0"/>
              <a:t>.</a:t>
            </a:r>
          </a:p>
          <a:p>
            <a:pPr eaLnBrk="1" hangingPunct="1">
              <a:buFont typeface="Wingdings 2" pitchFamily="18" charset="2"/>
              <a:buChar char=""/>
            </a:pPr>
            <a:endParaRPr lang="en-US" sz="2800" smtClean="0"/>
          </a:p>
          <a:p>
            <a:pPr algn="just" eaLnBrk="1" hangingPunct="1">
              <a:buFont typeface="Wingdings 2" pitchFamily="18" charset="2"/>
              <a:buChar char=""/>
            </a:pPr>
            <a:r>
              <a:rPr lang="en-US" sz="2800" smtClean="0"/>
              <a:t>The processes are largest in diameter near the pulp and taper further into dentin.</a:t>
            </a:r>
          </a:p>
          <a:p>
            <a:pPr eaLnBrk="1" hangingPunct="1">
              <a:buFont typeface="Wingdings 2" pitchFamily="18" charset="2"/>
              <a:buChar char=""/>
            </a:pPr>
            <a:endParaRPr lang="en-US" sz="2800" smtClean="0"/>
          </a:p>
          <a:p>
            <a:pPr algn="just" eaLnBrk="1" hangingPunct="1">
              <a:buFont typeface="Wingdings 2" pitchFamily="18" charset="2"/>
              <a:buChar char=""/>
            </a:pPr>
            <a:r>
              <a:rPr lang="en-US" sz="2800" smtClean="0"/>
              <a:t>The odontoblast cell bodies are approximately </a:t>
            </a:r>
            <a:r>
              <a:rPr lang="en-US" sz="2800" b="1" smtClean="0"/>
              <a:t>7um in diameter and 40um in length.</a:t>
            </a:r>
          </a:p>
          <a:p>
            <a:pPr eaLnBrk="1" hangingPunct="1">
              <a:buFont typeface="Wingdings 2" pitchFamily="18" charset="2"/>
              <a:buChar char=""/>
            </a:pPr>
            <a:endParaRPr lang="en-IN" smtClean="0"/>
          </a:p>
        </p:txBody>
      </p:sp>
      <p:sp>
        <p:nvSpPr>
          <p:cNvPr id="26627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F10D7980-F04F-4227-A78F-E98D9AB1A1CE}" type="slidenum">
              <a:rPr lang="en-IN" smtClean="0"/>
              <a:pPr eaLnBrk="1" hangingPunct="1"/>
              <a:t>17</a:t>
            </a:fld>
            <a:endParaRPr lang="en-IN" smtClean="0"/>
          </a:p>
        </p:txBody>
      </p:sp>
      <p:sp>
        <p:nvSpPr>
          <p:cNvPr id="18434" name="Title 1"/>
          <p:cNvSpPr>
            <a:spLocks noGrp="1"/>
          </p:cNvSpPr>
          <p:nvPr>
            <p:ph type="title"/>
          </p:nvPr>
        </p:nvSpPr>
        <p:spPr>
          <a:xfrm>
            <a:off x="500063" y="142875"/>
            <a:ext cx="8229600" cy="796925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mtClean="0"/>
              <a:t>ODONTOBLAST PROCESS</a:t>
            </a:r>
            <a:endParaRPr lang="en-IN" smtClean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71625" y="0"/>
            <a:ext cx="4429125" cy="6858000"/>
          </a:xfrm>
          <a:noFill/>
        </p:spPr>
      </p:pic>
      <p:sp>
        <p:nvSpPr>
          <p:cNvPr id="27651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1DD2DC3F-B43D-41B8-8666-159B7C815927}" type="slidenum">
              <a:rPr lang="en-IN" smtClean="0"/>
              <a:pPr eaLnBrk="1" hangingPunct="1"/>
              <a:t>18</a:t>
            </a:fld>
            <a:endParaRPr lang="en-IN" smtClean="0"/>
          </a:p>
        </p:txBody>
      </p:sp>
      <p:sp>
        <p:nvSpPr>
          <p:cNvPr id="27652" name="TextBox 4"/>
          <p:cNvSpPr txBox="1">
            <a:spLocks noChangeArrowheads="1"/>
          </p:cNvSpPr>
          <p:nvPr/>
        </p:nvSpPr>
        <p:spPr bwMode="auto">
          <a:xfrm>
            <a:off x="6143625" y="2214563"/>
            <a:ext cx="3000375" cy="2246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sz="2800">
                <a:latin typeface="Calibri" pitchFamily="34" charset="0"/>
              </a:rPr>
              <a:t>RELATIONSHIP BETWEEN ODONTOBLASTIC PROCESS AND DENTINAL TUBULE</a:t>
            </a:r>
            <a:endParaRPr lang="en-IN" sz="2800">
              <a:latin typeface="Calibri" pitchFamily="34" charset="0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357313"/>
            <a:ext cx="9144000" cy="5500687"/>
          </a:xfrm>
        </p:spPr>
        <p:txBody>
          <a:bodyPr rtlCol="0">
            <a:normAutofit fontScale="92500" lnSpcReduction="10000"/>
          </a:bodyPr>
          <a:lstStyle/>
          <a:p>
            <a:pPr marL="365760" indent="-256032" algn="just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b="1" dirty="0" smtClean="0"/>
              <a:t>Mantle dentin </a:t>
            </a:r>
            <a:r>
              <a:rPr lang="en-US" dirty="0" smtClean="0"/>
              <a:t>is the first formed dentin in the crown underlying the dentinoenamel junction.</a:t>
            </a:r>
          </a:p>
          <a:p>
            <a:pPr marL="365760" indent="-256032" algn="just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It is the </a:t>
            </a:r>
            <a:r>
              <a:rPr lang="en-US" b="1" dirty="0" smtClean="0"/>
              <a:t>outer or most peripheral part </a:t>
            </a:r>
            <a:r>
              <a:rPr lang="en-US" dirty="0" smtClean="0"/>
              <a:t>of the primary dentin &amp; is about 20um thick.</a:t>
            </a:r>
          </a:p>
          <a:p>
            <a:pPr marL="365760" indent="-256032" algn="just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The fibrils found in this zone are perpendicular to the dentinoenamel junction.</a:t>
            </a:r>
          </a:p>
          <a:p>
            <a:pPr marL="365760" indent="-256032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dirty="0" smtClean="0"/>
          </a:p>
          <a:p>
            <a:pPr marL="365760" indent="-256032" algn="just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b="1" dirty="0" smtClean="0"/>
              <a:t>Circumpulpal dentin </a:t>
            </a:r>
            <a:r>
              <a:rPr lang="en-US" dirty="0" smtClean="0"/>
              <a:t>forms the remaining primary dentin or bulk of the tooth.</a:t>
            </a:r>
          </a:p>
          <a:p>
            <a:pPr marL="365760" indent="-256032" algn="just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Represents all of the </a:t>
            </a:r>
            <a:r>
              <a:rPr lang="en-US" b="1" dirty="0" smtClean="0"/>
              <a:t>dentin formed prior to root completion</a:t>
            </a:r>
            <a:r>
              <a:rPr lang="en-US" dirty="0" smtClean="0"/>
              <a:t>.</a:t>
            </a:r>
          </a:p>
          <a:p>
            <a:pPr marL="365760" indent="-256032" algn="just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The fibrils are much smaller in diameter &amp; are more closely packed together.</a:t>
            </a:r>
          </a:p>
          <a:p>
            <a:pPr marL="365760" indent="-256032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Slightly more mineral content than mantle dentin.</a:t>
            </a:r>
            <a:endParaRPr lang="en-IN" dirty="0" smtClean="0"/>
          </a:p>
        </p:txBody>
      </p:sp>
      <p:sp>
        <p:nvSpPr>
          <p:cNvPr id="28675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B620F776-1A4C-4E32-A56F-073BEAD4476A}" type="slidenum">
              <a:rPr lang="en-IN" smtClean="0"/>
              <a:pPr eaLnBrk="1" hangingPunct="1"/>
              <a:t>19</a:t>
            </a:fld>
            <a:endParaRPr lang="en-IN" smtClean="0"/>
          </a:p>
        </p:txBody>
      </p:sp>
      <p:sp>
        <p:nvSpPr>
          <p:cNvPr id="2048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6925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mtClean="0"/>
              <a:t>PRIMARY DENTIN</a:t>
            </a:r>
            <a:endParaRPr lang="en-IN" smtClean="0"/>
          </a:p>
        </p:txBody>
      </p:sp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500313" y="1143000"/>
            <a:ext cx="3714750" cy="5715000"/>
          </a:xfrm>
          <a:noFill/>
        </p:spPr>
      </p:pic>
      <p:sp>
        <p:nvSpPr>
          <p:cNvPr id="11267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DCD4D9C4-BD4D-484F-B0F6-7EF1CC836508}" type="slidenum">
              <a:rPr lang="en-IN" smtClean="0"/>
              <a:pPr eaLnBrk="1" hangingPunct="1"/>
              <a:t>2</a:t>
            </a:fld>
            <a:endParaRPr lang="en-IN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14313"/>
            <a:ext cx="9144000" cy="796925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RELATIONSHIP BETWEEN ENAMEL, DENTIN AND PULP</a:t>
            </a:r>
            <a:endParaRPr lang="en-IN" dirty="0" smtClean="0"/>
          </a:p>
        </p:txBody>
      </p:sp>
    </p:spTree>
  </p:cSld>
  <p:clrMapOvr>
    <a:masterClrMapping/>
  </p:clrMapOvr>
  <p:transition>
    <p:wheel spokes="1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C:\Users\neha\AppData\Local\Temp\Rar$DI02.190\Figure_066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286000" y="357188"/>
            <a:ext cx="4572000" cy="6286500"/>
          </a:xfrm>
          <a:noFill/>
        </p:spPr>
      </p:pic>
      <p:sp>
        <p:nvSpPr>
          <p:cNvPr id="29699" name="Slide Number Placeholder 2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EC71FCDC-7E7E-4AFE-9A86-F0DFC4E4B472}" type="slidenum">
              <a:rPr lang="en-IN" smtClean="0"/>
              <a:pPr eaLnBrk="1" hangingPunct="1"/>
              <a:t>20</a:t>
            </a:fld>
            <a:endParaRPr lang="en-IN" smtClean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 eaLnBrk="1" hangingPunct="1"/>
            <a:r>
              <a:rPr lang="en-US" smtClean="0"/>
              <a:t>A narrow band of dentin bordering the pulp and representing the </a:t>
            </a:r>
            <a:r>
              <a:rPr lang="en-US" b="1" smtClean="0"/>
              <a:t>dentin formed after root completion.</a:t>
            </a:r>
          </a:p>
          <a:p>
            <a:pPr eaLnBrk="1" hangingPunct="1"/>
            <a:endParaRPr lang="en-US" smtClean="0"/>
          </a:p>
          <a:p>
            <a:pPr eaLnBrk="1" hangingPunct="1"/>
            <a:r>
              <a:rPr lang="en-US" smtClean="0"/>
              <a:t>Contains </a:t>
            </a:r>
            <a:r>
              <a:rPr lang="en-US" b="1" smtClean="0"/>
              <a:t>fewer tubules </a:t>
            </a:r>
            <a:r>
              <a:rPr lang="en-US" smtClean="0"/>
              <a:t>than primary dentin.</a:t>
            </a:r>
          </a:p>
          <a:p>
            <a:pPr eaLnBrk="1" hangingPunct="1"/>
            <a:endParaRPr lang="en-US" smtClean="0"/>
          </a:p>
          <a:p>
            <a:pPr algn="just" eaLnBrk="1" hangingPunct="1"/>
            <a:r>
              <a:rPr lang="en-US" smtClean="0"/>
              <a:t>There is usually a bend in the tubules where primary and secondary dentin interface.</a:t>
            </a:r>
            <a:endParaRPr lang="en-IN" smtClean="0"/>
          </a:p>
        </p:txBody>
      </p:sp>
      <p:sp>
        <p:nvSpPr>
          <p:cNvPr id="30723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A984A986-9F2E-4D75-B79E-87CEB13E0251}" type="slidenum">
              <a:rPr lang="en-IN" smtClean="0"/>
              <a:pPr eaLnBrk="1" hangingPunct="1"/>
              <a:t>21</a:t>
            </a:fld>
            <a:endParaRPr lang="en-IN" smtClean="0"/>
          </a:p>
        </p:txBody>
      </p:sp>
      <p:sp>
        <p:nvSpPr>
          <p:cNvPr id="2253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mtClean="0"/>
              <a:t>SECONDARY DENTIN</a:t>
            </a:r>
            <a:endParaRPr lang="en-IN" smtClean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C:\Users\neha\AppData\Local\Temp\Rar$DI15.568\Figure_070.jpg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71563" y="357188"/>
            <a:ext cx="6643687" cy="6500812"/>
          </a:xfrm>
          <a:noFill/>
        </p:spPr>
      </p:pic>
      <p:sp>
        <p:nvSpPr>
          <p:cNvPr id="31747" name="Slide Number Placeholder 2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5BDC1077-3F91-4055-83AA-2CCCC1C7E73F}" type="slidenum">
              <a:rPr lang="en-IN" smtClean="0"/>
              <a:pPr eaLnBrk="1" hangingPunct="1"/>
              <a:t>22</a:t>
            </a:fld>
            <a:endParaRPr lang="en-IN" smtClean="0"/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428750" y="571500"/>
            <a:ext cx="6072188" cy="6286500"/>
          </a:xfrm>
          <a:noFill/>
        </p:spPr>
      </p:pic>
      <p:sp>
        <p:nvSpPr>
          <p:cNvPr id="32771" name="Slide Number Placeholder 2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ED59DA94-3C68-4DC9-BA31-B64D032528F0}" type="slidenum">
              <a:rPr lang="en-IN" smtClean="0"/>
              <a:pPr eaLnBrk="1" hangingPunct="1"/>
              <a:t>23</a:t>
            </a:fld>
            <a:endParaRPr lang="en-IN" smtClean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3" name="Content Placeholder 2"/>
          <p:cNvSpPr>
            <a:spLocks noGrp="1"/>
          </p:cNvSpPr>
          <p:nvPr>
            <p:ph idx="1"/>
          </p:nvPr>
        </p:nvSpPr>
        <p:spPr>
          <a:xfrm>
            <a:off x="0" y="1143000"/>
            <a:ext cx="9144000" cy="5715000"/>
          </a:xfrm>
        </p:spPr>
        <p:txBody>
          <a:bodyPr>
            <a:normAutofit lnSpcReduction="10000"/>
          </a:bodyPr>
          <a:lstStyle/>
          <a:p>
            <a:pPr marL="365760" indent="-256032" algn="just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en-US" sz="2800" smtClean="0"/>
              <a:t>The </a:t>
            </a:r>
            <a:r>
              <a:rPr lang="en-US" sz="2800" b="1" smtClean="0"/>
              <a:t>incremental lines (von ebner), or imbrication lines</a:t>
            </a:r>
            <a:r>
              <a:rPr lang="en-US" sz="2800" smtClean="0"/>
              <a:t>, appear as fine lines or striations in dentin.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en-US" sz="2800" smtClean="0"/>
              <a:t>They run at right angles to the dentinal tubules.</a:t>
            </a:r>
          </a:p>
          <a:p>
            <a:pPr marL="365760" indent="-256032" algn="just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en-US" sz="2800" smtClean="0"/>
              <a:t>These lines reflect the </a:t>
            </a:r>
            <a:r>
              <a:rPr lang="en-US" sz="2800" b="1" smtClean="0"/>
              <a:t>daily rhythmic, recurrent deposition </a:t>
            </a:r>
            <a:r>
              <a:rPr lang="en-US" sz="2800" smtClean="0"/>
              <a:t>of dentin matrix as well as hesitation in the daily formative process.</a:t>
            </a:r>
          </a:p>
          <a:p>
            <a:pPr marL="365760" indent="-256032" algn="just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en-US" sz="2800" smtClean="0"/>
              <a:t>The course of the lines indicates the growth pattern of the dentin.</a:t>
            </a:r>
          </a:p>
          <a:p>
            <a:pPr marL="365760" indent="-256032" algn="just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endParaRPr lang="en-US" sz="2800" smtClean="0"/>
          </a:p>
          <a:p>
            <a:pPr marL="365760" indent="-256032" algn="just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en-US" sz="2800" smtClean="0"/>
              <a:t>Some of the incremental lines are accentuated because of </a:t>
            </a:r>
            <a:r>
              <a:rPr lang="en-US" sz="2800" b="1" smtClean="0"/>
              <a:t>disturbances in the matrix and mineralization process. </a:t>
            </a:r>
            <a:r>
              <a:rPr lang="en-US" sz="2800" smtClean="0"/>
              <a:t>Such lines are known as </a:t>
            </a:r>
            <a:r>
              <a:rPr lang="en-US" sz="2800" b="1" smtClean="0"/>
              <a:t>contour lines of owen.</a:t>
            </a:r>
            <a:endParaRPr lang="en-IN" sz="2800" b="1" smtClean="0"/>
          </a:p>
        </p:txBody>
      </p:sp>
      <p:sp>
        <p:nvSpPr>
          <p:cNvPr id="33795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39CAB46B-4733-4B7F-8BDF-B66905BF6DAC}" type="slidenum">
              <a:rPr lang="en-IN" smtClean="0"/>
              <a:pPr eaLnBrk="1" hangingPunct="1"/>
              <a:t>24</a:t>
            </a:fld>
            <a:endParaRPr lang="en-IN" smtClean="0"/>
          </a:p>
        </p:txBody>
      </p:sp>
      <p:sp>
        <p:nvSpPr>
          <p:cNvPr id="2560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6925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mtClean="0"/>
              <a:t>INCREMENTAL LINES</a:t>
            </a:r>
            <a:endParaRPr lang="en-IN" smtClean="0"/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43000" y="1071563"/>
            <a:ext cx="7143750" cy="5572125"/>
          </a:xfrm>
          <a:noFill/>
        </p:spPr>
      </p:pic>
      <p:sp>
        <p:nvSpPr>
          <p:cNvPr id="34819" name="Slide Number Placeholder 2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133FB975-C6CE-45F7-BE96-0E977266150B}" type="slidenum">
              <a:rPr lang="en-IN" smtClean="0"/>
              <a:pPr eaLnBrk="1" hangingPunct="1"/>
              <a:t>25</a:t>
            </a:fld>
            <a:endParaRPr lang="en-IN" smtClean="0"/>
          </a:p>
        </p:txBody>
      </p:sp>
    </p:spTree>
  </p:cSld>
  <p:clrMapOvr>
    <a:masterClrMapping/>
  </p:clrMapOvr>
  <p:transition>
    <p:wheel spokes="2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28688" y="1214438"/>
            <a:ext cx="7286625" cy="5286375"/>
          </a:xfrm>
          <a:noFill/>
        </p:spPr>
      </p:pic>
      <p:sp>
        <p:nvSpPr>
          <p:cNvPr id="35843" name="Slide Number Placeholder 2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3765FD19-C7E4-4B49-A3D9-3F52E7377DB7}" type="slidenum">
              <a:rPr lang="en-IN" smtClean="0"/>
              <a:pPr eaLnBrk="1" hangingPunct="1"/>
              <a:t>26</a:t>
            </a:fld>
            <a:endParaRPr lang="en-IN" smtClean="0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Content Placeholder 2"/>
          <p:cNvSpPr>
            <a:spLocks noGrp="1"/>
          </p:cNvSpPr>
          <p:nvPr>
            <p:ph idx="1"/>
          </p:nvPr>
        </p:nvSpPr>
        <p:spPr>
          <a:xfrm>
            <a:off x="0" y="928688"/>
            <a:ext cx="9144000" cy="5929312"/>
          </a:xfrm>
        </p:spPr>
        <p:txBody>
          <a:bodyPr/>
          <a:lstStyle/>
          <a:p>
            <a:pPr algn="just" eaLnBrk="1" hangingPunct="1"/>
            <a:r>
              <a:rPr lang="en-US" sz="2800" b="1" smtClean="0"/>
              <a:t>These lines represent hypocalcified bands.</a:t>
            </a:r>
          </a:p>
          <a:p>
            <a:pPr algn="just" eaLnBrk="1" hangingPunct="1"/>
            <a:endParaRPr lang="en-US" sz="2800" smtClean="0"/>
          </a:p>
          <a:p>
            <a:pPr algn="just" eaLnBrk="1" hangingPunct="1"/>
            <a:r>
              <a:rPr lang="en-US" sz="2800" smtClean="0"/>
              <a:t>In the deciduous teeth and in the first permanent molars, the prenatal and postnatal dentin is separated by an accentuated contour line. This is termed </a:t>
            </a:r>
            <a:r>
              <a:rPr lang="en-US" sz="2800" b="1" smtClean="0"/>
              <a:t>the neonatal line.</a:t>
            </a:r>
          </a:p>
          <a:p>
            <a:pPr algn="just" eaLnBrk="1" hangingPunct="1"/>
            <a:endParaRPr lang="en-IN" sz="2800" b="1" smtClean="0"/>
          </a:p>
          <a:p>
            <a:pPr algn="just" eaLnBrk="1" hangingPunct="1"/>
            <a:r>
              <a:rPr lang="en-US" sz="2800" smtClean="0"/>
              <a:t>This line reflects the </a:t>
            </a:r>
            <a:r>
              <a:rPr lang="en-US" sz="2800" b="1" smtClean="0"/>
              <a:t>abrupt change in environment </a:t>
            </a:r>
            <a:r>
              <a:rPr lang="en-US" sz="2800" smtClean="0"/>
              <a:t>that occurs at birth.</a:t>
            </a:r>
          </a:p>
          <a:p>
            <a:pPr algn="just" eaLnBrk="1" hangingPunct="1"/>
            <a:endParaRPr lang="en-US" sz="2800" smtClean="0"/>
          </a:p>
          <a:p>
            <a:pPr algn="just" eaLnBrk="1" hangingPunct="1"/>
            <a:r>
              <a:rPr lang="en-US" sz="2800" smtClean="0"/>
              <a:t>The dentin matrix formed prior to birth is usually of better quality than that formed after birth.</a:t>
            </a:r>
          </a:p>
        </p:txBody>
      </p:sp>
      <p:sp>
        <p:nvSpPr>
          <p:cNvPr id="36867" name="Slide Number Placeholder 2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5937E0D2-B0F1-4078-BE22-4FA61A5B6613}" type="slidenum">
              <a:rPr lang="en-IN" smtClean="0"/>
              <a:pPr eaLnBrk="1" hangingPunct="1"/>
              <a:t>27</a:t>
            </a:fld>
            <a:endParaRPr lang="en-IN" smtClean="0"/>
          </a:p>
        </p:txBody>
      </p:sp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195513" y="1052513"/>
            <a:ext cx="4897437" cy="4392612"/>
          </a:xfrm>
          <a:noFill/>
        </p:spPr>
      </p:pic>
      <p:sp>
        <p:nvSpPr>
          <p:cNvPr id="37891" name="Slide Number Placeholder 2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93FD2228-5F71-4604-B567-0E03298EDD32}" type="slidenum">
              <a:rPr lang="en-IN" smtClean="0"/>
              <a:pPr eaLnBrk="1" hangingPunct="1"/>
              <a:t>28</a:t>
            </a:fld>
            <a:endParaRPr lang="en-IN" smtClean="0"/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214438"/>
            <a:ext cx="9001125" cy="5643562"/>
          </a:xfrm>
        </p:spPr>
        <p:txBody>
          <a:bodyPr rtlCol="0">
            <a:normAutofit fontScale="92500" lnSpcReduction="10000"/>
          </a:bodyPr>
          <a:lstStyle/>
          <a:p>
            <a:pPr marL="365760" indent="-256032" algn="just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800" dirty="0" smtClean="0"/>
              <a:t>Sometimes mineralization of dentin begins in small globular areas that fail to fuse into a homogenous mass. This results in zones of </a:t>
            </a:r>
            <a:r>
              <a:rPr lang="en-US" sz="2800" b="1" dirty="0" smtClean="0"/>
              <a:t>hypomineralization between the globules.</a:t>
            </a:r>
            <a:r>
              <a:rPr lang="en-US" sz="2800" dirty="0" smtClean="0"/>
              <a:t> These zones are called interglobular dentin.</a:t>
            </a:r>
          </a:p>
          <a:p>
            <a:pPr marL="365760" indent="-256032" algn="just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sz="2800" dirty="0" smtClean="0"/>
          </a:p>
          <a:p>
            <a:pPr marL="365760" indent="-256032" algn="just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800" dirty="0" smtClean="0"/>
              <a:t>Forms in crowns of teeth in the </a:t>
            </a:r>
            <a:r>
              <a:rPr lang="en-US" sz="2800" b="1" dirty="0" smtClean="0"/>
              <a:t>circumpulpal dentin just below the mantle dentin.</a:t>
            </a:r>
          </a:p>
          <a:p>
            <a:pPr marL="365760" indent="-256032" algn="just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sz="2800" dirty="0" smtClean="0"/>
          </a:p>
          <a:p>
            <a:pPr marL="365760" indent="-256032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800" dirty="0" smtClean="0"/>
              <a:t>Follows an incremental pattern.</a:t>
            </a:r>
          </a:p>
          <a:p>
            <a:pPr marL="365760" indent="-256032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sz="2800" dirty="0" smtClean="0"/>
          </a:p>
          <a:p>
            <a:pPr marL="365760" indent="-256032" algn="just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800" dirty="0" smtClean="0"/>
              <a:t>The dentinal tubules pass uninterruptedly, thus demonstrating a </a:t>
            </a:r>
            <a:r>
              <a:rPr lang="en-US" sz="2800" b="1" dirty="0" smtClean="0"/>
              <a:t>defect of mineralization </a:t>
            </a:r>
            <a:r>
              <a:rPr lang="en-US" sz="2800" dirty="0" smtClean="0"/>
              <a:t>&amp; not of matrix formation.</a:t>
            </a:r>
          </a:p>
          <a:p>
            <a:pPr marL="365760" indent="-256032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IN" sz="2800" dirty="0" smtClean="0"/>
          </a:p>
        </p:txBody>
      </p:sp>
      <p:sp>
        <p:nvSpPr>
          <p:cNvPr id="38915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6E236769-D63E-4C21-A266-550DB1C23A47}" type="slidenum">
              <a:rPr lang="en-IN" smtClean="0"/>
              <a:pPr eaLnBrk="1" hangingPunct="1"/>
              <a:t>29</a:t>
            </a:fld>
            <a:endParaRPr lang="en-IN" smtClean="0"/>
          </a:p>
        </p:txBody>
      </p:sp>
      <p:sp>
        <p:nvSpPr>
          <p:cNvPr id="30722" name="Title 1"/>
          <p:cNvSpPr>
            <a:spLocks noGrp="1"/>
          </p:cNvSpPr>
          <p:nvPr>
            <p:ph type="title"/>
          </p:nvPr>
        </p:nvSpPr>
        <p:spPr>
          <a:xfrm>
            <a:off x="428625" y="0"/>
            <a:ext cx="8229600" cy="785813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mtClean="0"/>
              <a:t>INTERGLOBULAR DENTIN</a:t>
            </a:r>
            <a:endParaRPr lang="en-IN" smtClean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 eaLnBrk="1" hangingPunct="1">
              <a:buFont typeface="Arial" pitchFamily="34" charset="0"/>
              <a:buChar char="•"/>
            </a:pPr>
            <a:r>
              <a:rPr lang="en-US" smtClean="0"/>
              <a:t>It is light </a:t>
            </a:r>
            <a:r>
              <a:rPr lang="en-US" b="1" smtClean="0"/>
              <a:t>yellowish</a:t>
            </a:r>
            <a:r>
              <a:rPr lang="en-US" smtClean="0"/>
              <a:t> in color, becoming darker with age.</a:t>
            </a:r>
          </a:p>
          <a:p>
            <a:pPr eaLnBrk="1" hangingPunct="1">
              <a:buFont typeface="Arial" pitchFamily="34" charset="0"/>
              <a:buChar char="•"/>
            </a:pPr>
            <a:endParaRPr lang="en-US" smtClean="0"/>
          </a:p>
          <a:p>
            <a:pPr algn="just" eaLnBrk="1" hangingPunct="1">
              <a:buFont typeface="Arial" pitchFamily="34" charset="0"/>
              <a:buChar char="•"/>
            </a:pPr>
            <a:r>
              <a:rPr lang="en-US" smtClean="0"/>
              <a:t>It is </a:t>
            </a:r>
            <a:r>
              <a:rPr lang="en-US" b="1" smtClean="0"/>
              <a:t>elastic</a:t>
            </a:r>
            <a:r>
              <a:rPr lang="en-US" smtClean="0"/>
              <a:t> and subject to slight deformation.</a:t>
            </a:r>
          </a:p>
          <a:p>
            <a:pPr eaLnBrk="1" hangingPunct="1">
              <a:buFont typeface="Arial" pitchFamily="34" charset="0"/>
              <a:buChar char="•"/>
            </a:pPr>
            <a:endParaRPr lang="en-US" smtClean="0"/>
          </a:p>
          <a:p>
            <a:pPr eaLnBrk="1" hangingPunct="1">
              <a:buFont typeface="Arial" pitchFamily="34" charset="0"/>
              <a:buChar char="•"/>
            </a:pPr>
            <a:r>
              <a:rPr lang="en-US" smtClean="0"/>
              <a:t>Harder than bone but softer than enamel.</a:t>
            </a:r>
          </a:p>
          <a:p>
            <a:pPr eaLnBrk="1" hangingPunct="1">
              <a:buFont typeface="Arial" pitchFamily="34" charset="0"/>
              <a:buChar char="•"/>
            </a:pPr>
            <a:endParaRPr lang="en-US" smtClean="0"/>
          </a:p>
          <a:p>
            <a:pPr algn="just" eaLnBrk="1" hangingPunct="1">
              <a:buFont typeface="Arial" pitchFamily="34" charset="0"/>
              <a:buChar char="•"/>
            </a:pPr>
            <a:r>
              <a:rPr lang="en-US" b="1" smtClean="0"/>
              <a:t>Lower</a:t>
            </a:r>
            <a:r>
              <a:rPr lang="en-US" smtClean="0"/>
              <a:t> content of </a:t>
            </a:r>
            <a:r>
              <a:rPr lang="en-US" b="1" smtClean="0"/>
              <a:t>mineral</a:t>
            </a:r>
            <a:r>
              <a:rPr lang="en-US" smtClean="0"/>
              <a:t> salts in dentin renders it </a:t>
            </a:r>
            <a:r>
              <a:rPr lang="en-US" b="1" smtClean="0"/>
              <a:t>more radiolucent</a:t>
            </a:r>
            <a:r>
              <a:rPr lang="en-US" smtClean="0"/>
              <a:t> than enamel.</a:t>
            </a:r>
            <a:endParaRPr lang="en-IN" smtClean="0"/>
          </a:p>
        </p:txBody>
      </p:sp>
      <p:sp>
        <p:nvSpPr>
          <p:cNvPr id="12291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4D121534-443E-4FE9-A2ED-54C613CAA934}" type="slidenum">
              <a:rPr lang="en-IN" smtClean="0"/>
              <a:pPr eaLnBrk="1" hangingPunct="1"/>
              <a:t>3</a:t>
            </a:fld>
            <a:endParaRPr lang="en-IN" smtClean="0"/>
          </a:p>
        </p:txBody>
      </p:sp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mtClean="0"/>
              <a:t>PHYSICAL PROPERTIES</a:t>
            </a:r>
            <a:endParaRPr lang="en-IN" smtClean="0"/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 descr="C:\Users\neha\AppData\Local\Temp\Rar$DI27.610\Figure_076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42938" y="1143000"/>
            <a:ext cx="7572375" cy="5429250"/>
          </a:xfrm>
          <a:noFill/>
        </p:spPr>
      </p:pic>
      <p:sp>
        <p:nvSpPr>
          <p:cNvPr id="39939" name="Slide Number Placeholder 2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C740FABF-E323-4645-AD96-54F88030559D}" type="slidenum">
              <a:rPr lang="en-IN" smtClean="0"/>
              <a:pPr eaLnBrk="1" hangingPunct="1"/>
              <a:t>30</a:t>
            </a:fld>
            <a:endParaRPr lang="en-IN" smtClean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 descr="C:\Users\neha\AppData\Local\Temp\Rar$DI31.326\Figure_077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43000" y="1000125"/>
            <a:ext cx="6786563" cy="5857875"/>
          </a:xfrm>
          <a:noFill/>
        </p:spPr>
      </p:pic>
      <p:sp>
        <p:nvSpPr>
          <p:cNvPr id="40963" name="Slide Number Placeholder 2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A1BBB472-0A95-4D5F-A6EB-708BCADF4C0C}" type="slidenum">
              <a:rPr lang="en-IN" smtClean="0"/>
              <a:pPr eaLnBrk="1" hangingPunct="1"/>
              <a:t>31</a:t>
            </a:fld>
            <a:endParaRPr lang="en-IN" smtClean="0"/>
          </a:p>
        </p:txBody>
      </p:sp>
    </p:spTree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Content Placeholder 2"/>
          <p:cNvSpPr>
            <a:spLocks noGrp="1"/>
          </p:cNvSpPr>
          <p:nvPr>
            <p:ph idx="1"/>
          </p:nvPr>
        </p:nvSpPr>
        <p:spPr>
          <a:xfrm>
            <a:off x="0" y="1428750"/>
            <a:ext cx="9144000" cy="5429250"/>
          </a:xfrm>
        </p:spPr>
        <p:txBody>
          <a:bodyPr/>
          <a:lstStyle/>
          <a:p>
            <a:pPr algn="just" eaLnBrk="1" hangingPunct="1"/>
            <a:r>
              <a:rPr lang="en-US" sz="2800" smtClean="0"/>
              <a:t>There is a zone </a:t>
            </a:r>
            <a:r>
              <a:rPr lang="en-US" sz="2800" b="1" smtClean="0"/>
              <a:t>adjacent to the cementum </a:t>
            </a:r>
            <a:r>
              <a:rPr lang="en-US" sz="2800" smtClean="0"/>
              <a:t>that appears granular. This is known as </a:t>
            </a:r>
            <a:r>
              <a:rPr lang="en-US" sz="2800" b="1" smtClean="0"/>
              <a:t>Tomes’ granular layer.</a:t>
            </a:r>
          </a:p>
          <a:p>
            <a:pPr algn="just" eaLnBrk="1" hangingPunct="1"/>
            <a:endParaRPr lang="en-US" sz="2800" smtClean="0"/>
          </a:p>
          <a:p>
            <a:pPr algn="just" eaLnBrk="1" hangingPunct="1"/>
            <a:r>
              <a:rPr lang="en-US" sz="2800" smtClean="0"/>
              <a:t>Caused by </a:t>
            </a:r>
            <a:r>
              <a:rPr lang="en-US" sz="2800" b="1" smtClean="0"/>
              <a:t>coalescing and looping of the terminal portions of the dentinal tubules.</a:t>
            </a:r>
          </a:p>
          <a:p>
            <a:pPr algn="just" eaLnBrk="1" hangingPunct="1">
              <a:buFont typeface="Wingdings 3" pitchFamily="18" charset="2"/>
              <a:buNone/>
            </a:pPr>
            <a:endParaRPr lang="en-US" sz="2800" smtClean="0"/>
          </a:p>
        </p:txBody>
      </p:sp>
      <p:sp>
        <p:nvSpPr>
          <p:cNvPr id="41987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8A7B5757-9497-4430-9492-C516FC7AD40B}" type="slidenum">
              <a:rPr lang="en-IN" smtClean="0"/>
              <a:pPr eaLnBrk="1" hangingPunct="1"/>
              <a:t>32</a:t>
            </a:fld>
            <a:endParaRPr lang="en-IN" smtClean="0"/>
          </a:p>
        </p:txBody>
      </p:sp>
      <p:sp>
        <p:nvSpPr>
          <p:cNvPr id="33794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398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err="1" smtClean="0"/>
              <a:t>Tomes’GRANULAR</a:t>
            </a:r>
            <a:r>
              <a:rPr lang="en-US" dirty="0" smtClean="0"/>
              <a:t> LAYER</a:t>
            </a:r>
            <a:endParaRPr lang="en-IN" dirty="0" smtClean="0"/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11" descr="Picture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75" y="576263"/>
            <a:ext cx="5724525" cy="5705475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3011" name="Text Box 3"/>
          <p:cNvSpPr txBox="1">
            <a:spLocks noChangeArrowheads="1"/>
          </p:cNvSpPr>
          <p:nvPr/>
        </p:nvSpPr>
        <p:spPr bwMode="auto">
          <a:xfrm>
            <a:off x="7164388" y="1204913"/>
            <a:ext cx="892175" cy="369887"/>
          </a:xfrm>
          <a:prstGeom prst="rect">
            <a:avLst/>
          </a:prstGeom>
          <a:noFill/>
          <a:ln w="28575">
            <a:solidFill>
              <a:schemeClr val="bg1"/>
            </a:solidFill>
            <a:miter lim="800000"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>
                <a:latin typeface="Comic Sans MS" pitchFamily="66" charset="0"/>
              </a:rPr>
              <a:t>Dentin</a:t>
            </a:r>
          </a:p>
        </p:txBody>
      </p:sp>
      <p:sp>
        <p:nvSpPr>
          <p:cNvPr id="43012" name="Text Box 4"/>
          <p:cNvSpPr txBox="1">
            <a:spLocks noChangeArrowheads="1"/>
          </p:cNvSpPr>
          <p:nvPr/>
        </p:nvSpPr>
        <p:spPr bwMode="auto">
          <a:xfrm>
            <a:off x="7154863" y="2347913"/>
            <a:ext cx="1285875" cy="369887"/>
          </a:xfrm>
          <a:prstGeom prst="rect">
            <a:avLst/>
          </a:prstGeom>
          <a:noFill/>
          <a:ln w="28575">
            <a:solidFill>
              <a:schemeClr val="bg1"/>
            </a:solidFill>
            <a:miter lim="800000"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>
                <a:latin typeface="Comic Sans MS" pitchFamily="66" charset="0"/>
              </a:rPr>
              <a:t>Cementum</a:t>
            </a:r>
          </a:p>
        </p:txBody>
      </p:sp>
      <p:sp>
        <p:nvSpPr>
          <p:cNvPr id="43013" name="Text Box 5"/>
          <p:cNvSpPr txBox="1">
            <a:spLocks noChangeArrowheads="1"/>
          </p:cNvSpPr>
          <p:nvPr/>
        </p:nvSpPr>
        <p:spPr bwMode="auto">
          <a:xfrm>
            <a:off x="7162800" y="3444875"/>
            <a:ext cx="1792288" cy="669925"/>
          </a:xfrm>
          <a:prstGeom prst="rect">
            <a:avLst/>
          </a:prstGeom>
          <a:noFill/>
          <a:ln w="28575">
            <a:solidFill>
              <a:schemeClr val="bg1"/>
            </a:solidFill>
            <a:miter lim="800000"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>
                <a:latin typeface="Comic Sans MS" pitchFamily="66" charset="0"/>
              </a:rPr>
              <a:t>Granular layer </a:t>
            </a:r>
          </a:p>
          <a:p>
            <a:pPr eaLnBrk="1" hangingPunct="1"/>
            <a:r>
              <a:rPr lang="en-US">
                <a:latin typeface="Comic Sans MS" pitchFamily="66" charset="0"/>
              </a:rPr>
              <a:t>of Tomes</a:t>
            </a:r>
          </a:p>
        </p:txBody>
      </p:sp>
      <p:sp>
        <p:nvSpPr>
          <p:cNvPr id="43014" name="Text Box 6"/>
          <p:cNvSpPr txBox="1">
            <a:spLocks noChangeArrowheads="1"/>
          </p:cNvSpPr>
          <p:nvPr/>
        </p:nvSpPr>
        <p:spPr bwMode="auto">
          <a:xfrm>
            <a:off x="7165975" y="4862513"/>
            <a:ext cx="1582738" cy="369887"/>
          </a:xfrm>
          <a:prstGeom prst="rect">
            <a:avLst/>
          </a:prstGeom>
          <a:noFill/>
          <a:ln w="28575">
            <a:solidFill>
              <a:schemeClr val="bg1"/>
            </a:solidFill>
            <a:miter lim="800000"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>
                <a:latin typeface="Comic Sans MS" pitchFamily="66" charset="0"/>
              </a:rPr>
              <a:t>Hyaline layer</a:t>
            </a:r>
          </a:p>
        </p:txBody>
      </p:sp>
      <p:sp>
        <p:nvSpPr>
          <p:cNvPr id="43015" name="Line 7"/>
          <p:cNvSpPr>
            <a:spLocks noChangeShapeType="1"/>
          </p:cNvSpPr>
          <p:nvPr/>
        </p:nvSpPr>
        <p:spPr bwMode="auto">
          <a:xfrm flipH="1">
            <a:off x="3505200" y="1371600"/>
            <a:ext cx="3657600" cy="0"/>
          </a:xfrm>
          <a:prstGeom prst="line">
            <a:avLst/>
          </a:prstGeom>
          <a:noFill/>
          <a:ln w="28575">
            <a:solidFill>
              <a:srgbClr val="66FF66"/>
            </a:solidFill>
            <a:round/>
            <a:headEnd/>
            <a:tailEnd type="arrow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ar-IQ"/>
          </a:p>
        </p:txBody>
      </p:sp>
      <p:sp>
        <p:nvSpPr>
          <p:cNvPr id="43016" name="Line 8"/>
          <p:cNvSpPr>
            <a:spLocks noChangeShapeType="1"/>
          </p:cNvSpPr>
          <p:nvPr/>
        </p:nvSpPr>
        <p:spPr bwMode="auto">
          <a:xfrm flipH="1">
            <a:off x="5867400" y="2514600"/>
            <a:ext cx="1295400" cy="0"/>
          </a:xfrm>
          <a:prstGeom prst="line">
            <a:avLst/>
          </a:prstGeom>
          <a:noFill/>
          <a:ln w="28575">
            <a:solidFill>
              <a:srgbClr val="66FF66"/>
            </a:solidFill>
            <a:round/>
            <a:headEnd/>
            <a:tailEnd type="arrow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ar-IQ"/>
          </a:p>
        </p:txBody>
      </p:sp>
      <p:sp>
        <p:nvSpPr>
          <p:cNvPr id="43017" name="Line 9"/>
          <p:cNvSpPr>
            <a:spLocks noChangeShapeType="1"/>
          </p:cNvSpPr>
          <p:nvPr/>
        </p:nvSpPr>
        <p:spPr bwMode="auto">
          <a:xfrm flipH="1">
            <a:off x="5334000" y="3810000"/>
            <a:ext cx="1828800" cy="0"/>
          </a:xfrm>
          <a:prstGeom prst="line">
            <a:avLst/>
          </a:prstGeom>
          <a:noFill/>
          <a:ln w="28575">
            <a:solidFill>
              <a:srgbClr val="66FF66"/>
            </a:solidFill>
            <a:round/>
            <a:headEnd/>
            <a:tailEnd type="arrow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ar-IQ"/>
          </a:p>
        </p:txBody>
      </p:sp>
      <p:sp>
        <p:nvSpPr>
          <p:cNvPr id="43018" name="Line 10"/>
          <p:cNvSpPr>
            <a:spLocks noChangeShapeType="1"/>
          </p:cNvSpPr>
          <p:nvPr/>
        </p:nvSpPr>
        <p:spPr bwMode="auto">
          <a:xfrm flipH="1">
            <a:off x="5638800" y="5029200"/>
            <a:ext cx="1524000" cy="0"/>
          </a:xfrm>
          <a:prstGeom prst="line">
            <a:avLst/>
          </a:prstGeom>
          <a:noFill/>
          <a:ln w="28575">
            <a:solidFill>
              <a:srgbClr val="66FF66"/>
            </a:solidFill>
            <a:round/>
            <a:headEnd/>
            <a:tailEnd type="arrow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ar-IQ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2" descr="C:\Users\neha\AppData\Local\Temp\Rar$DI64.656\Figure_08-32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71563" y="857250"/>
            <a:ext cx="7143750" cy="6000750"/>
          </a:xfrm>
          <a:noFill/>
        </p:spPr>
      </p:pic>
      <p:sp>
        <p:nvSpPr>
          <p:cNvPr id="44035" name="Slide Number Placeholder 2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3043FAA5-EAD7-43CD-89DF-16EF5E662A9E}" type="slidenum">
              <a:rPr lang="en-IN" smtClean="0"/>
              <a:pPr eaLnBrk="1" hangingPunct="1"/>
              <a:t>34</a:t>
            </a:fld>
            <a:endParaRPr lang="en-IN" smtClean="0"/>
          </a:p>
        </p:txBody>
      </p:sp>
    </p:spTree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5257800"/>
          </a:xfrm>
        </p:spPr>
        <p:txBody>
          <a:bodyPr/>
          <a:lstStyle/>
          <a:p>
            <a:pPr algn="just" eaLnBrk="1" hangingPunct="1">
              <a:buFont typeface="Arial" pitchFamily="34" charset="0"/>
              <a:buChar char="•"/>
            </a:pPr>
            <a:r>
              <a:rPr lang="en-US" b="1" smtClean="0"/>
              <a:t>Direct conduction theory </a:t>
            </a:r>
            <a:r>
              <a:rPr lang="en-US" smtClean="0"/>
              <a:t>in which stimuli directly effect the nerve endings in the tubules.</a:t>
            </a:r>
          </a:p>
          <a:p>
            <a:pPr eaLnBrk="1" hangingPunct="1">
              <a:buFont typeface="Arial" pitchFamily="34" charset="0"/>
              <a:buChar char="•"/>
            </a:pPr>
            <a:endParaRPr lang="en-US" smtClean="0"/>
          </a:p>
          <a:p>
            <a:pPr algn="just" eaLnBrk="1" hangingPunct="1">
              <a:buFont typeface="Arial" pitchFamily="34" charset="0"/>
              <a:buChar char="•"/>
            </a:pPr>
            <a:r>
              <a:rPr lang="en-US" b="1" smtClean="0"/>
              <a:t>Transduction theory </a:t>
            </a:r>
            <a:r>
              <a:rPr lang="en-US" smtClean="0"/>
              <a:t>in which the membrane of the odontoblast process conducts an impulse to the nerve endings in the predentin, odontoblast zone, and pulp.</a:t>
            </a:r>
          </a:p>
          <a:p>
            <a:pPr eaLnBrk="1" hangingPunct="1">
              <a:buFont typeface="Arial" pitchFamily="34" charset="0"/>
              <a:buChar char="•"/>
            </a:pPr>
            <a:endParaRPr lang="en-US" smtClean="0"/>
          </a:p>
          <a:p>
            <a:pPr algn="just" eaLnBrk="1" hangingPunct="1">
              <a:buFont typeface="Arial" pitchFamily="34" charset="0"/>
              <a:buChar char="•"/>
            </a:pPr>
            <a:r>
              <a:rPr lang="en-US" b="1" smtClean="0"/>
              <a:t>Fluid or hydrodynamic theory </a:t>
            </a:r>
            <a:r>
              <a:rPr lang="en-US" smtClean="0"/>
              <a:t>in which stimuli cause an inward or outward movement of fluid in the tubule, which in turn produces movement of the odontoblast and its processes.  </a:t>
            </a:r>
            <a:endParaRPr lang="en-IN" smtClean="0"/>
          </a:p>
        </p:txBody>
      </p:sp>
      <p:sp>
        <p:nvSpPr>
          <p:cNvPr id="45059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87B3DC53-6542-40E7-9B4F-996F01928E7D}" type="slidenum">
              <a:rPr lang="en-IN" smtClean="0"/>
              <a:pPr eaLnBrk="1" hangingPunct="1"/>
              <a:t>35</a:t>
            </a:fld>
            <a:endParaRPr lang="en-IN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868362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THEORIES OF PAIN TRANSMISSION THROUGH DENTIN</a:t>
            </a:r>
            <a:endParaRPr lang="en-IN" dirty="0" smtClean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00125" y="285750"/>
            <a:ext cx="6500813" cy="6357938"/>
          </a:xfrm>
          <a:noFill/>
        </p:spPr>
      </p:pic>
      <p:sp>
        <p:nvSpPr>
          <p:cNvPr id="46083" name="Slide Number Placeholder 2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7CCD209A-B044-43DF-A3FE-C84221C0064B}" type="slidenum">
              <a:rPr lang="en-IN" smtClean="0"/>
              <a:pPr eaLnBrk="1" hangingPunct="1"/>
              <a:t>36</a:t>
            </a:fld>
            <a:endParaRPr lang="en-IN" smtClean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28688"/>
            <a:ext cx="9144000" cy="5929312"/>
          </a:xfrm>
        </p:spPr>
        <p:txBody>
          <a:bodyPr rtlCol="0">
            <a:normAutofit fontScale="77500" lnSpcReduction="20000"/>
          </a:bodyPr>
          <a:lstStyle/>
          <a:p>
            <a:pPr marL="365760" indent="-256032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US" dirty="0" smtClean="0"/>
          </a:p>
          <a:p>
            <a:pPr marL="365760" indent="-256032" algn="just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3300" dirty="0" smtClean="0"/>
              <a:t>The odontoblast processes disintegrate, &amp; the </a:t>
            </a:r>
            <a:r>
              <a:rPr lang="en-US" sz="3300" b="1" dirty="0" smtClean="0"/>
              <a:t>empty tubules are filled with air.</a:t>
            </a:r>
          </a:p>
          <a:p>
            <a:pPr marL="365760" indent="-256032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sz="3300" dirty="0" smtClean="0"/>
          </a:p>
          <a:p>
            <a:pPr marL="365760" indent="-256032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3300" dirty="0" smtClean="0"/>
              <a:t>Appear black in transmitted light &amp; white in reflected light.</a:t>
            </a:r>
          </a:p>
          <a:p>
            <a:pPr marL="365760" indent="-256032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sz="3300" dirty="0" smtClean="0"/>
          </a:p>
          <a:p>
            <a:pPr marL="365760" indent="-256032" algn="just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3300" dirty="0" smtClean="0"/>
              <a:t>Often observed in the area of </a:t>
            </a:r>
            <a:r>
              <a:rPr lang="en-US" sz="3300" b="1" dirty="0" smtClean="0"/>
              <a:t>narrow pulpal horns </a:t>
            </a:r>
            <a:r>
              <a:rPr lang="en-US" sz="3300" dirty="0" smtClean="0"/>
              <a:t>because of crowding of odontoblasts.</a:t>
            </a:r>
          </a:p>
          <a:p>
            <a:pPr marL="365760" indent="-256032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sz="3300" dirty="0" smtClean="0"/>
          </a:p>
          <a:p>
            <a:pPr marL="365760" indent="-256032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3300" dirty="0" smtClean="0"/>
              <a:t>Demonstrate decreased sensitivity.</a:t>
            </a:r>
          </a:p>
          <a:p>
            <a:pPr marL="365760" indent="-256032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sz="3300" dirty="0" smtClean="0"/>
          </a:p>
          <a:p>
            <a:pPr marL="365760" indent="-256032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3300" dirty="0" smtClean="0"/>
              <a:t>Appear to a greater extent in older teeth.</a:t>
            </a:r>
          </a:p>
          <a:p>
            <a:pPr marL="365760" indent="-256032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sz="3300" dirty="0" smtClean="0"/>
          </a:p>
          <a:p>
            <a:pPr marL="365760" indent="-256032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3300" dirty="0" smtClean="0"/>
              <a:t>Probably the initial step in the formation of sclerotic dentin.</a:t>
            </a:r>
            <a:endParaRPr lang="en-IN" sz="3300" dirty="0" smtClean="0"/>
          </a:p>
        </p:txBody>
      </p:sp>
      <p:sp>
        <p:nvSpPr>
          <p:cNvPr id="4710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F37AD840-8032-4FCE-B6BB-466E408B7472}" type="slidenum">
              <a:rPr lang="en-IN" smtClean="0"/>
              <a:pPr eaLnBrk="1" hangingPunct="1"/>
              <a:t>37</a:t>
            </a:fld>
            <a:endParaRPr lang="en-IN" smtClean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28625" y="428625"/>
            <a:ext cx="8229600" cy="582613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DEAD TRACTS</a:t>
            </a:r>
            <a:br>
              <a:rPr lang="en-US" dirty="0" smtClean="0"/>
            </a:br>
            <a:endParaRPr lang="en-IN" dirty="0" smtClean="0"/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Picture 11" descr="Picture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200025"/>
            <a:ext cx="4559300" cy="6456363"/>
          </a:xfrm>
          <a:prstGeom prst="rect">
            <a:avLst/>
          </a:prstGeom>
          <a:noFill/>
          <a:ln w="9525">
            <a:solidFill>
              <a:srgbClr val="FF33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8131" name="Text Box 3"/>
          <p:cNvSpPr txBox="1">
            <a:spLocks noChangeArrowheads="1"/>
          </p:cNvSpPr>
          <p:nvPr/>
        </p:nvSpPr>
        <p:spPr bwMode="auto">
          <a:xfrm>
            <a:off x="6940550" y="5622925"/>
            <a:ext cx="1398588" cy="854075"/>
          </a:xfrm>
          <a:prstGeom prst="rect">
            <a:avLst/>
          </a:prstGeom>
          <a:noFill/>
          <a:ln w="28575">
            <a:solidFill>
              <a:schemeClr val="bg1"/>
            </a:solidFill>
            <a:miter lim="800000"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sz="1600">
                <a:latin typeface="Comic Sans MS" pitchFamily="66" charset="0"/>
              </a:rPr>
              <a:t>Primary</a:t>
            </a:r>
          </a:p>
          <a:p>
            <a:pPr eaLnBrk="1" hangingPunct="1"/>
            <a:r>
              <a:rPr lang="en-US" sz="1600">
                <a:latin typeface="Comic Sans MS" pitchFamily="66" charset="0"/>
              </a:rPr>
              <a:t>physiological</a:t>
            </a:r>
          </a:p>
          <a:p>
            <a:pPr eaLnBrk="1" hangingPunct="1"/>
            <a:r>
              <a:rPr lang="en-US" sz="1600">
                <a:latin typeface="Comic Sans MS" pitchFamily="66" charset="0"/>
              </a:rPr>
              <a:t>dentin</a:t>
            </a:r>
          </a:p>
        </p:txBody>
      </p:sp>
      <p:sp>
        <p:nvSpPr>
          <p:cNvPr id="48132" name="Text Box 4"/>
          <p:cNvSpPr txBox="1">
            <a:spLocks noChangeArrowheads="1"/>
          </p:cNvSpPr>
          <p:nvPr/>
        </p:nvSpPr>
        <p:spPr bwMode="auto">
          <a:xfrm>
            <a:off x="6831013" y="4022725"/>
            <a:ext cx="1398587" cy="854075"/>
          </a:xfrm>
          <a:prstGeom prst="rect">
            <a:avLst/>
          </a:prstGeom>
          <a:noFill/>
          <a:ln w="28575">
            <a:solidFill>
              <a:schemeClr val="bg1"/>
            </a:solidFill>
            <a:miter lim="800000"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sz="1600">
                <a:latin typeface="Comic Sans MS" pitchFamily="66" charset="0"/>
              </a:rPr>
              <a:t>Secondary</a:t>
            </a:r>
          </a:p>
          <a:p>
            <a:pPr eaLnBrk="1" hangingPunct="1"/>
            <a:r>
              <a:rPr lang="en-US" sz="1600">
                <a:latin typeface="Comic Sans MS" pitchFamily="66" charset="0"/>
              </a:rPr>
              <a:t>physiological</a:t>
            </a:r>
          </a:p>
          <a:p>
            <a:pPr eaLnBrk="1" hangingPunct="1"/>
            <a:r>
              <a:rPr lang="en-US" sz="1600">
                <a:latin typeface="Comic Sans MS" pitchFamily="66" charset="0"/>
              </a:rPr>
              <a:t>dentin</a:t>
            </a:r>
          </a:p>
        </p:txBody>
      </p:sp>
      <p:sp>
        <p:nvSpPr>
          <p:cNvPr id="48133" name="Text Box 5"/>
          <p:cNvSpPr txBox="1">
            <a:spLocks noChangeArrowheads="1"/>
          </p:cNvSpPr>
          <p:nvPr/>
        </p:nvSpPr>
        <p:spPr bwMode="auto">
          <a:xfrm>
            <a:off x="6948488" y="2636838"/>
            <a:ext cx="1022350" cy="584200"/>
          </a:xfrm>
          <a:prstGeom prst="rect">
            <a:avLst/>
          </a:prstGeom>
          <a:noFill/>
          <a:ln w="28575">
            <a:solidFill>
              <a:schemeClr val="bg1"/>
            </a:solidFill>
            <a:miter lim="800000"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sz="1600">
                <a:latin typeface="Comic Sans MS" pitchFamily="66" charset="0"/>
              </a:rPr>
              <a:t>Tertiary</a:t>
            </a:r>
          </a:p>
          <a:p>
            <a:pPr eaLnBrk="1" hangingPunct="1"/>
            <a:r>
              <a:rPr lang="en-US" sz="1600">
                <a:latin typeface="Comic Sans MS" pitchFamily="66" charset="0"/>
              </a:rPr>
              <a:t>dentin</a:t>
            </a:r>
          </a:p>
        </p:txBody>
      </p:sp>
      <p:sp>
        <p:nvSpPr>
          <p:cNvPr id="48134" name="Line 6"/>
          <p:cNvSpPr>
            <a:spLocks noChangeShapeType="1"/>
          </p:cNvSpPr>
          <p:nvPr/>
        </p:nvSpPr>
        <p:spPr bwMode="auto">
          <a:xfrm flipH="1">
            <a:off x="3200400" y="2971800"/>
            <a:ext cx="3657600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arrow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ar-IQ"/>
          </a:p>
        </p:txBody>
      </p:sp>
      <p:sp>
        <p:nvSpPr>
          <p:cNvPr id="48135" name="Line 7"/>
          <p:cNvSpPr>
            <a:spLocks noChangeShapeType="1"/>
          </p:cNvSpPr>
          <p:nvPr/>
        </p:nvSpPr>
        <p:spPr bwMode="auto">
          <a:xfrm flipH="1" flipV="1">
            <a:off x="4419600" y="6019800"/>
            <a:ext cx="2514600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arrow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ar-IQ"/>
          </a:p>
        </p:txBody>
      </p:sp>
      <p:sp>
        <p:nvSpPr>
          <p:cNvPr id="48136" name="Line 8"/>
          <p:cNvSpPr>
            <a:spLocks noChangeShapeType="1"/>
          </p:cNvSpPr>
          <p:nvPr/>
        </p:nvSpPr>
        <p:spPr bwMode="auto">
          <a:xfrm flipH="1">
            <a:off x="3581400" y="4419600"/>
            <a:ext cx="3276600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arrow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ar-IQ"/>
          </a:p>
        </p:txBody>
      </p:sp>
      <p:sp>
        <p:nvSpPr>
          <p:cNvPr id="48137" name="Text Box 9"/>
          <p:cNvSpPr txBox="1">
            <a:spLocks noChangeArrowheads="1"/>
          </p:cNvSpPr>
          <p:nvPr/>
        </p:nvSpPr>
        <p:spPr bwMode="auto">
          <a:xfrm>
            <a:off x="6934200" y="1738313"/>
            <a:ext cx="1479550" cy="369887"/>
          </a:xfrm>
          <a:prstGeom prst="rect">
            <a:avLst/>
          </a:prstGeom>
          <a:noFill/>
          <a:ln w="28575">
            <a:solidFill>
              <a:schemeClr val="bg1"/>
            </a:solidFill>
            <a:miter lim="800000"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>
                <a:latin typeface="Comic Sans MS" pitchFamily="66" charset="0"/>
              </a:rPr>
              <a:t>Dead tracts</a:t>
            </a:r>
          </a:p>
        </p:txBody>
      </p:sp>
      <p:sp>
        <p:nvSpPr>
          <p:cNvPr id="48138" name="Line 10"/>
          <p:cNvSpPr>
            <a:spLocks noChangeShapeType="1"/>
          </p:cNvSpPr>
          <p:nvPr/>
        </p:nvSpPr>
        <p:spPr bwMode="auto">
          <a:xfrm flipH="1">
            <a:off x="3048000" y="1981200"/>
            <a:ext cx="3886200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arrow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ar-IQ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9" name="Content Placeholder 2"/>
          <p:cNvSpPr>
            <a:spLocks noGrp="1"/>
          </p:cNvSpPr>
          <p:nvPr>
            <p:ph idx="1"/>
          </p:nvPr>
        </p:nvSpPr>
        <p:spPr>
          <a:xfrm>
            <a:off x="0" y="1000125"/>
            <a:ext cx="9144000" cy="5857875"/>
          </a:xfrm>
        </p:spPr>
        <p:txBody>
          <a:bodyPr>
            <a:normAutofit lnSpcReduction="10000"/>
          </a:bodyPr>
          <a:lstStyle/>
          <a:p>
            <a:pPr marL="365760" indent="-256032" algn="just" eaLnBrk="1" fontAlgn="auto" hangingPunct="1">
              <a:spcAft>
                <a:spcPts val="0"/>
              </a:spcAft>
              <a:buFont typeface="Wingdings 2" pitchFamily="18" charset="2"/>
              <a:buChar char=""/>
              <a:defRPr/>
            </a:pPr>
            <a:r>
              <a:rPr lang="en-US" sz="2800" smtClean="0"/>
              <a:t>Collagen fibers and apatite crystals begin appearing in the dentinal tubules.</a:t>
            </a:r>
          </a:p>
          <a:p>
            <a:pPr marL="365760" indent="-256032" algn="just" eaLnBrk="1" fontAlgn="auto" hangingPunct="1">
              <a:spcAft>
                <a:spcPts val="0"/>
              </a:spcAft>
              <a:buFont typeface="Wingdings 2" pitchFamily="18" charset="2"/>
              <a:buChar char=""/>
              <a:defRPr/>
            </a:pPr>
            <a:r>
              <a:rPr lang="en-US" sz="2800" smtClean="0"/>
              <a:t>Apatite crystals are initially only sporadic in a dentinal tubule but gradually fill it with a fine meshwork of crystals.</a:t>
            </a:r>
          </a:p>
          <a:p>
            <a:pPr marL="365760" indent="-256032" algn="just" eaLnBrk="1" fontAlgn="auto" hangingPunct="1">
              <a:spcAft>
                <a:spcPts val="0"/>
              </a:spcAft>
              <a:buFont typeface="Wingdings 2" pitchFamily="18" charset="2"/>
              <a:buChar char=""/>
              <a:defRPr/>
            </a:pPr>
            <a:r>
              <a:rPr lang="en-US" sz="2800" smtClean="0"/>
              <a:t>Gradually, the </a:t>
            </a:r>
            <a:r>
              <a:rPr lang="en-US" sz="2800" b="1" smtClean="0"/>
              <a:t>tubule lumen is obliterated with mineral, </a:t>
            </a:r>
            <a:r>
              <a:rPr lang="en-US" sz="2800" smtClean="0"/>
              <a:t>which appears very much like the peritubular dentin.</a:t>
            </a:r>
          </a:p>
          <a:p>
            <a:pPr marL="365760" indent="-256032" algn="just" eaLnBrk="1" fontAlgn="auto" hangingPunct="1">
              <a:spcAft>
                <a:spcPts val="0"/>
              </a:spcAft>
              <a:buFont typeface="Wingdings 2" pitchFamily="18" charset="2"/>
              <a:buChar char=""/>
              <a:defRPr/>
            </a:pPr>
            <a:r>
              <a:rPr lang="en-US" sz="2800" smtClean="0"/>
              <a:t>The </a:t>
            </a:r>
            <a:r>
              <a:rPr lang="en-US" sz="2800" b="1" smtClean="0"/>
              <a:t>refractive indices </a:t>
            </a:r>
            <a:r>
              <a:rPr lang="en-US" sz="2800" smtClean="0"/>
              <a:t>of dentin in which the tubules are occluded </a:t>
            </a:r>
            <a:r>
              <a:rPr lang="en-US" sz="2800" b="1" smtClean="0"/>
              <a:t>are equalized</a:t>
            </a:r>
            <a:r>
              <a:rPr lang="en-US" sz="2800" smtClean="0"/>
              <a:t>, and such areas become transparent.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2" pitchFamily="18" charset="2"/>
              <a:buChar char=""/>
              <a:defRPr/>
            </a:pPr>
            <a:r>
              <a:rPr lang="en-US" sz="2800" smtClean="0"/>
              <a:t>Found specially in </a:t>
            </a:r>
            <a:r>
              <a:rPr lang="en-US" sz="2800" b="1" smtClean="0"/>
              <a:t>roots.</a:t>
            </a:r>
          </a:p>
          <a:p>
            <a:pPr marL="365760" indent="-256032" algn="just" eaLnBrk="1" fontAlgn="auto" hangingPunct="1">
              <a:spcAft>
                <a:spcPts val="0"/>
              </a:spcAft>
              <a:buFont typeface="Wingdings 2" pitchFamily="18" charset="2"/>
              <a:buChar char=""/>
              <a:defRPr/>
            </a:pPr>
            <a:r>
              <a:rPr lang="en-US" sz="2800" smtClean="0"/>
              <a:t>Transparent or </a:t>
            </a:r>
            <a:r>
              <a:rPr lang="en-US" sz="2800" b="1" smtClean="0"/>
              <a:t>light in transmitted </a:t>
            </a:r>
            <a:r>
              <a:rPr lang="en-US" sz="2800" smtClean="0"/>
              <a:t>and </a:t>
            </a:r>
            <a:r>
              <a:rPr lang="en-US" sz="2800" b="1" smtClean="0"/>
              <a:t>dark in reflected light.</a:t>
            </a:r>
            <a:endParaRPr lang="en-IN" sz="2800" b="1" smtClean="0"/>
          </a:p>
        </p:txBody>
      </p:sp>
      <p:sp>
        <p:nvSpPr>
          <p:cNvPr id="49155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5EC495F0-E64A-41D5-B289-126A2E097699}" type="slidenum">
              <a:rPr lang="en-IN" smtClean="0"/>
              <a:pPr eaLnBrk="1" hangingPunct="1"/>
              <a:t>39</a:t>
            </a:fld>
            <a:endParaRPr lang="en-IN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SCLEROTIC OR TRANSPARENT DENTIN</a:t>
            </a:r>
            <a:endParaRPr lang="en-IN" dirty="0" smtClean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Content Placeholder 2"/>
          <p:cNvSpPr>
            <a:spLocks noGrp="1"/>
          </p:cNvSpPr>
          <p:nvPr>
            <p:ph idx="1"/>
          </p:nvPr>
        </p:nvSpPr>
        <p:spPr>
          <a:xfrm>
            <a:off x="142875" y="1428750"/>
            <a:ext cx="9001125" cy="5143500"/>
          </a:xfrm>
        </p:spPr>
        <p:txBody>
          <a:bodyPr/>
          <a:lstStyle/>
          <a:p>
            <a:pPr algn="just" eaLnBrk="1" hangingPunct="1"/>
            <a:r>
              <a:rPr lang="en-US" sz="2800" b="1" smtClean="0"/>
              <a:t>Consists of 35% organic matter and water &amp; 65% inorganic material.</a:t>
            </a:r>
          </a:p>
          <a:p>
            <a:pPr algn="just" eaLnBrk="1" hangingPunct="1"/>
            <a:r>
              <a:rPr lang="en-US" sz="2800" b="1" smtClean="0"/>
              <a:t>The organic substance consists of collagenous fibrils and a ground substance of mucopolysaccharides (proteoglycans and glycos aminoglycans).</a:t>
            </a:r>
          </a:p>
          <a:p>
            <a:pPr algn="just" eaLnBrk="1" hangingPunct="1"/>
            <a:r>
              <a:rPr lang="en-US" sz="2800" b="1" smtClean="0"/>
              <a:t>The inorganic component consists of hydroxyapetite as in bone, cementum &amp; enamel</a:t>
            </a:r>
            <a:r>
              <a:rPr lang="en-US" sz="2800" smtClean="0"/>
              <a:t>.</a:t>
            </a:r>
          </a:p>
          <a:p>
            <a:pPr algn="just" eaLnBrk="1" hangingPunct="1">
              <a:buFont typeface="Arial" pitchFamily="34" charset="0"/>
              <a:buNone/>
            </a:pPr>
            <a:endParaRPr lang="en-US" sz="2800" smtClean="0"/>
          </a:p>
          <a:p>
            <a:pPr algn="just" eaLnBrk="1" hangingPunct="1"/>
            <a:r>
              <a:rPr lang="en-US" sz="2800" smtClean="0"/>
              <a:t>Organic constituents can be removed from the mineral by </a:t>
            </a:r>
            <a:r>
              <a:rPr lang="en-US" sz="2800" b="1" smtClean="0"/>
              <a:t>incineration or organic chelation</a:t>
            </a:r>
            <a:r>
              <a:rPr lang="en-US" sz="2800" smtClean="0"/>
              <a:t>.</a:t>
            </a:r>
            <a:endParaRPr lang="en-IN" sz="2800" smtClean="0"/>
          </a:p>
        </p:txBody>
      </p:sp>
      <p:sp>
        <p:nvSpPr>
          <p:cNvPr id="13315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BB3A5626-F591-44F8-B1CD-0F8053D39C4E}" type="slidenum">
              <a:rPr lang="en-IN" smtClean="0"/>
              <a:pPr eaLnBrk="1" hangingPunct="1"/>
              <a:t>4</a:t>
            </a:fld>
            <a:endParaRPr lang="en-IN" smtClean="0"/>
          </a:p>
        </p:txBody>
      </p:sp>
      <p:sp>
        <p:nvSpPr>
          <p:cNvPr id="51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mtClean="0"/>
              <a:t>CHEMICAL PROPERTIES</a:t>
            </a:r>
            <a:endParaRPr lang="en-IN" smtClean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8" name="Picture 7" descr="Picture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788" y="146050"/>
            <a:ext cx="7716837" cy="656590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0179" name="Text Box 3"/>
          <p:cNvSpPr txBox="1">
            <a:spLocks noChangeArrowheads="1"/>
          </p:cNvSpPr>
          <p:nvPr/>
        </p:nvSpPr>
        <p:spPr bwMode="auto">
          <a:xfrm>
            <a:off x="6689725" y="4384675"/>
            <a:ext cx="1739900" cy="395288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>
                <a:latin typeface="Comic Sans MS" pitchFamily="66" charset="0"/>
              </a:rPr>
              <a:t>Deantal caries</a:t>
            </a:r>
          </a:p>
        </p:txBody>
      </p:sp>
      <p:sp>
        <p:nvSpPr>
          <p:cNvPr id="50180" name="Text Box 4"/>
          <p:cNvSpPr txBox="1">
            <a:spLocks noChangeArrowheads="1"/>
          </p:cNvSpPr>
          <p:nvPr/>
        </p:nvSpPr>
        <p:spPr bwMode="auto">
          <a:xfrm>
            <a:off x="1203325" y="4460875"/>
            <a:ext cx="1933575" cy="395288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>
                <a:latin typeface="Comic Sans MS" pitchFamily="66" charset="0"/>
              </a:rPr>
              <a:t>Sclerotic dentin</a:t>
            </a:r>
          </a:p>
        </p:txBody>
      </p:sp>
      <p:sp>
        <p:nvSpPr>
          <p:cNvPr id="50181" name="Line 5"/>
          <p:cNvSpPr>
            <a:spLocks noChangeShapeType="1"/>
          </p:cNvSpPr>
          <p:nvPr/>
        </p:nvSpPr>
        <p:spPr bwMode="auto">
          <a:xfrm>
            <a:off x="3124200" y="4724400"/>
            <a:ext cx="990600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arrow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ar-IQ"/>
          </a:p>
        </p:txBody>
      </p:sp>
      <p:sp>
        <p:nvSpPr>
          <p:cNvPr id="50182" name="Line 6"/>
          <p:cNvSpPr>
            <a:spLocks noChangeShapeType="1"/>
          </p:cNvSpPr>
          <p:nvPr/>
        </p:nvSpPr>
        <p:spPr bwMode="auto">
          <a:xfrm flipH="1">
            <a:off x="5715000" y="4572000"/>
            <a:ext cx="990600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arrow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ar-IQ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357313" y="1214438"/>
            <a:ext cx="6215062" cy="4714875"/>
          </a:xfrm>
          <a:noFill/>
        </p:spPr>
      </p:pic>
      <p:sp>
        <p:nvSpPr>
          <p:cNvPr id="51203" name="Slide Number Placeholder 2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F5F323B1-EDF5-46FA-9AF7-42FDF1CFDB17}" type="slidenum">
              <a:rPr lang="en-IN" smtClean="0"/>
              <a:pPr eaLnBrk="1" hangingPunct="1"/>
              <a:t>41</a:t>
            </a:fld>
            <a:endParaRPr lang="en-IN" smtClean="0"/>
          </a:p>
        </p:txBody>
      </p:sp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6" name="Picture 3" descr="Picture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471488"/>
            <a:ext cx="7388225" cy="5913437"/>
          </a:xfrm>
          <a:prstGeom prst="rect">
            <a:avLst/>
          </a:prstGeom>
          <a:noFill/>
          <a:ln w="2857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2227" name="Text Box 4"/>
          <p:cNvSpPr txBox="1">
            <a:spLocks noChangeArrowheads="1"/>
          </p:cNvSpPr>
          <p:nvPr/>
        </p:nvSpPr>
        <p:spPr bwMode="auto">
          <a:xfrm>
            <a:off x="5049838" y="4818063"/>
            <a:ext cx="2135187" cy="42545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sz="2000">
                <a:latin typeface="Comic Sans MS" pitchFamily="66" charset="0"/>
              </a:rPr>
              <a:t>Dentinal tubules</a:t>
            </a:r>
          </a:p>
        </p:txBody>
      </p:sp>
      <p:sp>
        <p:nvSpPr>
          <p:cNvPr id="52228" name="Text Box 5"/>
          <p:cNvSpPr txBox="1">
            <a:spLocks noChangeArrowheads="1"/>
          </p:cNvSpPr>
          <p:nvPr/>
        </p:nvSpPr>
        <p:spPr bwMode="auto">
          <a:xfrm>
            <a:off x="3733800" y="3903663"/>
            <a:ext cx="1352550" cy="42545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sz="2000">
                <a:latin typeface="Comic Sans MS" pitchFamily="66" charset="0"/>
              </a:rPr>
              <a:t>Predentin</a:t>
            </a:r>
          </a:p>
        </p:txBody>
      </p:sp>
      <p:sp>
        <p:nvSpPr>
          <p:cNvPr id="52229" name="Text Box 6"/>
          <p:cNvSpPr txBox="1">
            <a:spLocks noChangeArrowheads="1"/>
          </p:cNvSpPr>
          <p:nvPr/>
        </p:nvSpPr>
        <p:spPr bwMode="auto">
          <a:xfrm>
            <a:off x="1676400" y="2760663"/>
            <a:ext cx="2347913" cy="42545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sz="2000">
                <a:latin typeface="Comic Sans MS" pitchFamily="66" charset="0"/>
              </a:rPr>
              <a:t>Odontoblast layer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143000"/>
            <a:ext cx="9144000" cy="5715000"/>
          </a:xfrm>
        </p:spPr>
        <p:txBody>
          <a:bodyPr rtlCol="0">
            <a:normAutofit fontScale="92500"/>
          </a:bodyPr>
          <a:lstStyle/>
          <a:p>
            <a:pPr marL="365760" indent="-256032" algn="just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800" dirty="0" smtClean="0"/>
              <a:t>The </a:t>
            </a:r>
            <a:r>
              <a:rPr lang="en-US" sz="2800" b="1" dirty="0" smtClean="0"/>
              <a:t>bodies of the odontoblasts are arranged in a layer on the pulpal surface of the dentin, </a:t>
            </a:r>
            <a:r>
              <a:rPr lang="en-US" sz="2800" dirty="0" smtClean="0"/>
              <a:t>and only their cytoplasmic processes are included in the tubules in the mineralized matrix.</a:t>
            </a:r>
          </a:p>
          <a:p>
            <a:pPr marL="365760" indent="-256032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sz="2800" dirty="0" smtClean="0"/>
          </a:p>
          <a:p>
            <a:pPr marL="365760" indent="-256032" algn="just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800" b="1" dirty="0" smtClean="0"/>
              <a:t>Each cell gives rise to one process</a:t>
            </a:r>
            <a:r>
              <a:rPr lang="en-US" sz="2800" dirty="0" smtClean="0"/>
              <a:t>, which traverses the predentin &amp; calcified dentin within one tubule.</a:t>
            </a:r>
          </a:p>
          <a:p>
            <a:pPr marL="365760" indent="-256032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sz="2800" dirty="0" smtClean="0"/>
          </a:p>
          <a:p>
            <a:pPr marL="365760" indent="-256032" algn="just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800" dirty="0" smtClean="0"/>
              <a:t>Terminates in a branching network at the junction with enamel or cementum.</a:t>
            </a:r>
          </a:p>
          <a:p>
            <a:pPr marL="365760" indent="-256032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sz="2800" dirty="0" smtClean="0"/>
          </a:p>
          <a:p>
            <a:pPr marL="365760" indent="-256032" algn="just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800" b="1" dirty="0" smtClean="0"/>
              <a:t>Tubules</a:t>
            </a:r>
            <a:r>
              <a:rPr lang="en-US" sz="2800" dirty="0" smtClean="0"/>
              <a:t> are found throughout normal dentin &amp; are therefore characteristic of it. </a:t>
            </a:r>
            <a:endParaRPr lang="en-IN" sz="2800" dirty="0" smtClean="0"/>
          </a:p>
        </p:txBody>
      </p:sp>
      <p:sp>
        <p:nvSpPr>
          <p:cNvPr id="14339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4770974A-E0EC-4F11-9F46-C29C57748806}" type="slidenum">
              <a:rPr lang="en-IN" smtClean="0"/>
              <a:pPr eaLnBrk="1" hangingPunct="1"/>
              <a:t>5</a:t>
            </a:fld>
            <a:endParaRPr lang="en-IN" smtClean="0"/>
          </a:p>
        </p:txBody>
      </p:sp>
      <p:sp>
        <p:nvSpPr>
          <p:cNvPr id="61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mtClean="0"/>
              <a:t>STRUCTURE</a:t>
            </a:r>
            <a:endParaRPr lang="en-IN" smtClean="0"/>
          </a:p>
        </p:txBody>
      </p:sp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4313" y="1357313"/>
            <a:ext cx="8715375" cy="5257800"/>
          </a:xfrm>
        </p:spPr>
        <p:txBody>
          <a:bodyPr rtlCol="0">
            <a:normAutofit fontScale="92500"/>
          </a:bodyPr>
          <a:lstStyle/>
          <a:p>
            <a:pPr marL="365760" indent="-256032" algn="just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800" dirty="0" smtClean="0"/>
              <a:t>The course follows a gentle curve in the crown, less so in the root, where it resembles </a:t>
            </a:r>
            <a:r>
              <a:rPr lang="en-US" sz="2800" b="1" dirty="0" smtClean="0"/>
              <a:t>S in shape</a:t>
            </a:r>
            <a:r>
              <a:rPr lang="en-US" sz="2800" dirty="0" smtClean="0"/>
              <a:t>.</a:t>
            </a:r>
          </a:p>
          <a:p>
            <a:pPr marL="365760" indent="-256032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sz="2800" dirty="0" smtClean="0"/>
          </a:p>
          <a:p>
            <a:pPr marL="365760" indent="-256032" algn="just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800" dirty="0" smtClean="0"/>
              <a:t>Starting at right angles from the pulpal surface, the first convexity of this doubly curved course is directed toward the apex of the tooth.</a:t>
            </a:r>
          </a:p>
          <a:p>
            <a:pPr marL="365760" indent="-256032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sz="2800" dirty="0" smtClean="0"/>
          </a:p>
          <a:p>
            <a:pPr marL="365760" indent="-256032" algn="just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800" dirty="0" smtClean="0"/>
              <a:t>These tubules end perpendicular to the dentinoenamel and dentinocementum junctions.</a:t>
            </a:r>
          </a:p>
          <a:p>
            <a:pPr marL="365760" indent="-256032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sz="2800" dirty="0" smtClean="0"/>
          </a:p>
          <a:p>
            <a:pPr marL="365760" indent="-256032" algn="just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800" dirty="0" smtClean="0"/>
              <a:t>Near the root tip &amp; along the incisal edges and cusps the tubules are almost straight.</a:t>
            </a:r>
            <a:endParaRPr lang="en-IN" sz="2800" dirty="0" smtClean="0"/>
          </a:p>
        </p:txBody>
      </p:sp>
      <p:sp>
        <p:nvSpPr>
          <p:cNvPr id="15363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382FCB08-04F2-45DA-9F37-A26F62F1E3EA}" type="slidenum">
              <a:rPr lang="en-IN" smtClean="0"/>
              <a:pPr eaLnBrk="1" hangingPunct="1"/>
              <a:t>6</a:t>
            </a:fld>
            <a:endParaRPr lang="en-IN" smtClean="0"/>
          </a:p>
        </p:txBody>
      </p:sp>
      <p:sp>
        <p:nvSpPr>
          <p:cNvPr id="7170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mtClean="0"/>
              <a:t>DENTINAL TUBULES</a:t>
            </a:r>
            <a:endParaRPr lang="en-IN" smtClean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643188" y="1214438"/>
            <a:ext cx="3214687" cy="5643562"/>
          </a:xfrm>
          <a:noFill/>
        </p:spPr>
      </p:pic>
      <p:sp>
        <p:nvSpPr>
          <p:cNvPr id="16387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217F17C6-150B-4B8E-9E48-AF7B8A410CDD}" type="slidenum">
              <a:rPr lang="en-IN" smtClean="0"/>
              <a:pPr eaLnBrk="1" hangingPunct="1"/>
              <a:t>7</a:t>
            </a:fld>
            <a:endParaRPr lang="en-IN" smtClean="0"/>
          </a:p>
        </p:txBody>
      </p:sp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mtClean="0"/>
              <a:t>‘S’ CURVATURE OF DENTINAL TUBULES</a:t>
            </a:r>
            <a:endParaRPr lang="en-IN" smtClean="0"/>
          </a:p>
        </p:txBody>
      </p:sp>
    </p:spTree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C:\Users\neha\AppData\Local\Temp\Rar$DI34.263\Figure_078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714500" y="500063"/>
            <a:ext cx="5214938" cy="6072187"/>
          </a:xfrm>
          <a:noFill/>
        </p:spPr>
      </p:pic>
      <p:sp>
        <p:nvSpPr>
          <p:cNvPr id="17411" name="Slide Number Placeholder 2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31DF7A32-73D0-4910-BF17-2FEBE7CA1557}" type="slidenum">
              <a:rPr lang="en-IN" smtClean="0"/>
              <a:pPr eaLnBrk="1" hangingPunct="1"/>
              <a:t>8</a:t>
            </a:fld>
            <a:endParaRPr lang="en-IN" smtClean="0"/>
          </a:p>
        </p:txBody>
      </p:sp>
    </p:spTree>
  </p:cSld>
  <p:clrMapOvr>
    <a:masterClrMapping/>
  </p:clrMapOvr>
  <p:transition>
    <p:pull dir="r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2875" y="357188"/>
            <a:ext cx="8786813" cy="6286500"/>
          </a:xfrm>
        </p:spPr>
        <p:txBody>
          <a:bodyPr rtlCol="0">
            <a:normAutofit fontScale="92500" lnSpcReduction="20000"/>
          </a:bodyPr>
          <a:lstStyle/>
          <a:p>
            <a:pPr marL="365760" indent="-256032" algn="just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800" dirty="0" smtClean="0"/>
              <a:t>The ratio between the </a:t>
            </a:r>
            <a:r>
              <a:rPr lang="en-US" sz="2800" b="1" dirty="0" smtClean="0"/>
              <a:t>outer and inner surfaces of dentin </a:t>
            </a:r>
            <a:r>
              <a:rPr lang="en-US" sz="2800" dirty="0" smtClean="0"/>
              <a:t>is about </a:t>
            </a:r>
            <a:r>
              <a:rPr lang="en-US" sz="2800" b="1" dirty="0" smtClean="0"/>
              <a:t>5:1.</a:t>
            </a:r>
          </a:p>
          <a:p>
            <a:pPr marL="365760" indent="-256032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sz="2800" dirty="0" smtClean="0"/>
          </a:p>
          <a:p>
            <a:pPr marL="365760" indent="-256032" algn="just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800" dirty="0" smtClean="0"/>
              <a:t>The ratio between the </a:t>
            </a:r>
            <a:r>
              <a:rPr lang="en-US" sz="2800" b="1" dirty="0" smtClean="0"/>
              <a:t>numbers of tubules per unit area </a:t>
            </a:r>
            <a:r>
              <a:rPr lang="en-US" sz="2800" dirty="0" smtClean="0"/>
              <a:t>on the pulpal and outer surfaces of dentin is about 4:1.</a:t>
            </a:r>
          </a:p>
          <a:p>
            <a:pPr marL="365760" indent="-256032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sz="2800" dirty="0" smtClean="0"/>
          </a:p>
          <a:p>
            <a:pPr marL="365760" indent="-256032" algn="just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800" dirty="0" smtClean="0"/>
              <a:t>There are more tubules per unit area in the crown than in the root.</a:t>
            </a:r>
          </a:p>
          <a:p>
            <a:pPr marL="365760" indent="-256032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sz="2800" dirty="0" smtClean="0"/>
          </a:p>
          <a:p>
            <a:pPr marL="365760" indent="-256032" algn="just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800" dirty="0" smtClean="0"/>
              <a:t>The dentinal tubules have lateral branches throughout dentin, which are termed </a:t>
            </a:r>
            <a:r>
              <a:rPr lang="en-US" sz="2800" b="1" dirty="0" smtClean="0"/>
              <a:t>canaliculi</a:t>
            </a:r>
            <a:r>
              <a:rPr lang="en-US" sz="2800" dirty="0" smtClean="0"/>
              <a:t> or microtubules.</a:t>
            </a:r>
          </a:p>
          <a:p>
            <a:pPr marL="365760" indent="-256032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sz="2800" dirty="0" smtClean="0"/>
          </a:p>
          <a:p>
            <a:pPr marL="365760" indent="-256032" algn="just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800" dirty="0" smtClean="0"/>
              <a:t>A </a:t>
            </a:r>
            <a:r>
              <a:rPr lang="en-US" sz="2800" b="1" dirty="0" smtClean="0"/>
              <a:t>few dentinal tubules extend through the dentinoenamel junction into the enamel. These are termed enamel spindles.</a:t>
            </a:r>
            <a:endParaRPr lang="en-IN" sz="2800" b="1" dirty="0" smtClean="0"/>
          </a:p>
        </p:txBody>
      </p:sp>
      <p:sp>
        <p:nvSpPr>
          <p:cNvPr id="18435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6E6909E6-A478-46F3-8609-E427AFD1295C}" type="slidenum">
              <a:rPr lang="en-IN" smtClean="0"/>
              <a:pPr eaLnBrk="1" hangingPunct="1"/>
              <a:t>9</a:t>
            </a:fld>
            <a:endParaRPr lang="en-IN" smtClean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Concours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2.xml><?xml version="1.0" encoding="utf-8"?>
<a:themeOverride xmlns:a="http://schemas.openxmlformats.org/drawingml/2006/main">
  <a:clrScheme name="Concours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3.xml><?xml version="1.0" encoding="utf-8"?>
<a:themeOverride xmlns:a="http://schemas.openxmlformats.org/drawingml/2006/main">
  <a:clrScheme name="Concours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4.xml><?xml version="1.0" encoding="utf-8"?>
<a:themeOverride xmlns:a="http://schemas.openxmlformats.org/drawingml/2006/main">
  <a:clrScheme name="Concours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288</TotalTime>
  <Words>1399</Words>
  <Application>Microsoft Office PowerPoint</Application>
  <PresentationFormat>On-screen Show (4:3)</PresentationFormat>
  <Paragraphs>201</Paragraphs>
  <Slides>42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42</vt:i4>
      </vt:variant>
    </vt:vector>
  </HeadingPairs>
  <TitlesOfParts>
    <vt:vector size="50" baseType="lpstr">
      <vt:lpstr>Arial</vt:lpstr>
      <vt:lpstr>Calibri</vt:lpstr>
      <vt:lpstr>Comic Sans MS</vt:lpstr>
      <vt:lpstr>Lucida Sans Unicode</vt:lpstr>
      <vt:lpstr>Verdana</vt:lpstr>
      <vt:lpstr>Wingdings 2</vt:lpstr>
      <vt:lpstr>Wingdings 3</vt:lpstr>
      <vt:lpstr>Concourse</vt:lpstr>
      <vt:lpstr>DENTIN</vt:lpstr>
      <vt:lpstr>RELATIONSHIP BETWEEN ENAMEL, DENTIN AND PULP</vt:lpstr>
      <vt:lpstr>PHYSICAL PROPERTIES</vt:lpstr>
      <vt:lpstr>CHEMICAL PROPERTIES</vt:lpstr>
      <vt:lpstr>STRUCTURE</vt:lpstr>
      <vt:lpstr>DENTINAL TUBULES</vt:lpstr>
      <vt:lpstr>‘S’ CURVATURE OF DENTINAL TUBULES</vt:lpstr>
      <vt:lpstr>PowerPoint Presentation</vt:lpstr>
      <vt:lpstr>PowerPoint Presentation</vt:lpstr>
      <vt:lpstr>PowerPoint Presentation</vt:lpstr>
      <vt:lpstr>PERITUBULAR DENTIN</vt:lpstr>
      <vt:lpstr>PowerPoint Presentation</vt:lpstr>
      <vt:lpstr>PowerPoint Presentation</vt:lpstr>
      <vt:lpstr>INTERTUBULAR DENTIN</vt:lpstr>
      <vt:lpstr>PREDENTIN</vt:lpstr>
      <vt:lpstr>PowerPoint Presentation</vt:lpstr>
      <vt:lpstr>ODONTOBLAST PROCESS</vt:lpstr>
      <vt:lpstr>PowerPoint Presentation</vt:lpstr>
      <vt:lpstr>PRIMARY DENTIN</vt:lpstr>
      <vt:lpstr>PowerPoint Presentation</vt:lpstr>
      <vt:lpstr>SECONDARY DENTIN</vt:lpstr>
      <vt:lpstr>PowerPoint Presentation</vt:lpstr>
      <vt:lpstr>PowerPoint Presentation</vt:lpstr>
      <vt:lpstr>INCREMENTAL LINES</vt:lpstr>
      <vt:lpstr>PowerPoint Presentation</vt:lpstr>
      <vt:lpstr>PowerPoint Presentation</vt:lpstr>
      <vt:lpstr>PowerPoint Presentation</vt:lpstr>
      <vt:lpstr>PowerPoint Presentation</vt:lpstr>
      <vt:lpstr>INTERGLOBULAR DENTIN</vt:lpstr>
      <vt:lpstr>PowerPoint Presentation</vt:lpstr>
      <vt:lpstr>PowerPoint Presentation</vt:lpstr>
      <vt:lpstr>Tomes’GRANULAR LAYER</vt:lpstr>
      <vt:lpstr>PowerPoint Presentation</vt:lpstr>
      <vt:lpstr>PowerPoint Presentation</vt:lpstr>
      <vt:lpstr>THEORIES OF PAIN TRANSMISSION THROUGH DENTIN</vt:lpstr>
      <vt:lpstr>PowerPoint Presentation</vt:lpstr>
      <vt:lpstr>DEAD TRACTS </vt:lpstr>
      <vt:lpstr>PowerPoint Presentation</vt:lpstr>
      <vt:lpstr>SCLEROTIC OR TRANSPARENT DENTIN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DENTIN</dc:title>
  <dc:creator>neha</dc:creator>
  <cp:lastModifiedBy>lenovo</cp:lastModifiedBy>
  <cp:revision>16</cp:revision>
  <dcterms:created xsi:type="dcterms:W3CDTF">2010-08-21T03:44:22Z</dcterms:created>
  <dcterms:modified xsi:type="dcterms:W3CDTF">2018-12-24T18:31:42Z</dcterms:modified>
</cp:coreProperties>
</file>