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28" r:id="rId1"/>
  </p:sldMasterIdLst>
  <p:sldIdLst>
    <p:sldId id="256" r:id="rId2"/>
    <p:sldId id="264" r:id="rId3"/>
    <p:sldId id="265" r:id="rId4"/>
    <p:sldId id="262" r:id="rId5"/>
    <p:sldId id="283" r:id="rId6"/>
    <p:sldId id="266" r:id="rId7"/>
    <p:sldId id="260" r:id="rId8"/>
    <p:sldId id="267" r:id="rId9"/>
    <p:sldId id="268" r:id="rId10"/>
    <p:sldId id="269" r:id="rId11"/>
    <p:sldId id="270" r:id="rId12"/>
    <p:sldId id="271" r:id="rId13"/>
    <p:sldId id="272" r:id="rId14"/>
    <p:sldId id="284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834B"/>
    <a:srgbClr val="DDDDDD"/>
    <a:srgbClr val="FFFFCC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CA5E1-00F7-4D64-A4A0-45C532B730E3}" type="doc">
      <dgm:prSet loTypeId="urn:microsoft.com/office/officeart/2005/8/layout/hProcess9" loCatId="process" qsTypeId="urn:microsoft.com/office/officeart/2005/8/quickstyle/3d3" qsCatId="3D" csTypeId="urn:microsoft.com/office/officeart/2005/8/colors/colorful4" csCatId="colorful" phldr="1"/>
      <dgm:spPr/>
    </dgm:pt>
    <dgm:pt modelId="{47CEDA20-196E-48A1-9955-D7C28F343753}">
      <dgm:prSet phldrT="[Text]" custT="1"/>
      <dgm:spPr/>
      <dgm:t>
        <a:bodyPr/>
        <a:lstStyle/>
        <a:p>
          <a:pPr rtl="1"/>
          <a:r>
            <a:rPr lang="en-US" sz="2800" dirty="0" smtClean="0">
              <a:solidFill>
                <a:srgbClr val="002060"/>
              </a:solidFill>
            </a:rPr>
            <a:t>conventional</a:t>
          </a:r>
          <a:endParaRPr lang="ar-IQ" sz="2800" dirty="0">
            <a:solidFill>
              <a:srgbClr val="002060"/>
            </a:solidFill>
          </a:endParaRPr>
        </a:p>
      </dgm:t>
    </dgm:pt>
    <dgm:pt modelId="{5292F293-FA3E-49AE-AA73-506E1AD63A8A}" type="parTrans" cxnId="{3325379F-A613-4BA6-89B1-1844F5955B9B}">
      <dgm:prSet/>
      <dgm:spPr/>
      <dgm:t>
        <a:bodyPr/>
        <a:lstStyle/>
        <a:p>
          <a:pPr rtl="1"/>
          <a:endParaRPr lang="ar-IQ"/>
        </a:p>
      </dgm:t>
    </dgm:pt>
    <dgm:pt modelId="{5F0C888C-F689-495E-B3FD-6A8FFD0BCDB2}" type="sibTrans" cxnId="{3325379F-A613-4BA6-89B1-1844F5955B9B}">
      <dgm:prSet/>
      <dgm:spPr/>
      <dgm:t>
        <a:bodyPr/>
        <a:lstStyle/>
        <a:p>
          <a:pPr rtl="1"/>
          <a:endParaRPr lang="ar-IQ"/>
        </a:p>
      </dgm:t>
    </dgm:pt>
    <dgm:pt modelId="{B7CF551D-2AA5-4065-AFFD-2B135FDFFFCC}">
      <dgm:prSet phldrT="[Text]" custT="1"/>
      <dgm:spPr/>
      <dgm:t>
        <a:bodyPr/>
        <a:lstStyle/>
        <a:p>
          <a:pPr rtl="1"/>
          <a:r>
            <a:rPr lang="en-US" sz="3600" dirty="0" smtClean="0">
              <a:solidFill>
                <a:srgbClr val="002060"/>
              </a:solidFill>
            </a:rPr>
            <a:t>selective</a:t>
          </a:r>
          <a:endParaRPr lang="ar-IQ" sz="3600" dirty="0">
            <a:solidFill>
              <a:srgbClr val="002060"/>
            </a:solidFill>
          </a:endParaRPr>
        </a:p>
      </dgm:t>
    </dgm:pt>
    <dgm:pt modelId="{92C488C5-C42E-47CC-B495-35F4C9C73CF7}" type="parTrans" cxnId="{DFF4AABA-631B-46D0-A5A6-0EC6AF5BFCEB}">
      <dgm:prSet/>
      <dgm:spPr/>
      <dgm:t>
        <a:bodyPr/>
        <a:lstStyle/>
        <a:p>
          <a:pPr rtl="1"/>
          <a:endParaRPr lang="ar-IQ"/>
        </a:p>
      </dgm:t>
    </dgm:pt>
    <dgm:pt modelId="{F084EA37-2848-409E-B9CD-1CD6F4134CF9}" type="sibTrans" cxnId="{DFF4AABA-631B-46D0-A5A6-0EC6AF5BFCEB}">
      <dgm:prSet/>
      <dgm:spPr/>
      <dgm:t>
        <a:bodyPr/>
        <a:lstStyle/>
        <a:p>
          <a:pPr rtl="1"/>
          <a:endParaRPr lang="ar-IQ"/>
        </a:p>
      </dgm:t>
    </dgm:pt>
    <dgm:pt modelId="{D4FEBF7A-8330-4B19-B962-00228848C144}">
      <dgm:prSet phldrT="[Text]" custT="1"/>
      <dgm:spPr/>
      <dgm:t>
        <a:bodyPr/>
        <a:lstStyle/>
        <a:p>
          <a:pPr rtl="1"/>
          <a:r>
            <a:rPr lang="en-US" sz="3600" dirty="0" smtClean="0">
              <a:solidFill>
                <a:srgbClr val="002060"/>
              </a:solidFill>
            </a:rPr>
            <a:t>f</a:t>
          </a:r>
          <a:r>
            <a:rPr lang="en-US" sz="3200" dirty="0" smtClean="0">
              <a:solidFill>
                <a:srgbClr val="002060"/>
              </a:solidFill>
            </a:rPr>
            <a:t>unctiona</a:t>
          </a:r>
          <a:r>
            <a:rPr lang="en-US" sz="3600" dirty="0" smtClean="0">
              <a:solidFill>
                <a:srgbClr val="002060"/>
              </a:solidFill>
            </a:rPr>
            <a:t>l</a:t>
          </a:r>
          <a:endParaRPr lang="ar-IQ" sz="3600" dirty="0">
            <a:solidFill>
              <a:srgbClr val="002060"/>
            </a:solidFill>
          </a:endParaRPr>
        </a:p>
      </dgm:t>
    </dgm:pt>
    <dgm:pt modelId="{29A00311-0527-4004-A31B-BCB91B335C2C}" type="parTrans" cxnId="{5A4B12EC-922B-482C-8088-8E6350014393}">
      <dgm:prSet/>
      <dgm:spPr/>
      <dgm:t>
        <a:bodyPr/>
        <a:lstStyle/>
        <a:p>
          <a:pPr rtl="1"/>
          <a:endParaRPr lang="ar-IQ"/>
        </a:p>
      </dgm:t>
    </dgm:pt>
    <dgm:pt modelId="{785A0FF3-1A4B-462F-ADA7-2E0B91245144}" type="sibTrans" cxnId="{5A4B12EC-922B-482C-8088-8E6350014393}">
      <dgm:prSet/>
      <dgm:spPr/>
      <dgm:t>
        <a:bodyPr/>
        <a:lstStyle/>
        <a:p>
          <a:pPr rtl="1"/>
          <a:endParaRPr lang="ar-IQ"/>
        </a:p>
      </dgm:t>
    </dgm:pt>
    <dgm:pt modelId="{5AFB1B96-E6B2-4927-975D-395EC6ACBD45}" type="pres">
      <dgm:prSet presAssocID="{2ADCA5E1-00F7-4D64-A4A0-45C532B730E3}" presName="CompostProcess" presStyleCnt="0">
        <dgm:presLayoutVars>
          <dgm:dir/>
          <dgm:resizeHandles val="exact"/>
        </dgm:presLayoutVars>
      </dgm:prSet>
      <dgm:spPr/>
    </dgm:pt>
    <dgm:pt modelId="{48DFF384-1406-4033-A3E5-BFA37C967BE1}" type="pres">
      <dgm:prSet presAssocID="{2ADCA5E1-00F7-4D64-A4A0-45C532B730E3}" presName="arrow" presStyleLbl="bgShp" presStyleIdx="0" presStyleCnt="1"/>
      <dgm:spPr/>
    </dgm:pt>
    <dgm:pt modelId="{24FD3975-7942-42F5-9BE3-9779C1ED2E3D}" type="pres">
      <dgm:prSet presAssocID="{2ADCA5E1-00F7-4D64-A4A0-45C532B730E3}" presName="linearProcess" presStyleCnt="0"/>
      <dgm:spPr/>
    </dgm:pt>
    <dgm:pt modelId="{4B059BE4-A875-4DA3-869D-717B98B1BB5E}" type="pres">
      <dgm:prSet presAssocID="{47CEDA20-196E-48A1-9955-D7C28F343753}" presName="textNode" presStyleLbl="node1" presStyleIdx="0" presStyleCnt="3" custScaleX="151085" custScaleY="88601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8FAACC30-9219-487C-9C1D-E8A95FA089FE}" type="pres">
      <dgm:prSet presAssocID="{5F0C888C-F689-495E-B3FD-6A8FFD0BCDB2}" presName="sibTrans" presStyleCnt="0"/>
      <dgm:spPr/>
    </dgm:pt>
    <dgm:pt modelId="{035288CB-E2A8-4D46-9245-DD8ACB1CD46A}" type="pres">
      <dgm:prSet presAssocID="{B7CF551D-2AA5-4065-AFFD-2B135FDFFFCC}" presName="textNode" presStyleLbl="node1" presStyleIdx="1" presStyleCnt="3" custScaleX="143275" custScaleY="92451" custLinFactNeighborX="-40354" custLinFactNeighborY="1925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  <dgm:pt modelId="{E491B6BB-A4E6-400C-9FA6-4396CB0FE0B6}" type="pres">
      <dgm:prSet presAssocID="{F084EA37-2848-409E-B9CD-1CD6F4134CF9}" presName="sibTrans" presStyleCnt="0"/>
      <dgm:spPr/>
    </dgm:pt>
    <dgm:pt modelId="{49F360F5-6F3F-48D3-8C63-956982C26908}" type="pres">
      <dgm:prSet presAssocID="{D4FEBF7A-8330-4B19-B962-00228848C144}" presName="textNode" presStyleLbl="node1" presStyleIdx="2" presStyleCnt="3" custScaleX="149077" custScaleY="131113" custLinFactNeighborX="-67085" custLinFactNeighborY="-7148">
        <dgm:presLayoutVars>
          <dgm:bulletEnabled val="1"/>
        </dgm:presLayoutVars>
      </dgm:prSet>
      <dgm:spPr/>
      <dgm:t>
        <a:bodyPr/>
        <a:lstStyle/>
        <a:p>
          <a:pPr rtl="1"/>
          <a:endParaRPr lang="ar-IQ"/>
        </a:p>
      </dgm:t>
    </dgm:pt>
  </dgm:ptLst>
  <dgm:cxnLst>
    <dgm:cxn modelId="{3325379F-A613-4BA6-89B1-1844F5955B9B}" srcId="{2ADCA5E1-00F7-4D64-A4A0-45C532B730E3}" destId="{47CEDA20-196E-48A1-9955-D7C28F343753}" srcOrd="0" destOrd="0" parTransId="{5292F293-FA3E-49AE-AA73-506E1AD63A8A}" sibTransId="{5F0C888C-F689-495E-B3FD-6A8FFD0BCDB2}"/>
    <dgm:cxn modelId="{B119768D-EE9F-490D-86EB-7866AC8EA2D7}" type="presOf" srcId="{B7CF551D-2AA5-4065-AFFD-2B135FDFFFCC}" destId="{035288CB-E2A8-4D46-9245-DD8ACB1CD46A}" srcOrd="0" destOrd="0" presId="urn:microsoft.com/office/officeart/2005/8/layout/hProcess9"/>
    <dgm:cxn modelId="{DFF4AABA-631B-46D0-A5A6-0EC6AF5BFCEB}" srcId="{2ADCA5E1-00F7-4D64-A4A0-45C532B730E3}" destId="{B7CF551D-2AA5-4065-AFFD-2B135FDFFFCC}" srcOrd="1" destOrd="0" parTransId="{92C488C5-C42E-47CC-B495-35F4C9C73CF7}" sibTransId="{F084EA37-2848-409E-B9CD-1CD6F4134CF9}"/>
    <dgm:cxn modelId="{CBB5C816-3C44-436A-8E97-0351621DB9A1}" type="presOf" srcId="{47CEDA20-196E-48A1-9955-D7C28F343753}" destId="{4B059BE4-A875-4DA3-869D-717B98B1BB5E}" srcOrd="0" destOrd="0" presId="urn:microsoft.com/office/officeart/2005/8/layout/hProcess9"/>
    <dgm:cxn modelId="{FAFCD95C-C5F0-422B-BF03-4913AA4A660F}" type="presOf" srcId="{2ADCA5E1-00F7-4D64-A4A0-45C532B730E3}" destId="{5AFB1B96-E6B2-4927-975D-395EC6ACBD45}" srcOrd="0" destOrd="0" presId="urn:microsoft.com/office/officeart/2005/8/layout/hProcess9"/>
    <dgm:cxn modelId="{0A135C77-05DD-43F9-899C-B70699F07C6E}" type="presOf" srcId="{D4FEBF7A-8330-4B19-B962-00228848C144}" destId="{49F360F5-6F3F-48D3-8C63-956982C26908}" srcOrd="0" destOrd="0" presId="urn:microsoft.com/office/officeart/2005/8/layout/hProcess9"/>
    <dgm:cxn modelId="{5A4B12EC-922B-482C-8088-8E6350014393}" srcId="{2ADCA5E1-00F7-4D64-A4A0-45C532B730E3}" destId="{D4FEBF7A-8330-4B19-B962-00228848C144}" srcOrd="2" destOrd="0" parTransId="{29A00311-0527-4004-A31B-BCB91B335C2C}" sibTransId="{785A0FF3-1A4B-462F-ADA7-2E0B91245144}"/>
    <dgm:cxn modelId="{8928522D-14D0-4A92-82FE-4E2FEBAB1B1E}" type="presParOf" srcId="{5AFB1B96-E6B2-4927-975D-395EC6ACBD45}" destId="{48DFF384-1406-4033-A3E5-BFA37C967BE1}" srcOrd="0" destOrd="0" presId="urn:microsoft.com/office/officeart/2005/8/layout/hProcess9"/>
    <dgm:cxn modelId="{91554416-5160-43E5-BC44-89218AE03ECC}" type="presParOf" srcId="{5AFB1B96-E6B2-4927-975D-395EC6ACBD45}" destId="{24FD3975-7942-42F5-9BE3-9779C1ED2E3D}" srcOrd="1" destOrd="0" presId="urn:microsoft.com/office/officeart/2005/8/layout/hProcess9"/>
    <dgm:cxn modelId="{BB8771BE-050F-4D55-9584-D3564814ED66}" type="presParOf" srcId="{24FD3975-7942-42F5-9BE3-9779C1ED2E3D}" destId="{4B059BE4-A875-4DA3-869D-717B98B1BB5E}" srcOrd="0" destOrd="0" presId="urn:microsoft.com/office/officeart/2005/8/layout/hProcess9"/>
    <dgm:cxn modelId="{FB4B5676-942B-4F8C-BBB1-463AD15FA397}" type="presParOf" srcId="{24FD3975-7942-42F5-9BE3-9779C1ED2E3D}" destId="{8FAACC30-9219-487C-9C1D-E8A95FA089FE}" srcOrd="1" destOrd="0" presId="urn:microsoft.com/office/officeart/2005/8/layout/hProcess9"/>
    <dgm:cxn modelId="{62362BC0-4D16-4E99-9CC6-226DED3EE5AB}" type="presParOf" srcId="{24FD3975-7942-42F5-9BE3-9779C1ED2E3D}" destId="{035288CB-E2A8-4D46-9245-DD8ACB1CD46A}" srcOrd="2" destOrd="0" presId="urn:microsoft.com/office/officeart/2005/8/layout/hProcess9"/>
    <dgm:cxn modelId="{461C4714-1CCC-489A-95C7-D643A5C4BD14}" type="presParOf" srcId="{24FD3975-7942-42F5-9BE3-9779C1ED2E3D}" destId="{E491B6BB-A4E6-400C-9FA6-4396CB0FE0B6}" srcOrd="3" destOrd="0" presId="urn:microsoft.com/office/officeart/2005/8/layout/hProcess9"/>
    <dgm:cxn modelId="{0B341804-7102-4F96-98E7-87E57A6BEC5B}" type="presParOf" srcId="{24FD3975-7942-42F5-9BE3-9779C1ED2E3D}" destId="{49F360F5-6F3F-48D3-8C63-956982C2690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FF384-1406-4033-A3E5-BFA37C967BE1}">
      <dsp:nvSpPr>
        <dsp:cNvPr id="0" name=""/>
        <dsp:cNvSpPr/>
      </dsp:nvSpPr>
      <dsp:spPr>
        <a:xfrm>
          <a:off x="580954" y="0"/>
          <a:ext cx="6584154" cy="4907632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59BE4-A875-4DA3-869D-717B98B1BB5E}">
      <dsp:nvSpPr>
        <dsp:cNvPr id="0" name=""/>
        <dsp:cNvSpPr/>
      </dsp:nvSpPr>
      <dsp:spPr>
        <a:xfrm>
          <a:off x="2649" y="1584173"/>
          <a:ext cx="2464702" cy="173928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2060"/>
              </a:solidFill>
            </a:rPr>
            <a:t>conventional</a:t>
          </a:r>
          <a:endParaRPr lang="ar-IQ" sz="2800" kern="1200" dirty="0">
            <a:solidFill>
              <a:srgbClr val="002060"/>
            </a:solidFill>
          </a:endParaRPr>
        </a:p>
      </dsp:txBody>
      <dsp:txXfrm>
        <a:off x="87554" y="1669078"/>
        <a:ext cx="2294892" cy="1569474"/>
      </dsp:txXfrm>
    </dsp:sp>
    <dsp:sp modelId="{035288CB-E2A8-4D46-9245-DD8ACB1CD46A}">
      <dsp:nvSpPr>
        <dsp:cNvPr id="0" name=""/>
        <dsp:cNvSpPr/>
      </dsp:nvSpPr>
      <dsp:spPr>
        <a:xfrm>
          <a:off x="2618501" y="1584173"/>
          <a:ext cx="2337295" cy="1814861"/>
        </a:xfrm>
        <a:prstGeom prst="roundRect">
          <a:avLst/>
        </a:prstGeom>
        <a:solidFill>
          <a:schemeClr val="accent4">
            <a:hueOff val="3742489"/>
            <a:satOff val="-20694"/>
            <a:lumOff val="-1765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2060"/>
              </a:solidFill>
            </a:rPr>
            <a:t>selective</a:t>
          </a:r>
          <a:endParaRPr lang="ar-IQ" sz="3600" kern="1200" dirty="0">
            <a:solidFill>
              <a:srgbClr val="002060"/>
            </a:solidFill>
          </a:endParaRPr>
        </a:p>
      </dsp:txBody>
      <dsp:txXfrm>
        <a:off x="2707095" y="1672767"/>
        <a:ext cx="2160107" cy="1637673"/>
      </dsp:txXfrm>
    </dsp:sp>
    <dsp:sp modelId="{49F360F5-6F3F-48D3-8C63-956982C26908}">
      <dsp:nvSpPr>
        <dsp:cNvPr id="0" name=""/>
        <dsp:cNvSpPr/>
      </dsp:nvSpPr>
      <dsp:spPr>
        <a:xfrm>
          <a:off x="5141468" y="1026588"/>
          <a:ext cx="2431945" cy="2573817"/>
        </a:xfrm>
        <a:prstGeom prst="roundRect">
          <a:avLst/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2060"/>
              </a:solidFill>
            </a:rPr>
            <a:t>f</a:t>
          </a:r>
          <a:r>
            <a:rPr lang="en-US" sz="3200" kern="1200" dirty="0" smtClean="0">
              <a:solidFill>
                <a:srgbClr val="002060"/>
              </a:solidFill>
            </a:rPr>
            <a:t>unctiona</a:t>
          </a:r>
          <a:r>
            <a:rPr lang="en-US" sz="3600" kern="1200" dirty="0" smtClean="0">
              <a:solidFill>
                <a:srgbClr val="002060"/>
              </a:solidFill>
            </a:rPr>
            <a:t>l</a:t>
          </a:r>
          <a:endParaRPr lang="ar-IQ" sz="3600" kern="1200" dirty="0">
            <a:solidFill>
              <a:srgbClr val="002060"/>
            </a:solidFill>
          </a:endParaRPr>
        </a:p>
      </dsp:txBody>
      <dsp:txXfrm>
        <a:off x="5260186" y="1145306"/>
        <a:ext cx="2194509" cy="2336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13DC870-4C1E-43B0-BA10-A57B7C685D43}" type="datetimeFigureOut">
              <a:rPr lang="ar-IQ" smtClean="0"/>
              <a:t>09/08/1439</a:t>
            </a:fld>
            <a:endParaRPr lang="ar-IQ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IQ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91FF786-0290-4F69-BCA3-EDFE453D0451}" type="slidenum">
              <a:rPr lang="ar-IQ" smtClean="0"/>
              <a:t>‹#›</a:t>
            </a:fld>
            <a:endParaRPr lang="ar-IQ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" y="116632"/>
            <a:ext cx="7875992" cy="64873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1481" y="1772815"/>
            <a:ext cx="6624736" cy="1323439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  <a:softEdge rad="12700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</a:rPr>
              <a:t>Impression </a:t>
            </a:r>
            <a:r>
              <a:rPr lang="fr-FR" sz="4000" b="1" dirty="0">
                <a:solidFill>
                  <a:srgbClr val="FFFF00"/>
                </a:solidFill>
              </a:rPr>
              <a:t>techniques for </a:t>
            </a:r>
            <a:r>
              <a:rPr lang="fr-F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partial </a:t>
            </a:r>
            <a:r>
              <a:rPr lang="fr-FR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edentulous</a:t>
            </a:r>
            <a:r>
              <a:rPr lang="fr-F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area </a:t>
            </a:r>
            <a:endParaRPr lang="ar-IQ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9620" y="4437112"/>
            <a:ext cx="2961067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Dr. 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Nagham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Bahjat</a:t>
            </a: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l" rtl="0"/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5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764704"/>
            <a:ext cx="7498080" cy="1872208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isometricOffAxis2Left"/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techniques to achieve selective pressure impression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636912"/>
            <a:ext cx="7312856" cy="361148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82296" indent="0" algn="l" rtl="0">
              <a:buNone/>
            </a:pPr>
            <a:endParaRPr lang="en-US" dirty="0" smtClean="0"/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Functional </a:t>
            </a:r>
            <a:r>
              <a:rPr lang="en-US" dirty="0"/>
              <a:t>dual impression </a:t>
            </a:r>
            <a:r>
              <a:rPr lang="en-US" dirty="0" smtClean="0"/>
              <a:t>technique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Altered cast </a:t>
            </a:r>
            <a:r>
              <a:rPr lang="en-US" dirty="0" smtClean="0"/>
              <a:t>technique</a:t>
            </a:r>
          </a:p>
          <a:p>
            <a:pPr marL="82296" indent="0" algn="l" rtl="0">
              <a:buNone/>
            </a:pPr>
            <a:endParaRPr lang="en-US" dirty="0"/>
          </a:p>
          <a:p>
            <a:pPr marL="82296" indent="0" algn="l" rtl="0">
              <a:buNone/>
            </a:pPr>
            <a:endParaRPr lang="en-US" dirty="0" smtClean="0"/>
          </a:p>
          <a:p>
            <a:endParaRPr lang="en-US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708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Functional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 impression</a:t>
            </a:r>
            <a:endParaRPr lang="ar-IQ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 rtl="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Impression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edentulous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ridge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made.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2</a:t>
            </a:r>
            <a:r>
              <a:rPr lang="en-US" baseline="30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impression made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functional impression and record structures in their anatomic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their form.</a:t>
            </a:r>
            <a:endParaRPr lang="ar-IQ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657600" cy="2483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3"/>
            <a:ext cx="3672408" cy="275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6400800" cy="480060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585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868319" cy="590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8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25" y="476672"/>
            <a:ext cx="371917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40" y="476672"/>
            <a:ext cx="403450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60" y="3501008"/>
            <a:ext cx="4207977" cy="315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01" y="3501008"/>
            <a:ext cx="3795709" cy="313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129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Altered cast technique</a:t>
            </a:r>
            <a:endParaRPr lang="ar-IQ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 rt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Anatomical master impression of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oral structure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is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made.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Construct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master cast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and refractory cast.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Construct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metal framework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with temporary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self self-cured acrylic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resin saddle.</a:t>
            </a:r>
            <a:endParaRPr lang="ar-IQ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2" y="188640"/>
            <a:ext cx="787287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Special tray construction for</a:t>
            </a:r>
            <a:b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selective pressure technique</a:t>
            </a:r>
            <a:endParaRPr lang="ar-IQ" sz="400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2880320" cy="18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32" y="2659987"/>
            <a:ext cx="2885217" cy="20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15281" y="3570591"/>
            <a:ext cx="2846263" cy="182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37" y="1412777"/>
            <a:ext cx="2647394" cy="174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39687"/>
            <a:ext cx="3490190" cy="211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322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76328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0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7" y="116632"/>
            <a:ext cx="8039013" cy="670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376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 rtl="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impression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052736"/>
            <a:ext cx="3905584" cy="51347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82296" indent="0" algn="l" rtl="0">
              <a:buNone/>
            </a:pPr>
            <a:r>
              <a:rPr lang="en-US" dirty="0">
                <a:solidFill>
                  <a:srgbClr val="0070C0"/>
                </a:solidFill>
              </a:rPr>
              <a:t>An impression of the </a:t>
            </a:r>
            <a:r>
              <a:rPr lang="en-US" dirty="0" smtClean="0">
                <a:solidFill>
                  <a:srgbClr val="0070C0"/>
                </a:solidFill>
              </a:rPr>
              <a:t>partially edentulous </a:t>
            </a:r>
            <a:r>
              <a:rPr lang="en-US" dirty="0">
                <a:solidFill>
                  <a:srgbClr val="0070C0"/>
                </a:solidFill>
              </a:rPr>
              <a:t>arch must </a:t>
            </a:r>
            <a:r>
              <a:rPr lang="en-US" dirty="0" smtClean="0">
                <a:solidFill>
                  <a:srgbClr val="0070C0"/>
                </a:solidFill>
              </a:rPr>
              <a:t>record accurately the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anatomic form of the teeth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surrounding tissues. </a:t>
            </a:r>
            <a:endParaRPr lang="en-US" dirty="0" smtClean="0">
              <a:solidFill>
                <a:srgbClr val="0070C0"/>
              </a:solidFill>
            </a:endParaRPr>
          </a:p>
          <a:p>
            <a:pPr marL="82296" indent="0" algn="l" rtl="0">
              <a:buNone/>
            </a:pP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necessary so that the prosthesis may be designed to follow a definite path of placement and removal and so that support, stability, and retention derived from the abutment teeth may be precise and accurate.</a:t>
            </a:r>
          </a:p>
          <a:p>
            <a:pPr marL="82296" indent="0" algn="l" rtl="0">
              <a:buNone/>
            </a:pPr>
            <a:endParaRPr lang="ar-IQ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657600" cy="247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28051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67" y="188640"/>
            <a:ext cx="7788713" cy="630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88640"/>
            <a:ext cx="810090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6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1753"/>
            <a:ext cx="7488832" cy="642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445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38" y="404664"/>
            <a:ext cx="777686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7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12"/>
            <a:ext cx="7961856" cy="6635147"/>
          </a:xfrm>
        </p:spPr>
      </p:pic>
      <p:sp>
        <p:nvSpPr>
          <p:cNvPr id="5" name="TextBox 4"/>
          <p:cNvSpPr txBox="1"/>
          <p:nvPr/>
        </p:nvSpPr>
        <p:spPr>
          <a:xfrm>
            <a:off x="4259668" y="2852936"/>
            <a:ext cx="3828292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1">
            <a:spAutoFit/>
          </a:bodyPr>
          <a:lstStyle/>
          <a:p>
            <a:r>
              <a:rPr lang="en-US" sz="6600" dirty="0" smtClean="0">
                <a:latin typeface="Bernard MT Condensed" panose="02050806060905020404" pitchFamily="18" charset="0"/>
              </a:rPr>
              <a:t>Thank you </a:t>
            </a:r>
            <a:endParaRPr lang="ar-IQ" sz="6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71500" indent="-571500" rtl="0">
              <a:buFont typeface="Wingdings" panose="05000000000000000000" pitchFamily="2" charset="2"/>
              <a:buChar char="Ø"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or definitive</a:t>
            </a:r>
            <a:b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impression</a:t>
            </a:r>
            <a:endParaRPr lang="ar-IQ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lnSpcReduction="10000"/>
          </a:bodyPr>
          <a:lstStyle/>
          <a:p>
            <a:pPr algn="l" rtl="0"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An </a:t>
            </a:r>
            <a:r>
              <a:rPr lang="en-US" dirty="0">
                <a:solidFill>
                  <a:srgbClr val="7030A0"/>
                </a:solidFill>
              </a:rPr>
              <a:t>imprint that record the entire </a:t>
            </a:r>
            <a:r>
              <a:rPr lang="en-US" dirty="0" smtClean="0">
                <a:solidFill>
                  <a:srgbClr val="7030A0"/>
                </a:solidFill>
              </a:rPr>
              <a:t>functional denture-bearing </a:t>
            </a:r>
            <a:r>
              <a:rPr lang="en-US" dirty="0">
                <a:solidFill>
                  <a:srgbClr val="7030A0"/>
                </a:solidFill>
              </a:rPr>
              <a:t>area to ensure </a:t>
            </a:r>
            <a:r>
              <a:rPr lang="en-US" dirty="0" smtClean="0">
                <a:solidFill>
                  <a:srgbClr val="7030A0"/>
                </a:solidFill>
              </a:rPr>
              <a:t>maximum support</a:t>
            </a:r>
            <a:r>
              <a:rPr lang="en-US" dirty="0">
                <a:solidFill>
                  <a:srgbClr val="7030A0"/>
                </a:solidFill>
              </a:rPr>
              <a:t>, retention and stability for the </a:t>
            </a:r>
            <a:r>
              <a:rPr lang="en-US" dirty="0" smtClean="0">
                <a:solidFill>
                  <a:srgbClr val="7030A0"/>
                </a:solidFill>
              </a:rPr>
              <a:t>denture during use.</a:t>
            </a:r>
            <a:endParaRPr lang="en-US" dirty="0">
              <a:solidFill>
                <a:srgbClr val="7030A0"/>
              </a:solidFill>
            </a:endParaRP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>
                <a:solidFill>
                  <a:srgbClr val="7030A0"/>
                </a:solidFill>
              </a:rPr>
              <a:t>Primary purpose</a:t>
            </a:r>
          </a:p>
          <a:p>
            <a:pPr marL="82296" indent="0" algn="l" rtl="0">
              <a:buNone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To record accurately the tissues of the </a:t>
            </a:r>
            <a:r>
              <a:rPr lang="en-US" dirty="0" smtClean="0">
                <a:solidFill>
                  <a:srgbClr val="7030A0"/>
                </a:solidFill>
              </a:rPr>
              <a:t>denture bearing </a:t>
            </a:r>
            <a:r>
              <a:rPr lang="en-US" dirty="0">
                <a:solidFill>
                  <a:srgbClr val="7030A0"/>
                </a:solidFill>
              </a:rPr>
              <a:t>areas, in addition to recording </a:t>
            </a:r>
            <a:r>
              <a:rPr lang="en-US" dirty="0" smtClean="0">
                <a:solidFill>
                  <a:srgbClr val="7030A0"/>
                </a:solidFill>
              </a:rPr>
              <a:t>the functional </a:t>
            </a:r>
            <a:r>
              <a:rPr lang="en-US" dirty="0">
                <a:solidFill>
                  <a:srgbClr val="7030A0"/>
                </a:solidFill>
              </a:rPr>
              <a:t>width and depth of the </a:t>
            </a:r>
            <a:r>
              <a:rPr lang="en-US" dirty="0" smtClean="0">
                <a:solidFill>
                  <a:srgbClr val="7030A0"/>
                </a:solidFill>
              </a:rPr>
              <a:t>sulci.</a:t>
            </a:r>
            <a:endParaRPr lang="ar-IQ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dirty="0">
                <a:solidFill>
                  <a:srgbClr val="002060"/>
                </a:solidFill>
              </a:rPr>
              <a:t>Secondary impression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090874"/>
              </p:ext>
            </p:extLst>
          </p:nvPr>
        </p:nvGraphicFramePr>
        <p:xfrm>
          <a:off x="1187624" y="1340768"/>
          <a:ext cx="7746064" cy="490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135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15" y="332656"/>
            <a:ext cx="8173185" cy="612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Conventional technique</a:t>
            </a:r>
            <a:endParaRPr lang="ar-IQ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82296" indent="0" algn="l" rtl="0">
              <a:buNone/>
            </a:pPr>
            <a:r>
              <a:rPr lang="en-US" b="1" dirty="0"/>
              <a:t>Also known as</a:t>
            </a:r>
          </a:p>
          <a:p>
            <a:pPr marL="82296" indent="0" algn="l" rtl="0">
              <a:buNone/>
            </a:pPr>
            <a:r>
              <a:rPr lang="en-US" dirty="0" smtClean="0"/>
              <a:t> </a:t>
            </a:r>
            <a:r>
              <a:rPr lang="en-US" b="1" i="1" strike="sngStrik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Anatomical </a:t>
            </a:r>
            <a:r>
              <a:rPr lang="en-US" b="1" i="1" strike="sngStrike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b="1" i="1" strike="sngStrike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Mucostatic</a:t>
            </a:r>
            <a:endParaRPr lang="en-US" b="1" i="1" strike="sngStrike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 algn="l" rtl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surface contour of the ridge is</a:t>
            </a:r>
          </a:p>
          <a:p>
            <a:pPr marL="82296" indent="0" algn="l" rtl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recorded at its resting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form ( no occlusal load)</a:t>
            </a:r>
          </a:p>
          <a:p>
            <a:pPr marL="82296" indent="0" algn="l" rtl="0">
              <a:buNone/>
            </a:pPr>
            <a:endParaRPr lang="ar-IQ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63" y="4293096"/>
            <a:ext cx="2905465" cy="220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23928" y="4538608"/>
            <a:ext cx="3262558" cy="193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21" y="4293096"/>
            <a:ext cx="2304256" cy="216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25" y="15326"/>
            <a:ext cx="4176464" cy="379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62" y="31530"/>
            <a:ext cx="3616645" cy="376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5"/>
            <a:ext cx="4104456" cy="319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798867"/>
            <a:ext cx="3707118" cy="303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8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1124744"/>
            <a:ext cx="7406640" cy="1152128"/>
          </a:xfrm>
          <a:solidFill>
            <a:srgbClr val="DDDDDD"/>
          </a:solidFill>
        </p:spPr>
        <p:txBody>
          <a:bodyPr>
            <a:normAutofit/>
          </a:bodyPr>
          <a:lstStyle/>
          <a:p>
            <a:pPr rtl="0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Selective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technique</a:t>
            </a:r>
            <a:endParaRPr lang="ar-IQ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7406640" cy="1752600"/>
          </a:xfrm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Mucostatioc</a:t>
            </a:r>
            <a:r>
              <a:rPr lang="en-US" sz="3600" b="1" dirty="0">
                <a:solidFill>
                  <a:srgbClr val="C00000"/>
                </a:solidFill>
              </a:rPr>
              <a:t> impression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AND</a:t>
            </a:r>
          </a:p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Mucocompressive</a:t>
            </a:r>
            <a:r>
              <a:rPr lang="en-US" sz="3600" b="1" dirty="0">
                <a:solidFill>
                  <a:srgbClr val="C00000"/>
                </a:solidFill>
              </a:rPr>
              <a:t> impression</a:t>
            </a:r>
            <a:endParaRPr lang="ar-IQ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in free end saddle</a:t>
            </a:r>
            <a:endParaRPr lang="ar-IQ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62500" lnSpcReduction="20000"/>
          </a:bodyPr>
          <a:lstStyle/>
          <a:p>
            <a:pPr algn="l" rtl="0"/>
            <a:endParaRPr lang="en-US" dirty="0" smtClean="0"/>
          </a:p>
          <a:p>
            <a:pPr algn="l" rtl="0"/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tooth (rest seat) and soft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 (mucosa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 rtl="0"/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Tooth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rigid, mucosa is soft and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displaceable during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function, the free end saddle will be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pushed towards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tissue and then bounces back.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movement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cause loosening of abutment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tooth and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resorption of alveolar bone.</a:t>
            </a:r>
          </a:p>
          <a:p>
            <a:pPr algn="l" rtl="0"/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aim is to create minimum movement of the</a:t>
            </a:r>
          </a:p>
          <a:p>
            <a:pPr marL="82296" indent="0" algn="l" rtl="0">
              <a:buNone/>
            </a:pP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denture base during function</a:t>
            </a:r>
          </a:p>
          <a:p>
            <a:pPr algn="l" rtl="0"/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selective pressure technique may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used 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achieve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this. </a:t>
            </a:r>
            <a:endParaRPr lang="ar-IQ" sz="4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561</TotalTime>
  <Words>331</Words>
  <Application>Microsoft Office PowerPoint</Application>
  <PresentationFormat>On-screen Show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Solstice</vt:lpstr>
      <vt:lpstr>PowerPoint Presentation</vt:lpstr>
      <vt:lpstr>Primary impression </vt:lpstr>
      <vt:lpstr>Secondary or definitive impression</vt:lpstr>
      <vt:lpstr>Secondary impression  </vt:lpstr>
      <vt:lpstr>PowerPoint Presentation</vt:lpstr>
      <vt:lpstr>Conventional technique</vt:lpstr>
      <vt:lpstr>PowerPoint Presentation</vt:lpstr>
      <vt:lpstr>Selective pressure technique</vt:lpstr>
      <vt:lpstr>Support in free end saddle</vt:lpstr>
      <vt:lpstr>2 techniques to achieve selective pressure impression  </vt:lpstr>
      <vt:lpstr>Functional dual impression</vt:lpstr>
      <vt:lpstr>PowerPoint Presentation</vt:lpstr>
      <vt:lpstr>PowerPoint Presentation</vt:lpstr>
      <vt:lpstr>PowerPoint Presentation</vt:lpstr>
      <vt:lpstr>Altered cast technique</vt:lpstr>
      <vt:lpstr>PowerPoint Presentation</vt:lpstr>
      <vt:lpstr>Special tray construction for selective pressure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 techniques for partial edentulous area</dc:title>
  <dc:creator>nagim</dc:creator>
  <cp:lastModifiedBy>nagim</cp:lastModifiedBy>
  <cp:revision>87</cp:revision>
  <dcterms:created xsi:type="dcterms:W3CDTF">2018-04-21T19:16:34Z</dcterms:created>
  <dcterms:modified xsi:type="dcterms:W3CDTF">2018-04-24T16:35:25Z</dcterms:modified>
</cp:coreProperties>
</file>