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1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1E66D65-2A2D-46D5-AE2B-5FAA98DE0C00}" type="datetimeFigureOut">
              <a:rPr lang="ar-IQ" smtClean="0"/>
              <a:t>10/08/1439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CB2E932-52A9-4E99-B5E0-BADB8748412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5605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E932-52A9-4E99-B5E0-BADB8748412B}" type="slidenum">
              <a:rPr lang="ar-IQ" smtClean="0"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6140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B919-0271-443E-9F7A-A1DD459B61A5}" type="datetimeFigureOut">
              <a:rPr lang="ar-IQ" smtClean="0"/>
              <a:t>10/08/1439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C5BF-9F17-4C25-8AEB-3623A73167BF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B919-0271-443E-9F7A-A1DD459B61A5}" type="datetimeFigureOut">
              <a:rPr lang="ar-IQ" smtClean="0"/>
              <a:t>10/08/1439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C5BF-9F17-4C25-8AEB-3623A73167B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B919-0271-443E-9F7A-A1DD459B61A5}" type="datetimeFigureOut">
              <a:rPr lang="ar-IQ" smtClean="0"/>
              <a:t>10/08/1439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C5BF-9F17-4C25-8AEB-3623A73167B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B919-0271-443E-9F7A-A1DD459B61A5}" type="datetimeFigureOut">
              <a:rPr lang="ar-IQ" smtClean="0"/>
              <a:t>10/08/1439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C5BF-9F17-4C25-8AEB-3623A73167B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B919-0271-443E-9F7A-A1DD459B61A5}" type="datetimeFigureOut">
              <a:rPr lang="ar-IQ" smtClean="0"/>
              <a:t>10/08/1439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C5BF-9F17-4C25-8AEB-3623A73167BF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B919-0271-443E-9F7A-A1DD459B61A5}" type="datetimeFigureOut">
              <a:rPr lang="ar-IQ" smtClean="0"/>
              <a:t>10/08/1439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C5BF-9F17-4C25-8AEB-3623A73167B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B919-0271-443E-9F7A-A1DD459B61A5}" type="datetimeFigureOut">
              <a:rPr lang="ar-IQ" smtClean="0"/>
              <a:t>10/08/1439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C5BF-9F17-4C25-8AEB-3623A73167B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B919-0271-443E-9F7A-A1DD459B61A5}" type="datetimeFigureOut">
              <a:rPr lang="ar-IQ" smtClean="0"/>
              <a:t>10/08/1439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C5BF-9F17-4C25-8AEB-3623A73167B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B919-0271-443E-9F7A-A1DD459B61A5}" type="datetimeFigureOut">
              <a:rPr lang="ar-IQ" smtClean="0"/>
              <a:t>10/08/1439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C5BF-9F17-4C25-8AEB-3623A73167B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B919-0271-443E-9F7A-A1DD459B61A5}" type="datetimeFigureOut">
              <a:rPr lang="ar-IQ" smtClean="0"/>
              <a:t>10/08/1439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C5BF-9F17-4C25-8AEB-3623A73167B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B919-0271-443E-9F7A-A1DD459B61A5}" type="datetimeFigureOut">
              <a:rPr lang="ar-IQ" smtClean="0"/>
              <a:t>10/08/1439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AD1C5BF-9F17-4C25-8AEB-3623A73167BF}" type="slidenum">
              <a:rPr lang="ar-IQ" smtClean="0"/>
              <a:t>‹#›</a:t>
            </a:fld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48B919-0271-443E-9F7A-A1DD459B61A5}" type="datetimeFigureOut">
              <a:rPr lang="ar-IQ" smtClean="0"/>
              <a:t>10/08/1439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D1C5BF-9F17-4C25-8AEB-3623A73167BF}" type="slidenum">
              <a:rPr lang="ar-IQ" smtClean="0"/>
              <a:t>‹#›</a:t>
            </a:fld>
            <a:endParaRPr lang="ar-IQ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851648" cy="1152128"/>
          </a:xfrm>
          <a:ln>
            <a:solidFill>
              <a:srgbClr val="92D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</a:t>
            </a:r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Devices</a:t>
            </a:r>
            <a:endParaRPr lang="ar-IQ" sz="8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116632" y="1188455"/>
            <a:ext cx="7854696" cy="1752600"/>
          </a:xfrm>
          <a:ln>
            <a:noFill/>
          </a:ln>
          <a:scene3d>
            <a:camera prst="perspectiveContrastingRightFacing"/>
            <a:lightRig rig="threePt" dir="t"/>
          </a:scene3d>
          <a:sp3d>
            <a:bevelT w="139700" h="139700" prst="divot"/>
          </a:sp3d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algn="ctr"/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Biostar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Vacuum device</a:t>
            </a:r>
            <a:endParaRPr lang="ar-IQ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nagim\Desktop\صور رند\IMG_20180412_224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629" y="2348880"/>
            <a:ext cx="3909060" cy="306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437112"/>
            <a:ext cx="432048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>
                <a:latin typeface="Bahnschrift Light" panose="020B0502040204020203" pitchFamily="34" charset="0"/>
              </a:rPr>
              <a:t>Dr</a:t>
            </a:r>
            <a:r>
              <a:rPr lang="en-US" sz="2400" dirty="0" smtClean="0">
                <a:latin typeface="Bahnschrift Light" panose="020B0502040204020203" pitchFamily="34" charset="0"/>
              </a:rPr>
              <a:t>.</a:t>
            </a:r>
            <a:r>
              <a:rPr lang="en-US" sz="2400" dirty="0" smtClean="0">
                <a:latin typeface="Algerian" panose="04020705040A02060702" pitchFamily="82" charset="0"/>
              </a:rPr>
              <a:t> </a:t>
            </a:r>
            <a:r>
              <a:rPr lang="en-US" sz="2400" b="1" dirty="0" err="1" smtClean="0">
                <a:latin typeface="Bahnschrift Light" panose="020B0502040204020203" pitchFamily="34" charset="0"/>
              </a:rPr>
              <a:t>Nagham</a:t>
            </a:r>
            <a:r>
              <a:rPr lang="en-US" sz="2400" b="1" dirty="0" smtClean="0">
                <a:latin typeface="Bahnschrift Light" panose="020B0502040204020203" pitchFamily="34" charset="0"/>
              </a:rPr>
              <a:t>  </a:t>
            </a:r>
            <a:r>
              <a:rPr lang="en-US" sz="2400" b="1" dirty="0" err="1" smtClean="0">
                <a:latin typeface="Bahnschrift Light" panose="020B0502040204020203" pitchFamily="34" charset="0"/>
              </a:rPr>
              <a:t>Bahjat</a:t>
            </a:r>
            <a:endParaRPr lang="en-US" sz="4000" b="1" dirty="0" smtClean="0">
              <a:latin typeface="Bahnschrift Light" panose="020B0502040204020203" pitchFamily="34" charset="0"/>
            </a:endParaRPr>
          </a:p>
          <a:p>
            <a:pPr algn="l"/>
            <a:r>
              <a:rPr lang="en-US" sz="2400" b="1" dirty="0" smtClean="0">
                <a:latin typeface="Bahnschrift Light" panose="020B0502040204020203" pitchFamily="34" charset="0"/>
              </a:rPr>
              <a:t>Dr. </a:t>
            </a:r>
            <a:r>
              <a:rPr lang="en-US" sz="2400" b="1" dirty="0" err="1" smtClean="0">
                <a:latin typeface="Bahnschrift Light" panose="020B0502040204020203" pitchFamily="34" charset="0"/>
              </a:rPr>
              <a:t>Teeba</a:t>
            </a:r>
            <a:r>
              <a:rPr lang="en-US" sz="2400" b="1" dirty="0" smtClean="0">
                <a:latin typeface="Bahnschrift Light" panose="020B0502040204020203" pitchFamily="34" charset="0"/>
              </a:rPr>
              <a:t>  </a:t>
            </a:r>
            <a:r>
              <a:rPr lang="en-US" sz="2400" b="1" dirty="0" err="1" smtClean="0">
                <a:latin typeface="Bahnschrift Light" panose="020B0502040204020203" pitchFamily="34" charset="0"/>
              </a:rPr>
              <a:t>Amer</a:t>
            </a:r>
            <a:endParaRPr lang="en-US" sz="2400" b="1" dirty="0" smtClean="0">
              <a:latin typeface="Bahnschrift Light" panose="020B0502040204020203" pitchFamily="34" charset="0"/>
            </a:endParaRPr>
          </a:p>
          <a:p>
            <a:pPr algn="l"/>
            <a:r>
              <a:rPr lang="en-US" sz="2400" b="1" dirty="0" smtClean="0">
                <a:latin typeface="Bahnschrift Light" panose="020B0502040204020203" pitchFamily="34" charset="0"/>
              </a:rPr>
              <a:t>Lecturer.  </a:t>
            </a:r>
            <a:r>
              <a:rPr lang="en-US" sz="2400" b="1" dirty="0" err="1" smtClean="0">
                <a:latin typeface="Bahnschrift Light" panose="020B0502040204020203" pitchFamily="34" charset="0"/>
              </a:rPr>
              <a:t>Shaymaa</a:t>
            </a:r>
            <a:r>
              <a:rPr lang="en-US" sz="2400" b="1" dirty="0" smtClean="0">
                <a:latin typeface="Bahnschrift Light" panose="020B0502040204020203" pitchFamily="34" charset="0"/>
              </a:rPr>
              <a:t>  Majid</a:t>
            </a:r>
          </a:p>
          <a:p>
            <a:pPr algn="l"/>
            <a:r>
              <a:rPr lang="en-US" sz="2400" b="1" dirty="0" smtClean="0">
                <a:latin typeface="Bahnschrift Light" panose="020B0502040204020203" pitchFamily="34" charset="0"/>
              </a:rPr>
              <a:t>Tec.  </a:t>
            </a:r>
            <a:r>
              <a:rPr lang="en-US" sz="2400" b="1" dirty="0" err="1" smtClean="0">
                <a:latin typeface="Bahnschrift Light" panose="020B0502040204020203" pitchFamily="34" charset="0"/>
              </a:rPr>
              <a:t>Sawsab</a:t>
            </a:r>
            <a:r>
              <a:rPr lang="en-US" sz="2400" b="1" dirty="0" smtClean="0">
                <a:latin typeface="Bahnschrift Light" panose="020B0502040204020203" pitchFamily="34" charset="0"/>
              </a:rPr>
              <a:t>  Mohsen</a:t>
            </a:r>
            <a:endParaRPr lang="ar-IQ" sz="2400" b="1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135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10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 Star Pressure Forming</a:t>
            </a:r>
          </a:p>
          <a:p>
            <a:pPr algn="ctr" rtl="0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</a:t>
            </a:r>
            <a:endParaRPr lang="ar-IQ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endParaRPr lang="ar-IQ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247455" cy="444348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Uses a pressure thermoforming</a:t>
            </a:r>
          </a:p>
          <a:p>
            <a:pPr marL="0" indent="0" algn="l" rtl="0">
              <a:buNone/>
            </a:pPr>
            <a:r>
              <a:rPr lang="en-US" dirty="0"/>
              <a:t>machine to </a:t>
            </a:r>
            <a:r>
              <a:rPr lang="en-US" dirty="0" smtClean="0"/>
              <a:t>produce orthodontic retainers, appliances</a:t>
            </a:r>
            <a:r>
              <a:rPr lang="en-US" dirty="0"/>
              <a:t>, </a:t>
            </a:r>
            <a:r>
              <a:rPr lang="en-US" dirty="0" smtClean="0"/>
              <a:t>mouth guards and bleaching </a:t>
            </a:r>
            <a:r>
              <a:rPr lang="en-US" dirty="0"/>
              <a:t>stents.</a:t>
            </a:r>
          </a:p>
          <a:p>
            <a:pPr marL="0" indent="0" algn="l" rtl="0">
              <a:buNone/>
            </a:pPr>
            <a:r>
              <a:rPr lang="en-US" dirty="0"/>
              <a:t>• The </a:t>
            </a:r>
            <a:r>
              <a:rPr lang="en-US" dirty="0" err="1"/>
              <a:t>Ministar</a:t>
            </a:r>
            <a:r>
              <a:rPr lang="en-US" dirty="0"/>
              <a:t> provides the </a:t>
            </a:r>
            <a:r>
              <a:rPr lang="en-US" dirty="0" smtClean="0"/>
              <a:t>highest accuracy </a:t>
            </a:r>
            <a:r>
              <a:rPr lang="en-US" dirty="0"/>
              <a:t>for the patient </a:t>
            </a:r>
            <a:r>
              <a:rPr lang="en-US" dirty="0" smtClean="0"/>
              <a:t>by using </a:t>
            </a:r>
            <a:r>
              <a:rPr lang="en-US" dirty="0"/>
              <a:t>air pressure to mould </a:t>
            </a:r>
            <a:r>
              <a:rPr lang="en-US" dirty="0" smtClean="0"/>
              <a:t>the appliance </a:t>
            </a:r>
            <a:r>
              <a:rPr lang="en-US" dirty="0"/>
              <a:t>specifically to the</a:t>
            </a:r>
          </a:p>
          <a:p>
            <a:pPr algn="l" rtl="0"/>
            <a:r>
              <a:rPr lang="en-US" dirty="0"/>
              <a:t>patient’s oral cavity to </a:t>
            </a:r>
            <a:r>
              <a:rPr lang="en-US" dirty="0" smtClean="0"/>
              <a:t>ensure a perfect fit.</a:t>
            </a:r>
            <a:endParaRPr lang="ar-IQ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4101407" cy="351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4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 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KEYSTONE 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-Proline 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</a:t>
            </a:r>
            <a:r>
              <a:rPr lang="en-US" dirty="0" smtClean="0"/>
              <a:t>2000</a:t>
            </a:r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 algn="l" rtl="0">
              <a:buNone/>
            </a:pPr>
            <a:r>
              <a:rPr lang="en-US" dirty="0"/>
              <a:t>The powerful pressure unit provides</a:t>
            </a:r>
          </a:p>
          <a:p>
            <a:pPr marL="0" indent="0" algn="l" rtl="0">
              <a:buNone/>
            </a:pPr>
            <a:r>
              <a:rPr lang="en-US" dirty="0"/>
              <a:t>superior adaptation for dental plastics</a:t>
            </a:r>
          </a:p>
          <a:p>
            <a:pPr marL="0" indent="0" algn="l" rtl="0">
              <a:buNone/>
            </a:pPr>
            <a:r>
              <a:rPr lang="en-US" dirty="0"/>
              <a:t>using laboratory or operatory internal </a:t>
            </a:r>
            <a:r>
              <a:rPr lang="en-US" dirty="0" smtClean="0"/>
              <a:t>air compressors</a:t>
            </a:r>
            <a:r>
              <a:rPr lang="en-US" dirty="0"/>
              <a:t>.</a:t>
            </a:r>
          </a:p>
          <a:p>
            <a:pPr marL="0" indent="0" algn="l" rtl="0">
              <a:buNone/>
            </a:pPr>
            <a:r>
              <a:rPr lang="en-US" sz="5700" dirty="0"/>
              <a:t>•</a:t>
            </a:r>
            <a:r>
              <a:rPr lang="en-US" dirty="0"/>
              <a:t> Because the unit has no motor, it is</a:t>
            </a:r>
          </a:p>
          <a:p>
            <a:pPr marL="0" indent="0" algn="l" rtl="0">
              <a:buNone/>
            </a:pPr>
            <a:r>
              <a:rPr lang="en-US" dirty="0"/>
              <a:t>compact and very quiet. Also, the</a:t>
            </a:r>
          </a:p>
          <a:p>
            <a:pPr marL="0" indent="0" algn="l" rtl="0">
              <a:buNone/>
            </a:pPr>
            <a:r>
              <a:rPr lang="en-US" dirty="0"/>
              <a:t>vacuum pressure from an office</a:t>
            </a:r>
          </a:p>
          <a:p>
            <a:pPr marL="0" indent="0" algn="l" rtl="0">
              <a:buNone/>
            </a:pPr>
            <a:r>
              <a:rPr lang="en-US" dirty="0"/>
              <a:t>compressor is usually greater than </a:t>
            </a:r>
            <a:r>
              <a:rPr lang="en-US" dirty="0" smtClean="0"/>
              <a:t>the pressure </a:t>
            </a:r>
            <a:r>
              <a:rPr lang="en-US" dirty="0"/>
              <a:t>generated from smaller</a:t>
            </a:r>
          </a:p>
          <a:p>
            <a:pPr marL="0" indent="0" algn="l" rtl="0">
              <a:buNone/>
            </a:pPr>
            <a:r>
              <a:rPr lang="en-US" dirty="0"/>
              <a:t>vacuum units.</a:t>
            </a:r>
          </a:p>
          <a:p>
            <a:pPr marL="0" indent="0" algn="l" rtl="0">
              <a:buNone/>
            </a:pPr>
            <a:r>
              <a:rPr lang="en-US" sz="4600" dirty="0"/>
              <a:t>•</a:t>
            </a:r>
            <a:r>
              <a:rPr lang="en-US" dirty="0"/>
              <a:t> The greater the pressure, the better</a:t>
            </a:r>
          </a:p>
          <a:p>
            <a:pPr marL="0" indent="0" algn="l" rtl="0">
              <a:buNone/>
            </a:pPr>
            <a:r>
              <a:rPr lang="en-US" dirty="0"/>
              <a:t>definition and adherence the dental</a:t>
            </a:r>
          </a:p>
          <a:p>
            <a:pPr marL="0" indent="0" algn="l" rtl="0">
              <a:buNone/>
            </a:pPr>
            <a:r>
              <a:rPr lang="en-US" dirty="0"/>
              <a:t>appliances will have.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4087"/>
            <a:ext cx="4038600" cy="414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82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36947" y="3645024"/>
            <a:ext cx="2209800" cy="138723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RSB </a:t>
            </a:r>
            <a:r>
              <a:rPr lang="en-US" sz="2000" dirty="0">
                <a:solidFill>
                  <a:srgbClr val="C00000"/>
                </a:solidFill>
              </a:rPr>
              <a:t>DUNAFORM</a:t>
            </a:r>
            <a:endParaRPr lang="ar-IQ" sz="2000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2" y="1595127"/>
            <a:ext cx="2959831" cy="238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 rot="705031">
            <a:off x="3287310" y="753739"/>
            <a:ext cx="553531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/>
              <a:t>A pressure molding device for </a:t>
            </a:r>
            <a:r>
              <a:rPr lang="en-US" sz="2000" b="1" dirty="0" smtClean="0"/>
              <a:t>all applications </a:t>
            </a:r>
            <a:r>
              <a:rPr lang="en-US" sz="2000" b="1" dirty="0"/>
              <a:t>of the </a:t>
            </a:r>
            <a:r>
              <a:rPr lang="en-US" sz="2000" b="1" dirty="0" smtClean="0"/>
              <a:t>dental thermoforming </a:t>
            </a:r>
            <a:r>
              <a:rPr lang="en-US" sz="2000" b="1" dirty="0"/>
              <a:t>technique in the</a:t>
            </a:r>
          </a:p>
          <a:p>
            <a:pPr algn="l" rtl="0"/>
            <a:r>
              <a:rPr lang="en-US" sz="2000" b="1" dirty="0"/>
              <a:t>laboratory and in the practice.</a:t>
            </a:r>
          </a:p>
          <a:p>
            <a:pPr algn="l" rtl="0"/>
            <a:r>
              <a:rPr lang="en-US" sz="2000" b="1" dirty="0"/>
              <a:t>• The thermic-controlled IR-radiator gets</a:t>
            </a:r>
          </a:p>
          <a:p>
            <a:pPr algn="l" rtl="0"/>
            <a:r>
              <a:rPr lang="en-US" sz="2000" b="1" dirty="0"/>
              <a:t>the working temperature within a short</a:t>
            </a:r>
          </a:p>
          <a:p>
            <a:pPr algn="l" rtl="0"/>
            <a:r>
              <a:rPr lang="en-US" sz="2000" b="1" dirty="0" smtClean="0"/>
              <a:t>Time. </a:t>
            </a:r>
            <a:r>
              <a:rPr lang="en-US" sz="2000" b="1" dirty="0"/>
              <a:t>Heating and cooling times are</a:t>
            </a:r>
          </a:p>
          <a:p>
            <a:pPr algn="l" rtl="0"/>
            <a:r>
              <a:rPr lang="en-US" sz="2000" b="1" dirty="0"/>
              <a:t>programmable</a:t>
            </a:r>
          </a:p>
          <a:p>
            <a:pPr algn="l" rtl="0"/>
            <a:r>
              <a:rPr lang="en-US" sz="2000" b="1" dirty="0"/>
              <a:t>• The heating of the sheets takes place</a:t>
            </a:r>
          </a:p>
          <a:p>
            <a:pPr algn="l" rtl="0"/>
            <a:r>
              <a:rPr lang="en-US" sz="2000" b="1" dirty="0"/>
              <a:t>on the model-turned-side.</a:t>
            </a:r>
          </a:p>
          <a:p>
            <a:pPr algn="l" rtl="0"/>
            <a:r>
              <a:rPr lang="en-US" sz="2000" b="1" dirty="0" smtClean="0"/>
              <a:t> </a:t>
            </a:r>
            <a:r>
              <a:rPr lang="en-US" sz="2000" b="1" dirty="0"/>
              <a:t>Optically and acoustically messages.</a:t>
            </a:r>
          </a:p>
          <a:p>
            <a:pPr algn="l" rtl="0"/>
            <a:r>
              <a:rPr lang="en-US" sz="2000" b="1" dirty="0"/>
              <a:t>• Big display-indication.</a:t>
            </a:r>
          </a:p>
          <a:p>
            <a:pPr algn="l" rtl="0"/>
            <a:r>
              <a:rPr lang="en-US" sz="2000" b="1" dirty="0"/>
              <a:t>• Simple operation.</a:t>
            </a:r>
          </a:p>
          <a:p>
            <a:pPr algn="l" rtl="0"/>
            <a:r>
              <a:rPr lang="en-US" sz="2000" b="1" dirty="0"/>
              <a:t>• The constructive design enables full</a:t>
            </a:r>
          </a:p>
          <a:p>
            <a:pPr algn="l" rtl="0"/>
            <a:r>
              <a:rPr lang="en-US" sz="2000" b="1" dirty="0"/>
              <a:t>utilization of the degree of</a:t>
            </a:r>
          </a:p>
          <a:p>
            <a:pPr algn="l" rtl="0"/>
            <a:r>
              <a:rPr lang="en-US" sz="2000" b="1" dirty="0"/>
              <a:t>thermoforming and the precise</a:t>
            </a:r>
          </a:p>
          <a:p>
            <a:pPr algn="l" rtl="0"/>
            <a:r>
              <a:rPr lang="en-US" sz="2000" b="1" dirty="0"/>
              <a:t>forming definition</a:t>
            </a:r>
          </a:p>
          <a:p>
            <a:pPr algn="l" rtl="0"/>
            <a:r>
              <a:rPr lang="en-US" sz="2000" b="1" dirty="0"/>
              <a:t>• Low air consumption levels.</a:t>
            </a:r>
          </a:p>
          <a:p>
            <a:pPr algn="l" rtl="0"/>
            <a:r>
              <a:rPr lang="en-US" sz="2000" b="1" dirty="0"/>
              <a:t>RSB DUNAFORM</a:t>
            </a:r>
            <a:endParaRPr lang="ar-IQ" sz="2000" b="1" dirty="0"/>
          </a:p>
        </p:txBody>
      </p:sp>
    </p:spTree>
    <p:extLst>
      <p:ext uri="{BB962C8B-B14F-4D97-AF65-F5344CB8AC3E}">
        <p14:creationId xmlns:p14="http://schemas.microsoft.com/office/powerpoint/2010/main" val="40735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312368" cy="4032448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Is a vacuum forming </a:t>
            </a:r>
            <a:r>
              <a:rPr lang="en-US" dirty="0" smtClean="0">
                <a:latin typeface="+mn-lt"/>
              </a:rPr>
              <a:t>machine for </a:t>
            </a:r>
            <a:r>
              <a:rPr lang="en-US" dirty="0">
                <a:latin typeface="+mn-lt"/>
              </a:rPr>
              <a:t>making bleaching </a:t>
            </a:r>
            <a:r>
              <a:rPr lang="en-US" dirty="0" smtClean="0">
                <a:latin typeface="+mn-lt"/>
              </a:rPr>
              <a:t>tray, splints</a:t>
            </a:r>
            <a:r>
              <a:rPr lang="en-US" dirty="0">
                <a:latin typeface="+mn-lt"/>
              </a:rPr>
              <a:t>, or any </a:t>
            </a:r>
            <a:r>
              <a:rPr lang="en-US" dirty="0" smtClean="0">
                <a:latin typeface="+mn-lt"/>
              </a:rPr>
              <a:t>other  vacuum formed orthodontic appliances</a:t>
            </a:r>
            <a:r>
              <a:rPr lang="en-US" dirty="0">
                <a:latin typeface="+mn-lt"/>
              </a:rPr>
              <a:t>.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• Thanks to its technical </a:t>
            </a:r>
            <a:r>
              <a:rPr lang="en-US" dirty="0" smtClean="0">
                <a:latin typeface="+mn-lt"/>
              </a:rPr>
              <a:t>anesthetic </a:t>
            </a:r>
            <a:r>
              <a:rPr lang="en-US" dirty="0">
                <a:latin typeface="+mn-lt"/>
              </a:rPr>
              <a:t>advantages, it </a:t>
            </a:r>
            <a:r>
              <a:rPr lang="en-US" dirty="0" smtClean="0">
                <a:latin typeface="+mn-lt"/>
              </a:rPr>
              <a:t>is ideal </a:t>
            </a:r>
            <a:r>
              <a:rPr lang="en-US" dirty="0">
                <a:latin typeface="+mn-lt"/>
              </a:rPr>
              <a:t>for both laboratories </a:t>
            </a:r>
            <a:r>
              <a:rPr lang="en-US" dirty="0" smtClean="0">
                <a:latin typeface="+mn-lt"/>
              </a:rPr>
              <a:t>or dental </a:t>
            </a:r>
            <a:r>
              <a:rPr lang="en-US" dirty="0">
                <a:latin typeface="+mn-lt"/>
              </a:rPr>
              <a:t>offices. </a:t>
            </a:r>
            <a:endParaRPr lang="ar-IQ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339752" y="5733256"/>
            <a:ext cx="2209800" cy="50405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200" b="1" dirty="0" smtClean="0"/>
              <a:t>F</a:t>
            </a:r>
            <a:r>
              <a:rPr lang="en-US" sz="2800" b="1" dirty="0" smtClean="0"/>
              <a:t>ORMAX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1" b="12941"/>
          <a:stretch>
            <a:fillRect/>
          </a:stretch>
        </p:blipFill>
        <p:spPr bwMode="auto">
          <a:xfrm rot="420000">
            <a:off x="4293059" y="1247453"/>
            <a:ext cx="4617720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55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Procedure</a:t>
            </a:r>
            <a:endParaRPr lang="ar-IQ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l" rtl="0">
              <a:buNone/>
            </a:pPr>
            <a:r>
              <a:rPr lang="en-US" sz="4200" b="1" i="1" dirty="0">
                <a:solidFill>
                  <a:srgbClr val="7030A0"/>
                </a:solidFill>
              </a:rPr>
              <a:t>Step 1</a:t>
            </a:r>
            <a:endParaRPr lang="en-US" sz="4700" b="1" i="1" dirty="0">
              <a:solidFill>
                <a:srgbClr val="7030A0"/>
              </a:solidFill>
            </a:endParaRPr>
          </a:p>
          <a:p>
            <a:pPr marL="0" indent="0" algn="l" rtl="0">
              <a:buNone/>
            </a:pPr>
            <a:r>
              <a:rPr lang="en-US" sz="3000" b="1" dirty="0"/>
              <a:t>• Insert selected sheet</a:t>
            </a:r>
          </a:p>
          <a:p>
            <a:pPr marL="0" indent="0" algn="l" rtl="0">
              <a:buNone/>
            </a:pPr>
            <a:r>
              <a:rPr lang="en-US" sz="3000" b="1" dirty="0"/>
              <a:t>resin material into the</a:t>
            </a:r>
          </a:p>
          <a:p>
            <a:pPr marL="0" indent="0" algn="l" rtl="0">
              <a:buNone/>
            </a:pPr>
            <a:r>
              <a:rPr lang="en-US" sz="3000" b="1" dirty="0"/>
              <a:t>clamping frame. The S</a:t>
            </a:r>
          </a:p>
          <a:p>
            <a:pPr marL="0" indent="0" algn="l" rtl="0">
              <a:buNone/>
            </a:pPr>
            <a:r>
              <a:rPr lang="en-US" sz="3000" b="1" dirty="0"/>
              <a:t>or screw-handle clamps</a:t>
            </a:r>
          </a:p>
          <a:p>
            <a:pPr marL="0" indent="0" algn="l" rtl="0">
              <a:buNone/>
            </a:pPr>
            <a:r>
              <a:rPr lang="en-US" sz="3000" b="1" dirty="0"/>
              <a:t>allow adjustment of the</a:t>
            </a:r>
          </a:p>
          <a:p>
            <a:pPr marL="0" indent="0" algn="l" rtl="0">
              <a:buNone/>
            </a:pPr>
            <a:r>
              <a:rPr lang="en-US" sz="3000" b="1" dirty="0"/>
              <a:t>frame according to the</a:t>
            </a:r>
          </a:p>
          <a:p>
            <a:pPr marL="0" indent="0" algn="l" rtl="0">
              <a:buNone/>
            </a:pPr>
            <a:r>
              <a:rPr lang="en-US" sz="3000" b="1" dirty="0"/>
              <a:t>thickness of </a:t>
            </a:r>
            <a:r>
              <a:rPr lang="en-US" sz="3000" b="1" dirty="0" smtClean="0"/>
              <a:t>the material </a:t>
            </a:r>
            <a:r>
              <a:rPr lang="en-US" sz="3000" b="1" dirty="0"/>
              <a:t>used.</a:t>
            </a:r>
            <a:endParaRPr lang="ar-IQ" sz="3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16824"/>
            <a:ext cx="2736000" cy="327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2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sz="4000" b="1" i="1" dirty="0">
                <a:solidFill>
                  <a:srgbClr val="7030A0"/>
                </a:solidFill>
              </a:rPr>
              <a:t>Step 2</a:t>
            </a:r>
          </a:p>
          <a:p>
            <a:pPr marL="0" indent="0" algn="l" rtl="0">
              <a:buNone/>
            </a:pPr>
            <a:r>
              <a:rPr lang="en-US" dirty="0"/>
              <a:t>• </a:t>
            </a:r>
            <a:r>
              <a:rPr lang="en-US" sz="2800" b="1" dirty="0"/>
              <a:t>Place model or cast </a:t>
            </a:r>
            <a:r>
              <a:rPr lang="en-US" sz="2800" b="1" dirty="0" smtClean="0"/>
              <a:t>on vacuum plate.</a:t>
            </a:r>
            <a:endParaRPr lang="ar-IQ" sz="28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4320000" cy="324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91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4536504" cy="609427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4000" b="1" i="1" dirty="0">
                <a:solidFill>
                  <a:srgbClr val="7030A0"/>
                </a:solidFill>
              </a:rPr>
              <a:t>Step </a:t>
            </a:r>
            <a:r>
              <a:rPr lang="en-US" sz="4000" b="1" i="1" dirty="0" smtClean="0">
                <a:solidFill>
                  <a:srgbClr val="7030A0"/>
                </a:solidFill>
              </a:rPr>
              <a:t>3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2060"/>
                </a:solidFill>
              </a:rPr>
              <a:t>Slide clamping frame</a:t>
            </a:r>
          </a:p>
          <a:p>
            <a:pPr marL="0" indent="0" algn="l" rtl="0">
              <a:buNone/>
            </a:pPr>
            <a:r>
              <a:rPr lang="en-US" sz="2800" b="1" dirty="0">
                <a:solidFill>
                  <a:srgbClr val="002060"/>
                </a:solidFill>
              </a:rPr>
              <a:t>upward until it locks</a:t>
            </a:r>
          </a:p>
          <a:p>
            <a:pPr marL="0" indent="0" algn="l" rtl="0">
              <a:buNone/>
            </a:pPr>
            <a:r>
              <a:rPr lang="en-US" sz="2800" b="1" dirty="0">
                <a:solidFill>
                  <a:srgbClr val="002060"/>
                </a:solidFill>
              </a:rPr>
              <a:t>into position. Turn</a:t>
            </a:r>
          </a:p>
          <a:p>
            <a:pPr marL="0" indent="0" algn="l" rtl="0">
              <a:buNone/>
            </a:pPr>
            <a:r>
              <a:rPr lang="en-US" sz="2800" b="1" dirty="0">
                <a:solidFill>
                  <a:srgbClr val="002060"/>
                </a:solidFill>
              </a:rPr>
              <a:t>main switch on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2060"/>
                </a:solidFill>
              </a:rPr>
              <a:t>Allow appropriate </a:t>
            </a:r>
            <a:r>
              <a:rPr lang="en-US" sz="2800" b="1" dirty="0" smtClean="0">
                <a:solidFill>
                  <a:srgbClr val="002060"/>
                </a:solidFill>
              </a:rPr>
              <a:t>time (usually </a:t>
            </a:r>
            <a:r>
              <a:rPr lang="en-US" sz="2800" b="1" dirty="0">
                <a:solidFill>
                  <a:srgbClr val="002060"/>
                </a:solidFill>
              </a:rPr>
              <a:t>2-4 </a:t>
            </a:r>
            <a:r>
              <a:rPr lang="en-US" sz="2800" b="1" dirty="0" smtClean="0">
                <a:solidFill>
                  <a:srgbClr val="002060"/>
                </a:solidFill>
              </a:rPr>
              <a:t>minutes) for </a:t>
            </a:r>
            <a:r>
              <a:rPr lang="en-US" sz="2800" b="1" dirty="0">
                <a:solidFill>
                  <a:srgbClr val="002060"/>
                </a:solidFill>
              </a:rPr>
              <a:t>the material </a:t>
            </a:r>
            <a:r>
              <a:rPr lang="en-US" sz="2800" b="1" dirty="0" smtClean="0">
                <a:solidFill>
                  <a:srgbClr val="002060"/>
                </a:solidFill>
              </a:rPr>
              <a:t>to heat sufficiently to achieve </a:t>
            </a:r>
            <a:r>
              <a:rPr lang="en-US" sz="2800" b="1" dirty="0">
                <a:solidFill>
                  <a:srgbClr val="002060"/>
                </a:solidFill>
              </a:rPr>
              <a:t>optimal sag </a:t>
            </a:r>
            <a:r>
              <a:rPr lang="en-US" sz="2800" b="1" dirty="0" smtClean="0">
                <a:solidFill>
                  <a:srgbClr val="002060"/>
                </a:solidFill>
              </a:rPr>
              <a:t>for vacuum </a:t>
            </a:r>
            <a:r>
              <a:rPr lang="en-US" sz="2800" b="1" dirty="0">
                <a:solidFill>
                  <a:srgbClr val="002060"/>
                </a:solidFill>
              </a:rPr>
              <a:t>forming.</a:t>
            </a:r>
          </a:p>
          <a:p>
            <a:pPr marL="0" indent="0" algn="l" rtl="0">
              <a:buNone/>
            </a:pPr>
            <a:r>
              <a:rPr lang="en-US" sz="2800" b="1" i="1" dirty="0">
                <a:solidFill>
                  <a:srgbClr val="C00000"/>
                </a:solidFill>
              </a:rPr>
              <a:t>Wait 2-4 minutes</a:t>
            </a:r>
          </a:p>
          <a:p>
            <a:pPr marL="0" indent="0" algn="l" rtl="0">
              <a:buNone/>
            </a:pPr>
            <a:endParaRPr lang="ar-IQ" sz="4000" b="1" i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8680"/>
            <a:ext cx="3960000" cy="517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773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7030A0"/>
                </a:solidFill>
                <a:latin typeface="+mn-lt"/>
              </a:rPr>
              <a:t>Step 4</a:t>
            </a:r>
            <a:endParaRPr lang="ar-IQ" b="1" i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</a:rPr>
              <a:t>When the desired </a:t>
            </a:r>
            <a:r>
              <a:rPr lang="en-US" b="1" dirty="0" smtClean="0">
                <a:solidFill>
                  <a:srgbClr val="0070C0"/>
                </a:solidFill>
              </a:rPr>
              <a:t>sag has </a:t>
            </a:r>
            <a:r>
              <a:rPr lang="en-US" b="1" dirty="0">
                <a:solidFill>
                  <a:srgbClr val="0070C0"/>
                </a:solidFill>
              </a:rPr>
              <a:t>been </a:t>
            </a:r>
            <a:r>
              <a:rPr lang="en-US" b="1" dirty="0" smtClean="0">
                <a:solidFill>
                  <a:srgbClr val="0070C0"/>
                </a:solidFill>
              </a:rPr>
              <a:t>achieved, lower </a:t>
            </a:r>
            <a:r>
              <a:rPr lang="en-US" b="1" dirty="0">
                <a:solidFill>
                  <a:srgbClr val="0070C0"/>
                </a:solidFill>
              </a:rPr>
              <a:t>the </a:t>
            </a:r>
            <a:r>
              <a:rPr lang="en-US" b="1" dirty="0" smtClean="0">
                <a:solidFill>
                  <a:srgbClr val="0070C0"/>
                </a:solidFill>
              </a:rPr>
              <a:t>clamping frame </a:t>
            </a:r>
            <a:r>
              <a:rPr lang="en-US" b="1" dirty="0">
                <a:solidFill>
                  <a:srgbClr val="0070C0"/>
                </a:solidFill>
              </a:rPr>
              <a:t>over the model.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</a:rPr>
              <a:t>Activate the vacuum. </a:t>
            </a:r>
            <a:r>
              <a:rPr lang="en-US" b="1" dirty="0" smtClean="0">
                <a:solidFill>
                  <a:srgbClr val="0070C0"/>
                </a:solidFill>
              </a:rPr>
              <a:t>A smooth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</a:rPr>
              <a:t>controlled lowering is recommended for thin materials</a:t>
            </a:r>
            <a:r>
              <a:rPr lang="en-US" b="1" dirty="0">
                <a:solidFill>
                  <a:srgbClr val="0070C0"/>
                </a:solidFill>
              </a:rPr>
              <a:t>.</a:t>
            </a:r>
            <a:endParaRPr lang="ar-IQ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3770420"/>
            <a:ext cx="3071296" cy="3003718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484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7030A0"/>
                </a:solidFill>
                <a:latin typeface="+mn-lt"/>
              </a:rPr>
              <a:t>Step 5</a:t>
            </a:r>
            <a:endParaRPr lang="ar-IQ" b="1" i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</a:rPr>
              <a:t>Run vacuum </a:t>
            </a:r>
            <a:r>
              <a:rPr lang="en-US" b="1" dirty="0" smtClean="0">
                <a:solidFill>
                  <a:srgbClr val="0070C0"/>
                </a:solidFill>
              </a:rPr>
              <a:t>motor for </a:t>
            </a:r>
            <a:r>
              <a:rPr lang="en-US" b="1" dirty="0">
                <a:solidFill>
                  <a:srgbClr val="0070C0"/>
                </a:solidFill>
              </a:rPr>
              <a:t>10-20 </a:t>
            </a:r>
            <a:r>
              <a:rPr lang="en-US" b="1" dirty="0" smtClean="0">
                <a:solidFill>
                  <a:srgbClr val="0070C0"/>
                </a:solidFill>
              </a:rPr>
              <a:t>seconds for </a:t>
            </a:r>
            <a:r>
              <a:rPr lang="en-US" b="1" dirty="0">
                <a:solidFill>
                  <a:srgbClr val="0070C0"/>
                </a:solidFill>
              </a:rPr>
              <a:t>thin plastics </a:t>
            </a:r>
            <a:r>
              <a:rPr lang="en-US" b="1" dirty="0" smtClean="0">
                <a:solidFill>
                  <a:srgbClr val="0070C0"/>
                </a:solidFill>
              </a:rPr>
              <a:t>and 20-40 </a:t>
            </a:r>
            <a:r>
              <a:rPr lang="en-US" b="1" dirty="0">
                <a:solidFill>
                  <a:srgbClr val="0070C0"/>
                </a:solidFill>
              </a:rPr>
              <a:t>seconds </a:t>
            </a:r>
            <a:r>
              <a:rPr lang="en-US" b="1" dirty="0" smtClean="0">
                <a:solidFill>
                  <a:srgbClr val="0070C0"/>
                </a:solidFill>
              </a:rPr>
              <a:t>for thick </a:t>
            </a:r>
            <a:r>
              <a:rPr lang="en-US" b="1" dirty="0">
                <a:solidFill>
                  <a:srgbClr val="0070C0"/>
                </a:solidFill>
              </a:rPr>
              <a:t>materials </a:t>
            </a:r>
            <a:r>
              <a:rPr lang="en-US" b="1" dirty="0" smtClean="0">
                <a:solidFill>
                  <a:srgbClr val="0070C0"/>
                </a:solidFill>
              </a:rPr>
              <a:t>to ensure </a:t>
            </a:r>
            <a:r>
              <a:rPr lang="en-US" b="1" dirty="0">
                <a:solidFill>
                  <a:srgbClr val="0070C0"/>
                </a:solidFill>
              </a:rPr>
              <a:t>adaptation.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</a:rPr>
              <a:t>Turn off main </a:t>
            </a:r>
            <a:r>
              <a:rPr lang="en-US" b="1" dirty="0" smtClean="0">
                <a:solidFill>
                  <a:srgbClr val="0070C0"/>
                </a:solidFill>
              </a:rPr>
              <a:t>switch. Allow </a:t>
            </a:r>
            <a:r>
              <a:rPr lang="en-US" b="1" dirty="0">
                <a:solidFill>
                  <a:srgbClr val="0070C0"/>
                </a:solidFill>
              </a:rPr>
              <a:t>material </a:t>
            </a:r>
            <a:r>
              <a:rPr lang="en-US" b="1" dirty="0" smtClean="0">
                <a:solidFill>
                  <a:srgbClr val="0070C0"/>
                </a:solidFill>
              </a:rPr>
              <a:t>to cool </a:t>
            </a:r>
            <a:r>
              <a:rPr lang="en-US" b="1" dirty="0">
                <a:solidFill>
                  <a:srgbClr val="0070C0"/>
                </a:solidFill>
              </a:rPr>
              <a:t>until it </a:t>
            </a:r>
            <a:r>
              <a:rPr lang="en-US" b="1" dirty="0" smtClean="0">
                <a:solidFill>
                  <a:srgbClr val="0070C0"/>
                </a:solidFill>
              </a:rPr>
              <a:t>is comfortable enough to </a:t>
            </a:r>
            <a:r>
              <a:rPr lang="en-US" b="1" dirty="0">
                <a:solidFill>
                  <a:srgbClr val="0070C0"/>
                </a:solidFill>
              </a:rPr>
              <a:t>handle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0" indent="0" algn="ctr" rtl="0">
              <a:buNone/>
            </a:pPr>
            <a:endParaRPr lang="ar-IQ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9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7030A0"/>
                </a:solidFill>
                <a:latin typeface="+mn-lt"/>
              </a:rPr>
              <a:t>Step 6</a:t>
            </a:r>
            <a:endParaRPr lang="ar-IQ" b="1" i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4400" b="1" dirty="0">
                <a:solidFill>
                  <a:srgbClr val="0070C0"/>
                </a:solidFill>
              </a:rPr>
              <a:t>Trimming of </a:t>
            </a:r>
            <a:r>
              <a:rPr lang="en-US" sz="4400" b="1" dirty="0" smtClean="0">
                <a:solidFill>
                  <a:srgbClr val="0070C0"/>
                </a:solidFill>
              </a:rPr>
              <a:t>the appliance.</a:t>
            </a:r>
          </a:p>
          <a:p>
            <a:pPr marL="0" indent="0" algn="ctr" rtl="0">
              <a:buNone/>
            </a:pPr>
            <a:endParaRPr lang="ar-IQ" sz="4400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47" y="2969080"/>
            <a:ext cx="2304000" cy="224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186" y="2969080"/>
            <a:ext cx="2196000" cy="214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75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474916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Vacuum formers in the dental industry are used to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imprint opposing bite and fabricate other dental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appliances like 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sports mouth guards, bleach trays</a:t>
            </a:r>
          </a:p>
          <a:p>
            <a:pPr marL="0" indent="0" algn="l" rtl="0">
              <a:buNone/>
            </a:pP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orthodontic appliances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formers can use a variety of thermoplastics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depending on 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necessary thickness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flexibility</a:t>
            </a:r>
          </a:p>
          <a:p>
            <a:pPr marL="0" indent="0" algn="l" rtl="0">
              <a:buNone/>
            </a:pP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needed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39710" y="548680"/>
            <a:ext cx="288032" cy="41034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844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712968" cy="709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1154310"/>
            <a:ext cx="5832648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algn="l"/>
            <a:r>
              <a:rPr lang="en-US" sz="8000" dirty="0" smtClean="0">
                <a:solidFill>
                  <a:schemeClr val="bg1"/>
                </a:solidFill>
              </a:rPr>
              <a:t>Thank you</a:t>
            </a:r>
            <a:endParaRPr lang="ar-IQ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38912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0" indent="0" algn="ctr" rtl="0">
              <a:buNone/>
            </a:pPr>
            <a:r>
              <a:rPr lang="en-US" dirty="0"/>
              <a:t>• A vacuum former should be composed of </a:t>
            </a:r>
            <a:r>
              <a:rPr lang="en-US" dirty="0" smtClean="0"/>
              <a:t>a vacuum </a:t>
            </a:r>
            <a:r>
              <a:rPr lang="en-US" dirty="0"/>
              <a:t>pump and a heating </a:t>
            </a:r>
            <a:r>
              <a:rPr lang="en-US" dirty="0" smtClean="0"/>
              <a:t>element also </a:t>
            </a:r>
            <a:r>
              <a:rPr lang="en-US" dirty="0"/>
              <a:t>known as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thermoforming</a:t>
            </a:r>
          </a:p>
          <a:p>
            <a:endParaRPr lang="en-US" dirty="0" smtClean="0"/>
          </a:p>
          <a:p>
            <a:pPr marL="0" indent="0" algn="ctr">
              <a:buNone/>
            </a:pPr>
            <a:endParaRPr lang="ar-IQ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1" y="2996952"/>
            <a:ext cx="463867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79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75254"/>
            <a:ext cx="4797232" cy="48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476672" y="1276258"/>
            <a:ext cx="3960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Upper Frame</a:t>
            </a:r>
          </a:p>
          <a:p>
            <a:r>
              <a:rPr lang="en-US" dirty="0" smtClean="0"/>
              <a:t>Stop Hole</a:t>
            </a:r>
          </a:p>
          <a:p>
            <a:r>
              <a:rPr lang="en-US" dirty="0" smtClean="0"/>
              <a:t>Hexagon Post</a:t>
            </a:r>
          </a:p>
          <a:p>
            <a:r>
              <a:rPr lang="en-US" dirty="0" smtClean="0"/>
              <a:t>Hole Plate</a:t>
            </a:r>
          </a:p>
          <a:p>
            <a:r>
              <a:rPr lang="en-US" dirty="0" smtClean="0"/>
              <a:t>Handle for Sliding Plate</a:t>
            </a:r>
            <a:endParaRPr lang="ar-IQ" dirty="0"/>
          </a:p>
        </p:txBody>
      </p:sp>
      <p:sp>
        <p:nvSpPr>
          <p:cNvPr id="5" name="Rectangle 4"/>
          <p:cNvSpPr/>
          <p:nvPr/>
        </p:nvSpPr>
        <p:spPr>
          <a:xfrm>
            <a:off x="6516216" y="2730978"/>
            <a:ext cx="2627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Sliding Plate (Clamp)</a:t>
            </a:r>
          </a:p>
          <a:p>
            <a:r>
              <a:rPr lang="en-US" dirty="0" smtClean="0"/>
              <a:t>Release Handle</a:t>
            </a:r>
          </a:p>
          <a:p>
            <a:r>
              <a:rPr lang="en-US" dirty="0" smtClean="0"/>
              <a:t>Main Frame</a:t>
            </a:r>
            <a:endParaRPr lang="ar-IQ" dirty="0"/>
          </a:p>
        </p:txBody>
      </p:sp>
      <p:sp>
        <p:nvSpPr>
          <p:cNvPr id="6" name="Rectangle 5"/>
          <p:cNvSpPr/>
          <p:nvPr/>
        </p:nvSpPr>
        <p:spPr>
          <a:xfrm>
            <a:off x="3458670" y="4869160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Timer</a:t>
            </a:r>
            <a:endParaRPr lang="ar-IQ" dirty="0"/>
          </a:p>
        </p:txBody>
      </p:sp>
      <p:sp>
        <p:nvSpPr>
          <p:cNvPr id="7" name="Rectangle 6"/>
          <p:cNvSpPr/>
          <p:nvPr/>
        </p:nvSpPr>
        <p:spPr>
          <a:xfrm>
            <a:off x="4427984" y="5373216"/>
            <a:ext cx="847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Switch</a:t>
            </a:r>
            <a:endParaRPr lang="ar-IQ" dirty="0"/>
          </a:p>
        </p:txBody>
      </p:sp>
      <p:sp>
        <p:nvSpPr>
          <p:cNvPr id="8" name="Rectangle 7"/>
          <p:cNvSpPr/>
          <p:nvPr/>
        </p:nvSpPr>
        <p:spPr>
          <a:xfrm>
            <a:off x="5508104" y="4869160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Indicate Light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2633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Uses of vacuum formers</a:t>
            </a:r>
            <a:endParaRPr lang="ar-IQ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9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844824"/>
            <a:ext cx="3742857" cy="28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l" rtl="0"/>
            <a:r>
              <a:rPr lang="en-US" dirty="0" smtClean="0">
                <a:latin typeface="Baskerville Old Face" panose="02020602080505020303" pitchFamily="18" charset="0"/>
              </a:rPr>
              <a:t>Retainers</a:t>
            </a:r>
            <a:endParaRPr lang="en-US" dirty="0">
              <a:latin typeface="Baskerville Old Face" panose="02020602080505020303" pitchFamily="18" charset="0"/>
            </a:endParaRPr>
          </a:p>
          <a:p>
            <a:pPr algn="l" rtl="0"/>
            <a:r>
              <a:rPr lang="en-US" dirty="0">
                <a:latin typeface="Baskerville Old Face" panose="02020602080505020303" pitchFamily="18" charset="0"/>
              </a:rPr>
              <a:t>Indirect Bonding </a:t>
            </a:r>
            <a:r>
              <a:rPr lang="en-US" dirty="0" smtClean="0">
                <a:latin typeface="Baskerville Old Face" panose="02020602080505020303" pitchFamily="18" charset="0"/>
              </a:rPr>
              <a:t>Trays</a:t>
            </a:r>
            <a:endParaRPr lang="en-US" dirty="0">
              <a:latin typeface="Baskerville Old Face" panose="02020602080505020303" pitchFamily="18" charset="0"/>
            </a:endParaRPr>
          </a:p>
          <a:p>
            <a:pPr algn="l" rtl="0"/>
            <a:r>
              <a:rPr lang="en-US" dirty="0">
                <a:latin typeface="Baskerville Old Face" panose="02020602080505020303" pitchFamily="18" charset="0"/>
              </a:rPr>
              <a:t>Special </a:t>
            </a:r>
            <a:r>
              <a:rPr lang="en-US" dirty="0" smtClean="0">
                <a:latin typeface="Baskerville Old Face" panose="02020602080505020303" pitchFamily="18" charset="0"/>
              </a:rPr>
              <a:t>Trays</a:t>
            </a:r>
            <a:endParaRPr lang="en-US" dirty="0">
              <a:latin typeface="Baskerville Old Face" panose="02020602080505020303" pitchFamily="18" charset="0"/>
            </a:endParaRPr>
          </a:p>
          <a:p>
            <a:pPr algn="l" rtl="0"/>
            <a:r>
              <a:rPr lang="en-US" dirty="0">
                <a:latin typeface="Baskerville Old Face" panose="02020602080505020303" pitchFamily="18" charset="0"/>
              </a:rPr>
              <a:t>Bleaching </a:t>
            </a:r>
            <a:r>
              <a:rPr lang="en-US" dirty="0" smtClean="0">
                <a:latin typeface="Baskerville Old Face" panose="02020602080505020303" pitchFamily="18" charset="0"/>
              </a:rPr>
              <a:t>Trays</a:t>
            </a:r>
          </a:p>
          <a:p>
            <a:pPr algn="l" rtl="0"/>
            <a:r>
              <a:rPr lang="en-US" dirty="0">
                <a:latin typeface="Baskerville Old Face" panose="02020602080505020303" pitchFamily="18" charset="0"/>
              </a:rPr>
              <a:t>Splints or </a:t>
            </a:r>
            <a:r>
              <a:rPr lang="en-US" dirty="0" smtClean="0">
                <a:latin typeface="Baskerville Old Face" panose="02020602080505020303" pitchFamily="18" charset="0"/>
              </a:rPr>
              <a:t>mouth Guard</a:t>
            </a:r>
          </a:p>
          <a:p>
            <a:pPr algn="l" rtl="0"/>
            <a:r>
              <a:rPr lang="en-US" dirty="0">
                <a:latin typeface="Baskerville Old Face" panose="02020602080505020303" pitchFamily="18" charset="0"/>
              </a:rPr>
              <a:t>Temporary </a:t>
            </a:r>
            <a:r>
              <a:rPr lang="en-US" dirty="0" smtClean="0">
                <a:latin typeface="Baskerville Old Face" panose="02020602080505020303" pitchFamily="18" charset="0"/>
              </a:rPr>
              <a:t>Base Plates</a:t>
            </a:r>
          </a:p>
          <a:p>
            <a:pPr algn="l" rtl="0"/>
            <a:r>
              <a:rPr lang="en-US" dirty="0">
                <a:latin typeface="Baskerville Old Face" panose="02020602080505020303" pitchFamily="18" charset="0"/>
              </a:rPr>
              <a:t>Temporary Crowns</a:t>
            </a:r>
            <a:endParaRPr lang="ar-IQ" dirty="0">
              <a:latin typeface="Baskerville Old Face" panose="02020602080505020303" pitchFamily="18" charset="0"/>
            </a:endParaRPr>
          </a:p>
        </p:txBody>
      </p:sp>
      <p:pic>
        <p:nvPicPr>
          <p:cNvPr id="1027" name="Picture 3" descr="C:\Users\nagim\Desktop\صور رند\IMG_20180424_194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08" y="4149080"/>
            <a:ext cx="3929676" cy="245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5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89" y="26064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 of vacuum former</a:t>
            </a:r>
            <a:endParaRPr lang="ar-IQ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nagim\Desktop\صور رند\IMG_20180412_2239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39435"/>
            <a:ext cx="3600400" cy="295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agim\Desktop\صور رند\IMG_20180424_1952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06269"/>
            <a:ext cx="3096344" cy="306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agim\Desktop\صور رند\IMG_20180424_1941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93096"/>
            <a:ext cx="3086100" cy="241458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agim\Desktop\صور رند\IMG_20180424_1941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456" y="4262951"/>
            <a:ext cx="3276389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97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gim\Desktop\صور رند\IMG_20180424_1942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320540" cy="6128766"/>
          </a:xfrm>
          <a:prstGeom prst="rect">
            <a:avLst/>
          </a:prstGeom>
          <a:noFill/>
          <a:ln w="76200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269" y="1844823"/>
            <a:ext cx="4629061" cy="375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87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nagim\Desktop\صور رند\IMG_20180424_1945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0746"/>
            <a:ext cx="4320540" cy="671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nagim\Desktop\صور رند\IMG_20180424_1951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3909060" cy="264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nagim\Desktop\صور رند\IMG_20180424_1951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600450" cy="239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70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gim\Desktop\صور رند\IMG_20180424_1947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" y="764704"/>
            <a:ext cx="5246370" cy="553783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agim\Desktop\صور رند\IMG_20180424_1946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4114800" cy="488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03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235</TotalTime>
  <Words>545</Words>
  <Application>Microsoft Office PowerPoint</Application>
  <PresentationFormat>On-screen Show (4:3)</PresentationFormat>
  <Paragraphs>108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Technical Devices</vt:lpstr>
      <vt:lpstr>PowerPoint Presentation</vt:lpstr>
      <vt:lpstr>PowerPoint Presentation</vt:lpstr>
      <vt:lpstr>PowerPoint Presentation</vt:lpstr>
      <vt:lpstr>Uses of vacuum formers</vt:lpstr>
      <vt:lpstr>Uses of vacuum former</vt:lpstr>
      <vt:lpstr>PowerPoint Presentation</vt:lpstr>
      <vt:lpstr>PowerPoint Presentation</vt:lpstr>
      <vt:lpstr>PowerPoint Presentation</vt:lpstr>
      <vt:lpstr>Types </vt:lpstr>
      <vt:lpstr> KEYSTONE -Proline Air Vac2000</vt:lpstr>
      <vt:lpstr>PowerPoint Presentation</vt:lpstr>
      <vt:lpstr>Is a vacuum forming machine for making bleaching tray, splints, or any other  vacuum formed orthodontic appliances. • Thanks to its technical anesthetic advantages, it is ideal for both laboratories or dental offices. </vt:lpstr>
      <vt:lpstr>Procedure</vt:lpstr>
      <vt:lpstr>PowerPoint Presentation</vt:lpstr>
      <vt:lpstr>PowerPoint Presentation</vt:lpstr>
      <vt:lpstr>Step 4</vt:lpstr>
      <vt:lpstr>Step 5</vt:lpstr>
      <vt:lpstr>Step 6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Devices</dc:title>
  <dc:creator>nagim</dc:creator>
  <cp:lastModifiedBy>nagim</cp:lastModifiedBy>
  <cp:revision>61</cp:revision>
  <dcterms:created xsi:type="dcterms:W3CDTF">2018-04-24T20:12:43Z</dcterms:created>
  <dcterms:modified xsi:type="dcterms:W3CDTF">2018-04-25T18:25:18Z</dcterms:modified>
</cp:coreProperties>
</file>