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EA67-705C-4699-80F3-41745D98AF88}" type="datetimeFigureOut">
              <a:rPr lang="ar-IQ" smtClean="0"/>
              <a:t>12/04/1440</a:t>
            </a:fld>
            <a:endParaRPr lang="ar-IQ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BBE6FA-A76B-41FB-9AE1-E0ED91F0EC8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EA67-705C-4699-80F3-41745D98AF88}" type="datetimeFigureOut">
              <a:rPr lang="ar-IQ" smtClean="0"/>
              <a:t>12/04/1440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E6FA-A76B-41FB-9AE1-E0ED91F0EC8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EA67-705C-4699-80F3-41745D98AF88}" type="datetimeFigureOut">
              <a:rPr lang="ar-IQ" smtClean="0"/>
              <a:t>12/04/1440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E6FA-A76B-41FB-9AE1-E0ED91F0EC8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EA67-705C-4699-80F3-41745D98AF88}" type="datetimeFigureOut">
              <a:rPr lang="ar-IQ" smtClean="0"/>
              <a:t>12/04/1440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BBE6FA-A76B-41FB-9AE1-E0ED91F0EC8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EA67-705C-4699-80F3-41745D98AF88}" type="datetimeFigureOut">
              <a:rPr lang="ar-IQ" smtClean="0"/>
              <a:t>12/04/1440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E6FA-A76B-41FB-9AE1-E0ED91F0EC8B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EA67-705C-4699-80F3-41745D98AF88}" type="datetimeFigureOut">
              <a:rPr lang="ar-IQ" smtClean="0"/>
              <a:t>12/04/1440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E6FA-A76B-41FB-9AE1-E0ED91F0EC8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EA67-705C-4699-80F3-41745D98AF88}" type="datetimeFigureOut">
              <a:rPr lang="ar-IQ" smtClean="0"/>
              <a:t>12/04/1440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BBE6FA-A76B-41FB-9AE1-E0ED91F0EC8B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EA67-705C-4699-80F3-41745D98AF88}" type="datetimeFigureOut">
              <a:rPr lang="ar-IQ" smtClean="0"/>
              <a:t>12/04/1440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E6FA-A76B-41FB-9AE1-E0ED91F0EC8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EA67-705C-4699-80F3-41745D98AF88}" type="datetimeFigureOut">
              <a:rPr lang="ar-IQ" smtClean="0"/>
              <a:t>12/04/1440</a:t>
            </a:fld>
            <a:endParaRPr lang="ar-IQ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E6FA-A76B-41FB-9AE1-E0ED91F0EC8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EA67-705C-4699-80F3-41745D98AF88}" type="datetimeFigureOut">
              <a:rPr lang="ar-IQ" smtClean="0"/>
              <a:t>12/04/1440</a:t>
            </a:fld>
            <a:endParaRPr lang="ar-IQ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E6FA-A76B-41FB-9AE1-E0ED91F0EC8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EA67-705C-4699-80F3-41745D98AF88}" type="datetimeFigureOut">
              <a:rPr lang="ar-IQ" smtClean="0"/>
              <a:t>12/04/1440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E6FA-A76B-41FB-9AE1-E0ED91F0EC8B}" type="slidenum">
              <a:rPr lang="ar-IQ" smtClean="0"/>
              <a:t>‹#›</a:t>
            </a:fld>
            <a:endParaRPr lang="ar-IQ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F8EA67-705C-4699-80F3-41745D98AF88}" type="datetimeFigureOut">
              <a:rPr lang="ar-IQ" smtClean="0"/>
              <a:t>12/04/1440</a:t>
            </a:fld>
            <a:endParaRPr lang="ar-IQ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BBE6FA-A76B-41FB-9AE1-E0ED91F0EC8B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458200" cy="4824536"/>
          </a:xfrm>
        </p:spPr>
        <p:txBody>
          <a:bodyPr/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Telescopic Denture 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972" y="4437112"/>
            <a:ext cx="84582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Dr. Nagham Bahjat Kamil</a:t>
            </a:r>
            <a:endParaRPr lang="ar-IQ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nagim\Desktop\pictures\i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49882" cy="303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6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ar-IQ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Careful assessment of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 arch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very</a:t>
            </a:r>
          </a:p>
          <a:p>
            <a:pPr marL="0" indent="0" algn="l" rtl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important for the successful fabrication of the</a:t>
            </a:r>
          </a:p>
          <a:p>
            <a:pPr marL="0" indent="0" algn="l" rtl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telescopic dentures.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Sufficient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present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accommodate the primary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secondary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copings, to have a sufficient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denture base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thickness to avoid fracture, space for the</a:t>
            </a:r>
          </a:p>
          <a:p>
            <a:pPr marL="0" indent="0" algn="l" rtl="0">
              <a:buNone/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arrangement of the teeth to fulfill the aesthetic</a:t>
            </a:r>
          </a:p>
          <a:p>
            <a:pPr marL="0" indent="0" algn="l" rtl="0">
              <a:buNone/>
            </a:pP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requirements.</a:t>
            </a:r>
            <a:endParaRPr lang="ar-IQ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6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7807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Interarch distance </a:t>
            </a:r>
            <a:r>
              <a:rPr lang="en-US" dirty="0">
                <a:solidFill>
                  <a:srgbClr val="7807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≥ 10 mm, in order to </a:t>
            </a:r>
            <a:r>
              <a:rPr lang="en-US" dirty="0" smtClean="0">
                <a:solidFill>
                  <a:srgbClr val="7807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sufficient </a:t>
            </a:r>
            <a:r>
              <a:rPr lang="en-US" dirty="0">
                <a:solidFill>
                  <a:srgbClr val="7807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for the copings, denture </a:t>
            </a:r>
            <a:r>
              <a:rPr lang="en-US" dirty="0" smtClean="0">
                <a:solidFill>
                  <a:srgbClr val="7807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base, teeth </a:t>
            </a:r>
            <a:r>
              <a:rPr lang="en-US" dirty="0">
                <a:solidFill>
                  <a:srgbClr val="7807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placement and adequate closest </a:t>
            </a:r>
            <a:r>
              <a:rPr lang="en-US" dirty="0" smtClean="0">
                <a:solidFill>
                  <a:srgbClr val="7807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space.</a:t>
            </a:r>
          </a:p>
          <a:p>
            <a:pPr marL="0" indent="0" algn="l">
              <a:buNone/>
            </a:pP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104456" cy="2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7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The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selected abutments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periodontal 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adequate 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support and no/ minimal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mobility. </a:t>
            </a:r>
            <a:endParaRPr lang="en-US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at least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abutment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each quadrant. An even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abutment in each quadrant of the arch </a:t>
            </a:r>
            <a:r>
              <a:rPr lang="en-US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preferable </a:t>
            </a:r>
            <a:r>
              <a:rPr lang="en-US" b="1" i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better stress distribution and </a:t>
            </a:r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increased </a:t>
            </a:r>
            <a:r>
              <a:rPr lang="en-US" b="1" i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retention and stability of </a:t>
            </a:r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prosthesis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3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 of action</a:t>
            </a:r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i="1" dirty="0">
                <a:solidFill>
                  <a:srgbClr val="0070C0"/>
                </a:solidFill>
              </a:rPr>
              <a:t>They act by transferring forces along the direction of the long axis of the abutment</a:t>
            </a:r>
          </a:p>
          <a:p>
            <a:pPr marL="0" indent="0" algn="l" rtl="0">
              <a:buNone/>
            </a:pPr>
            <a:r>
              <a:rPr lang="en-US" sz="2800" i="1" dirty="0">
                <a:solidFill>
                  <a:srgbClr val="0070C0"/>
                </a:solidFill>
              </a:rPr>
              <a:t>teeth and provide guidance, support, and protection from movements that might dislodge the RPDs</a:t>
            </a:r>
            <a:r>
              <a:rPr lang="en-US" sz="2800" i="1" dirty="0" smtClean="0">
                <a:solidFill>
                  <a:srgbClr val="0070C0"/>
                </a:solidFill>
              </a:rPr>
              <a:t>. </a:t>
            </a:r>
          </a:p>
          <a:p>
            <a:pPr marL="0" indent="0" algn="l" rtl="0">
              <a:buNone/>
            </a:pP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Telescopic 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crowns can also be used as indirect retainers to prevent dislodgement of the distal extension base away from the edentulous ridge.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7322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Tooth-supported, removable over dentures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telescopic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crowns may be considered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alternative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conventional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removable dentures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provide 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</a:p>
          <a:p>
            <a:pPr marL="0" indent="0" algn="l" rtl="0">
              <a:buNone/>
            </a:pP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retention, stability</a:t>
            </a: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support, stable occlusion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sliding of the 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prosthesis, better control </a:t>
            </a: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mandibular movements 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proprioception feedback which 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</a:t>
            </a: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chewing efficiency and even phonetics, 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compared </a:t>
            </a: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conventional 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dentures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>
              <a:buNone/>
            </a:pPr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rate of the residual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ridge resorption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decreased because of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transfer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compressive forces into the tensile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 by the periodontal ligament and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stress distribution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endParaRPr lang="ar-IQ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6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450843"/>
            <a:ext cx="3533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73" y="867069"/>
            <a:ext cx="230425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15" y="731473"/>
            <a:ext cx="3074516" cy="229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317825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53391"/>
            <a:ext cx="2687237" cy="20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24591"/>
            <a:ext cx="2736304" cy="298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90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686800" cy="1501824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Thank yo</a:t>
            </a:r>
            <a:r>
              <a:rPr lang="en-US" sz="6600" dirty="0" smtClean="0">
                <a:latin typeface="Algerian" panose="04020705040A02060702" pitchFamily="82" charset="0"/>
              </a:rPr>
              <a:t>u </a:t>
            </a:r>
            <a:endParaRPr lang="ar-IQ" sz="6600" dirty="0">
              <a:latin typeface="Algerian" panose="04020705040A02060702" pitchFamily="82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6" y="1772816"/>
            <a:ext cx="7331812" cy="493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4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ideal goal of good dentist is to restore the </a:t>
            </a:r>
            <a:endParaRPr lang="en-US" i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oral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phonetics and look of the patient. </a:t>
            </a:r>
          </a:p>
          <a:p>
            <a:pPr algn="l" rt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is restored the normal health of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patient. </a:t>
            </a:r>
          </a:p>
          <a:p>
            <a:pPr marL="0" indent="0"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dentistry, though the dental implants or fixed partial denture is the better options, but they have certain limitations.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Telescopic </a:t>
            </a: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denture is the overlooked technology in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dentistry.</a:t>
            </a:r>
            <a:endParaRPr lang="ar-IQ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9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ar-IQ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29937"/>
            <a:ext cx="3662618" cy="252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1412776"/>
            <a:ext cx="79928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telescopic denture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 prosthesis which consists of </a:t>
            </a:r>
            <a:r>
              <a:rPr lang="en-US" sz="32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primary coping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cemented to the abutments in a patient’s mouth and </a:t>
            </a:r>
            <a:r>
              <a:rPr lang="en-US" sz="32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secondary coping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attached to the prosthesis and which fits on the primary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coping</a:t>
            </a: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overlay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denture, overlay prosthesis, and superimposed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prosthesis.)</a:t>
            </a:r>
            <a:endParaRPr lang="ar-IQ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Indication</a:t>
            </a:r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12088" cy="473935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Telescopic denture is especially indicated in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edentulous area with minimum two teeth bilaterally present with a good amount of periodontal support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in a conservative manner preserve the remaining teeth and helps in conservation of alveolar bone.</a:t>
            </a:r>
            <a:endParaRPr lang="ar-IQ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4" y="3935965"/>
            <a:ext cx="33432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50842"/>
            <a:ext cx="3474723" cy="276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0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25" y="3337925"/>
            <a:ext cx="4595259" cy="34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8" y="1196752"/>
            <a:ext cx="4392488" cy="34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824536"/>
          </a:xfrm>
        </p:spPr>
        <p:txBody>
          <a:bodyPr>
            <a:normAutofit fontScale="85000" lnSpcReduction="10000"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Creation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 common path of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insertion.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Easy to perform routine oral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hygiene.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Rigid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splinting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action.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Provision of suitable abutments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RPDs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when the remaining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teeth are periodontal compromised.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Much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easier insertion and removal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patient.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Accommodates future changes in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treatment plan.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Psychologically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well-tolerated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patient.</a:t>
            </a:r>
          </a:p>
          <a:p>
            <a:pPr algn="l" rtl="0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stresses to the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abutment  teeth.</a:t>
            </a:r>
            <a:endParaRPr lang="ar-IQ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Increased cost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laboratory procedures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Extensive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tooth reduction required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dental appointments.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Difficulty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achieving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esthetics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IQ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8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Telescoping </a:t>
            </a:r>
            <a:r>
              <a:rPr lang="en-US" dirty="0">
                <a:solidFill>
                  <a:srgbClr val="7030A0"/>
                </a:solidFill>
              </a:rPr>
              <a:t>refers to the use of a primary full-coverage casting( </a:t>
            </a:r>
            <a:r>
              <a:rPr lang="en-US" dirty="0">
                <a:solidFill>
                  <a:srgbClr val="00B0F0"/>
                </a:solidFill>
              </a:rPr>
              <a:t>coping/male telescopic portion</a:t>
            </a:r>
            <a:r>
              <a:rPr lang="en-US" dirty="0">
                <a:solidFill>
                  <a:srgbClr val="7030A0"/>
                </a:solidFill>
              </a:rPr>
              <a:t>)  lute to the prepared tooth with a secondary casting (</a:t>
            </a:r>
            <a:r>
              <a:rPr lang="en-US" dirty="0">
                <a:solidFill>
                  <a:srgbClr val="00B0F0"/>
                </a:solidFill>
              </a:rPr>
              <a:t>superstructure/secondary crown/female telescopic portion</a:t>
            </a:r>
            <a:r>
              <a:rPr lang="en-US" dirty="0">
                <a:solidFill>
                  <a:srgbClr val="7030A0"/>
                </a:solidFill>
              </a:rPr>
              <a:t>), which is a part of </a:t>
            </a:r>
            <a:r>
              <a:rPr lang="en-US" dirty="0" smtClean="0">
                <a:solidFill>
                  <a:srgbClr val="7030A0"/>
                </a:solidFill>
              </a:rPr>
              <a:t>the denture </a:t>
            </a:r>
            <a:r>
              <a:rPr lang="en-US" dirty="0">
                <a:solidFill>
                  <a:srgbClr val="7030A0"/>
                </a:solidFill>
              </a:rPr>
              <a:t>framework and is connected by means of interfacial surface tension over the primary  casting.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3671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462" y="260648"/>
            <a:ext cx="8686800" cy="838200"/>
          </a:xfrm>
        </p:spPr>
        <p:txBody>
          <a:bodyPr/>
          <a:lstStyle/>
          <a:p>
            <a:r>
              <a:rPr lang="en-US" b="1" dirty="0" smtClean="0">
                <a:latin typeface="Algerian" panose="04020705040A02060702" pitchFamily="82" charset="0"/>
              </a:rPr>
              <a:t>component</a:t>
            </a:r>
            <a:endParaRPr lang="ar-IQ" b="1" dirty="0">
              <a:latin typeface="Algerian" panose="04020705040A02060702" pitchFamily="8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662827" cy="310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7283"/>
            <a:ext cx="3672408" cy="277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51" y="3573016"/>
            <a:ext cx="4750097" cy="310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430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891</TotalTime>
  <Words>618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  Telescopic Denture  </vt:lpstr>
      <vt:lpstr>PowerPoint Presentation</vt:lpstr>
      <vt:lpstr>Definition</vt:lpstr>
      <vt:lpstr>Indication</vt:lpstr>
      <vt:lpstr>PowerPoint Presentation</vt:lpstr>
      <vt:lpstr>Advantages</vt:lpstr>
      <vt:lpstr>Disadvantages</vt:lpstr>
      <vt:lpstr>component</vt:lpstr>
      <vt:lpstr>component</vt:lpstr>
      <vt:lpstr>requirements</vt:lpstr>
      <vt:lpstr>PowerPoint Presentation</vt:lpstr>
      <vt:lpstr>PowerPoint Presentation</vt:lpstr>
      <vt:lpstr>Mode of action</vt:lpstr>
      <vt:lpstr>conclusion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Telescopic Denture</dc:title>
  <dc:creator>nagim</dc:creator>
  <cp:lastModifiedBy>nagim</cp:lastModifiedBy>
  <cp:revision>52</cp:revision>
  <dcterms:created xsi:type="dcterms:W3CDTF">2017-04-23T20:06:19Z</dcterms:created>
  <dcterms:modified xsi:type="dcterms:W3CDTF">2018-12-20T10:49:53Z</dcterms:modified>
</cp:coreProperties>
</file>