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7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327"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326" r:id="rId30"/>
    <p:sldId id="283" r:id="rId31"/>
    <p:sldId id="284" r:id="rId32"/>
    <p:sldId id="285" r:id="rId33"/>
    <p:sldId id="286" r:id="rId34"/>
    <p:sldId id="287" r:id="rId35"/>
    <p:sldId id="288" r:id="rId36"/>
    <p:sldId id="289" r:id="rId37"/>
    <p:sldId id="324" r:id="rId38"/>
    <p:sldId id="325"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20" r:id="rId55"/>
    <p:sldId id="305" r:id="rId56"/>
    <p:sldId id="306" r:id="rId57"/>
    <p:sldId id="308" r:id="rId58"/>
    <p:sldId id="322" r:id="rId59"/>
    <p:sldId id="307" r:id="rId60"/>
    <p:sldId id="309" r:id="rId61"/>
    <p:sldId id="310" r:id="rId62"/>
    <p:sldId id="311" r:id="rId63"/>
    <p:sldId id="312" r:id="rId64"/>
    <p:sldId id="313" r:id="rId65"/>
    <p:sldId id="314" r:id="rId66"/>
    <p:sldId id="315" r:id="rId67"/>
    <p:sldId id="316" r:id="rId68"/>
    <p:sldId id="323" r:id="rId69"/>
    <p:sldId id="317" r:id="rId70"/>
    <p:sldId id="318" r:id="rId71"/>
    <p:sldId id="319" r:id="rId72"/>
    <p:sldId id="321" r:id="rId7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F9ED81D-5289-4142-9381-79BF65CE0B2F}" type="datetimeFigureOut">
              <a:rPr lang="ar-IQ" smtClean="0"/>
              <a:pPr/>
              <a:t>08/02/1439</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47B25B8-ECF8-4E2A-AE11-8B83BCF26E8A}" type="slidenum">
              <a:rPr lang="ar-IQ" smtClean="0"/>
              <a:pPr/>
              <a:t>‹#›</a:t>
            </a:fld>
            <a:endParaRPr lang="ar-IQ"/>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dirty="0"/>
          </a:p>
        </p:txBody>
      </p:sp>
      <p:sp>
        <p:nvSpPr>
          <p:cNvPr id="4" name="Slide Number Placeholder 3"/>
          <p:cNvSpPr>
            <a:spLocks noGrp="1"/>
          </p:cNvSpPr>
          <p:nvPr>
            <p:ph type="sldNum" sz="quarter" idx="10"/>
          </p:nvPr>
        </p:nvSpPr>
        <p:spPr/>
        <p:txBody>
          <a:bodyPr/>
          <a:lstStyle/>
          <a:p>
            <a:fld id="{B47B25B8-ECF8-4E2A-AE11-8B83BCF26E8A}" type="slidenum">
              <a:rPr lang="ar-IQ" smtClean="0"/>
              <a:pPr/>
              <a:t>59</a:t>
            </a:fld>
            <a:endParaRPr lang="ar-IQ"/>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dirty="0"/>
          </a:p>
        </p:txBody>
      </p:sp>
      <p:sp>
        <p:nvSpPr>
          <p:cNvPr id="4" name="Slide Number Placeholder 3"/>
          <p:cNvSpPr>
            <a:spLocks noGrp="1"/>
          </p:cNvSpPr>
          <p:nvPr>
            <p:ph type="sldNum" sz="quarter" idx="10"/>
          </p:nvPr>
        </p:nvSpPr>
        <p:spPr/>
        <p:txBody>
          <a:bodyPr/>
          <a:lstStyle/>
          <a:p>
            <a:fld id="{B47B25B8-ECF8-4E2A-AE11-8B83BCF26E8A}" type="slidenum">
              <a:rPr lang="ar-IQ" smtClean="0"/>
              <a:pPr/>
              <a:t>61</a:t>
            </a:fld>
            <a:endParaRPr lang="ar-IQ"/>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B504819B-E409-4125-99B5-A5EF53A48274}" type="datetimeFigureOut">
              <a:rPr lang="ar-IQ" smtClean="0"/>
              <a:pPr/>
              <a:t>08/02/1439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D128792-7028-4F47-A768-0C043F5F660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B504819B-E409-4125-99B5-A5EF53A48274}" type="datetimeFigureOut">
              <a:rPr lang="ar-IQ" smtClean="0"/>
              <a:pPr/>
              <a:t>08/02/1439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D128792-7028-4F47-A768-0C043F5F660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B504819B-E409-4125-99B5-A5EF53A48274}" type="datetimeFigureOut">
              <a:rPr lang="ar-IQ" smtClean="0"/>
              <a:pPr/>
              <a:t>08/02/1439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D128792-7028-4F47-A768-0C043F5F660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B504819B-E409-4125-99B5-A5EF53A48274}" type="datetimeFigureOut">
              <a:rPr lang="ar-IQ" smtClean="0"/>
              <a:pPr/>
              <a:t>08/02/1439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D128792-7028-4F47-A768-0C043F5F660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04819B-E409-4125-99B5-A5EF53A48274}" type="datetimeFigureOut">
              <a:rPr lang="ar-IQ" smtClean="0"/>
              <a:pPr/>
              <a:t>08/02/1439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D128792-7028-4F47-A768-0C043F5F660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B504819B-E409-4125-99B5-A5EF53A48274}" type="datetimeFigureOut">
              <a:rPr lang="ar-IQ" smtClean="0"/>
              <a:pPr/>
              <a:t>08/02/1439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D128792-7028-4F47-A768-0C043F5F660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B504819B-E409-4125-99B5-A5EF53A48274}" type="datetimeFigureOut">
              <a:rPr lang="ar-IQ" smtClean="0"/>
              <a:pPr/>
              <a:t>08/02/1439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D128792-7028-4F47-A768-0C043F5F660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B504819B-E409-4125-99B5-A5EF53A48274}" type="datetimeFigureOut">
              <a:rPr lang="ar-IQ" smtClean="0"/>
              <a:pPr/>
              <a:t>08/02/1439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D128792-7028-4F47-A768-0C043F5F660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04819B-E409-4125-99B5-A5EF53A48274}" type="datetimeFigureOut">
              <a:rPr lang="ar-IQ" smtClean="0"/>
              <a:pPr/>
              <a:t>08/02/1439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D128792-7028-4F47-A768-0C043F5F660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04819B-E409-4125-99B5-A5EF53A48274}" type="datetimeFigureOut">
              <a:rPr lang="ar-IQ" smtClean="0"/>
              <a:pPr/>
              <a:t>08/02/1439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D128792-7028-4F47-A768-0C043F5F660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04819B-E409-4125-99B5-A5EF53A48274}" type="datetimeFigureOut">
              <a:rPr lang="ar-IQ" smtClean="0"/>
              <a:pPr/>
              <a:t>08/02/1439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D128792-7028-4F47-A768-0C043F5F660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504819B-E409-4125-99B5-A5EF53A48274}" type="datetimeFigureOut">
              <a:rPr lang="ar-IQ" smtClean="0"/>
              <a:pPr/>
              <a:t>08/02/1439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D128792-7028-4F47-A768-0C043F5F660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09800"/>
            <a:ext cx="8229600" cy="1524000"/>
          </a:xfrm>
        </p:spPr>
        <p:txBody>
          <a:bodyPr/>
          <a:lstStyle/>
          <a:p>
            <a:r>
              <a:rPr lang="en-US" b="1" dirty="0"/>
              <a:t>IMMUNITY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B Lymphocytes</a:t>
            </a:r>
            <a:endParaRPr lang="en-US" dirty="0"/>
          </a:p>
        </p:txBody>
      </p:sp>
      <p:sp>
        <p:nvSpPr>
          <p:cNvPr id="3" name="Content Placeholder 2"/>
          <p:cNvSpPr>
            <a:spLocks noGrp="1"/>
          </p:cNvSpPr>
          <p:nvPr>
            <p:ph idx="1"/>
          </p:nvPr>
        </p:nvSpPr>
        <p:spPr/>
        <p:txBody>
          <a:bodyPr>
            <a:normAutofit fontScale="92500" lnSpcReduction="10000"/>
          </a:bodyPr>
          <a:lstStyle/>
          <a:p>
            <a:pPr algn="l">
              <a:buNone/>
            </a:pPr>
            <a:r>
              <a:rPr lang="en-US" dirty="0" smtClean="0"/>
              <a:t>After </a:t>
            </a:r>
            <a:r>
              <a:rPr lang="en-US" dirty="0"/>
              <a:t>processing, the B lymphocytes </a:t>
            </a:r>
            <a:r>
              <a:rPr lang="en-US" dirty="0" smtClean="0"/>
              <a:t>are  </a:t>
            </a:r>
            <a:r>
              <a:rPr lang="en-US" dirty="0"/>
              <a:t>transformed into two types:</a:t>
            </a:r>
          </a:p>
          <a:p>
            <a:pPr algn="l">
              <a:buNone/>
            </a:pPr>
            <a:r>
              <a:rPr lang="en-US" dirty="0"/>
              <a:t> </a:t>
            </a:r>
          </a:p>
          <a:p>
            <a:pPr algn="l">
              <a:buNone/>
            </a:pPr>
            <a:r>
              <a:rPr lang="en-US" dirty="0"/>
              <a:t>1. Plasma cells</a:t>
            </a:r>
          </a:p>
          <a:p>
            <a:pPr algn="l">
              <a:buNone/>
            </a:pPr>
            <a:r>
              <a:rPr lang="en-US" dirty="0"/>
              <a:t>2. Memory cells.</a:t>
            </a:r>
          </a:p>
          <a:p>
            <a:pPr algn="l">
              <a:buNone/>
            </a:pPr>
            <a:r>
              <a:rPr lang="en-US" dirty="0"/>
              <a:t>Storage of B Lymphocytes After the transformation, B lymphocytes are stored in the lymphoid tissues of lymph nodes, spleen, bone marrow and the GI tract.</a:t>
            </a:r>
          </a:p>
          <a:p>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077200" cy="334962"/>
          </a:xfrm>
        </p:spPr>
        <p:txBody>
          <a:bodyPr>
            <a:normAutofit fontScale="90000"/>
          </a:bodyPr>
          <a:lstStyle/>
          <a:p>
            <a:r>
              <a:rPr lang="en-US" dirty="0" smtClean="0"/>
              <a:t>development of immunity</a:t>
            </a:r>
            <a:endParaRPr lang="ar-IQ"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533400" y="762000"/>
            <a:ext cx="8229600" cy="5867400"/>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ANTIGENS</a:t>
            </a:r>
            <a:endParaRPr lang="en-US" dirty="0"/>
          </a:p>
        </p:txBody>
      </p:sp>
      <p:sp>
        <p:nvSpPr>
          <p:cNvPr id="3" name="Content Placeholder 2"/>
          <p:cNvSpPr>
            <a:spLocks noGrp="1"/>
          </p:cNvSpPr>
          <p:nvPr>
            <p:ph idx="1"/>
          </p:nvPr>
        </p:nvSpPr>
        <p:spPr>
          <a:xfrm>
            <a:off x="304800" y="1371600"/>
            <a:ext cx="8534400" cy="5105400"/>
          </a:xfrm>
        </p:spPr>
        <p:txBody>
          <a:bodyPr>
            <a:normAutofit fontScale="92500" lnSpcReduction="20000"/>
          </a:bodyPr>
          <a:lstStyle/>
          <a:p>
            <a:pPr>
              <a:buNone/>
            </a:pPr>
            <a:r>
              <a:rPr lang="en-US" dirty="0"/>
              <a:t> </a:t>
            </a:r>
          </a:p>
          <a:p>
            <a:pPr algn="l">
              <a:buNone/>
            </a:pPr>
            <a:r>
              <a:rPr lang="en-US" dirty="0"/>
              <a:t>DEFINITION AND TYPES</a:t>
            </a:r>
          </a:p>
          <a:p>
            <a:pPr algn="l">
              <a:buNone/>
            </a:pPr>
            <a:r>
              <a:rPr lang="en-US" dirty="0">
                <a:solidFill>
                  <a:srgbClr val="FF0000"/>
                </a:solidFill>
              </a:rPr>
              <a:t>Antigens are the substances, which induce specific immune reactions in the body. The antigens are mostly the conjugated proteins like lipoproteins, </a:t>
            </a:r>
            <a:r>
              <a:rPr lang="en-US" dirty="0" err="1">
                <a:solidFill>
                  <a:srgbClr val="FF0000"/>
                </a:solidFill>
              </a:rPr>
              <a:t>glycoproteins</a:t>
            </a:r>
            <a:r>
              <a:rPr lang="en-US" dirty="0">
                <a:solidFill>
                  <a:srgbClr val="FF0000"/>
                </a:solidFill>
              </a:rPr>
              <a:t> and nucleoproteins</a:t>
            </a:r>
            <a:r>
              <a:rPr lang="en-US" dirty="0" smtClean="0">
                <a:solidFill>
                  <a:srgbClr val="FF0000"/>
                </a:solidFill>
              </a:rPr>
              <a:t>.</a:t>
            </a:r>
            <a:r>
              <a:rPr lang="en-US" dirty="0">
                <a:solidFill>
                  <a:srgbClr val="FF0000"/>
                </a:solidFill>
              </a:rPr>
              <a:t> </a:t>
            </a:r>
          </a:p>
          <a:p>
            <a:pPr algn="l">
              <a:buNone/>
            </a:pPr>
            <a:r>
              <a:rPr lang="en-US" dirty="0"/>
              <a:t>Antigens are of two types:</a:t>
            </a:r>
          </a:p>
          <a:p>
            <a:pPr algn="l">
              <a:buNone/>
            </a:pPr>
            <a:r>
              <a:rPr lang="en-US" dirty="0"/>
              <a:t>1. Autoantigens or self antigens which are present on the body's own cells like 'A' antigen and 'B' antigen on the RBCs.</a:t>
            </a:r>
          </a:p>
          <a:p>
            <a:pPr algn="l">
              <a:buNone/>
            </a:pPr>
            <a:r>
              <a:rPr lang="en-US" dirty="0"/>
              <a:t>2. Foreign antigens or nonself antigens which enter the body from outside.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DEVELOPMENT OF CELL MEDIATED IMMUNITY</a:t>
            </a:r>
            <a:endParaRPr lang="en-US" dirty="0"/>
          </a:p>
        </p:txBody>
      </p:sp>
      <p:sp>
        <p:nvSpPr>
          <p:cNvPr id="3" name="Content Placeholder 2"/>
          <p:cNvSpPr>
            <a:spLocks noGrp="1"/>
          </p:cNvSpPr>
          <p:nvPr>
            <p:ph idx="1"/>
          </p:nvPr>
        </p:nvSpPr>
        <p:spPr/>
        <p:txBody>
          <a:bodyPr>
            <a:normAutofit fontScale="92500" lnSpcReduction="20000"/>
          </a:bodyPr>
          <a:lstStyle/>
          <a:p>
            <a:endParaRPr lang="en-US" dirty="0"/>
          </a:p>
          <a:p>
            <a:pPr algn="just">
              <a:buNone/>
            </a:pPr>
            <a:r>
              <a:rPr lang="en-US" dirty="0"/>
              <a:t>The cell mediated immunity is offered </a:t>
            </a:r>
            <a:r>
              <a:rPr lang="en-US" dirty="0" smtClean="0"/>
              <a:t>by T </a:t>
            </a:r>
            <a:r>
              <a:rPr lang="en-US" dirty="0"/>
              <a:t>lymphocytes. It involves several types of cells such as macrophages, T lymphocytes and natural killer cells and hence the name cell mediated immunity. It is also called cellular immunity or T </a:t>
            </a:r>
            <a:r>
              <a:rPr lang="ar-IQ" dirty="0" smtClean="0"/>
              <a:t>   </a:t>
            </a:r>
            <a:r>
              <a:rPr lang="en-US" dirty="0" smtClean="0"/>
              <a:t>cell </a:t>
            </a:r>
            <a:r>
              <a:rPr lang="en-US" dirty="0"/>
              <a:t>immunity. </a:t>
            </a:r>
            <a:r>
              <a:rPr lang="en-US" dirty="0" smtClean="0"/>
              <a:t>     It </a:t>
            </a:r>
            <a:r>
              <a:rPr lang="en-US" dirty="0"/>
              <a:t>does not involve </a:t>
            </a:r>
            <a:r>
              <a:rPr lang="en-US" dirty="0" smtClean="0"/>
              <a:t>antibodies.</a:t>
            </a:r>
            <a:r>
              <a:rPr lang="ar-IQ" dirty="0" smtClean="0"/>
              <a:t> </a:t>
            </a:r>
            <a:r>
              <a:rPr lang="en-US" dirty="0" smtClean="0"/>
              <a:t>  </a:t>
            </a:r>
            <a:endParaRPr lang="en-US" dirty="0"/>
          </a:p>
          <a:p>
            <a:pPr algn="just">
              <a:buNone/>
            </a:pPr>
            <a:r>
              <a:rPr lang="en-US" dirty="0"/>
              <a:t>Cellular immunity is the major defense mechanism against infections by viruses, fungi and few bacteria. It is also responsible for delayed allergic reactions and rejection of transplanted tissues</a:t>
            </a:r>
            <a:r>
              <a:rPr lang="en-US" dirty="0" smtClean="0"/>
              <a:t>.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4" name="Picture 7" descr="activ"/>
          <p:cNvPicPr>
            <a:picLocks noGrp="1" noChangeAspect="1" noChangeArrowheads="1"/>
          </p:cNvPicPr>
          <p:nvPr>
            <p:ph idx="1"/>
          </p:nvPr>
        </p:nvPicPr>
        <p:blipFill>
          <a:blip r:embed="rId2" cstate="print"/>
          <a:srcRect/>
          <a:stretch>
            <a:fillRect/>
          </a:stretch>
        </p:blipFill>
        <p:spPr bwMode="auto">
          <a:xfrm>
            <a:off x="381000" y="1524000"/>
            <a:ext cx="8458200" cy="4800599"/>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1600200"/>
            <a:ext cx="8229600" cy="4525963"/>
          </a:xfrm>
        </p:spPr>
        <p:txBody>
          <a:bodyPr/>
          <a:lstStyle/>
          <a:p>
            <a:pPr algn="l">
              <a:buNone/>
            </a:pPr>
            <a:r>
              <a:rPr lang="en-US" dirty="0"/>
              <a:t>Cell mediated immunity starts developing when T cells come in contact with the antigens. Usually, the invading microbial or </a:t>
            </a:r>
            <a:r>
              <a:rPr lang="en-US" dirty="0" err="1"/>
              <a:t>nonmicrobial</a:t>
            </a:r>
            <a:r>
              <a:rPr lang="en-US" dirty="0"/>
              <a:t> organisms carry the antigenic materials. These antigenic materials are released from invading organisms and are presented to the helper T cells by antigen presenting cells.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ANTIGEN PRESENTING CELLS</a:t>
            </a:r>
            <a:endParaRPr lang="en-US" dirty="0"/>
          </a:p>
        </p:txBody>
      </p:sp>
      <p:sp>
        <p:nvSpPr>
          <p:cNvPr id="3" name="Content Placeholder 2"/>
          <p:cNvSpPr>
            <a:spLocks noGrp="1"/>
          </p:cNvSpPr>
          <p:nvPr>
            <p:ph idx="1"/>
          </p:nvPr>
        </p:nvSpPr>
        <p:spPr/>
        <p:txBody>
          <a:bodyPr>
            <a:normAutofit fontScale="92500"/>
          </a:bodyPr>
          <a:lstStyle/>
          <a:p>
            <a:pPr>
              <a:buNone/>
            </a:pPr>
            <a:endParaRPr lang="en-US" dirty="0"/>
          </a:p>
          <a:p>
            <a:pPr algn="l">
              <a:buNone/>
            </a:pPr>
            <a:r>
              <a:rPr lang="en-US" dirty="0"/>
              <a:t>Antigen presenting cells are the special type of cells in the body which induce the release of antigenic materials from invading organisms and later present these materials to the helper T cells. </a:t>
            </a:r>
            <a:r>
              <a:rPr lang="ar-IQ" dirty="0" smtClean="0"/>
              <a:t> </a:t>
            </a:r>
            <a:r>
              <a:rPr lang="en-US" dirty="0" smtClean="0"/>
              <a:t>Major </a:t>
            </a:r>
            <a:r>
              <a:rPr lang="en-US" dirty="0"/>
              <a:t>antigen presenting cells are macrophages</a:t>
            </a:r>
            <a:r>
              <a:rPr lang="en-US" dirty="0" smtClean="0"/>
              <a:t>. Dendritic </a:t>
            </a:r>
            <a:r>
              <a:rPr lang="en-US" dirty="0"/>
              <a:t>cells in spleen, </a:t>
            </a:r>
            <a:r>
              <a:rPr lang="en-US" dirty="0" smtClean="0"/>
              <a:t>lymph </a:t>
            </a:r>
            <a:r>
              <a:rPr lang="ar-IQ" dirty="0" smtClean="0"/>
              <a:t> </a:t>
            </a:r>
            <a:r>
              <a:rPr lang="en-US" dirty="0" smtClean="0"/>
              <a:t>nodes </a:t>
            </a:r>
            <a:r>
              <a:rPr lang="en-US" dirty="0"/>
              <a:t>and skin also function like </a:t>
            </a:r>
            <a:r>
              <a:rPr lang="en-US" dirty="0" smtClean="0"/>
              <a:t>antigen presenting cells. </a:t>
            </a:r>
            <a:endParaRPr lang="en-US" dirty="0"/>
          </a:p>
          <a:p>
            <a:pPr algn="l">
              <a:buNone/>
            </a:pPr>
            <a:r>
              <a:rPr lang="en-US"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Role of Antigen Presenting Cells</a:t>
            </a:r>
            <a:br>
              <a:rPr lang="en-US" dirty="0" smtClean="0"/>
            </a:br>
            <a:endParaRPr lang="ar-IQ" dirty="0"/>
          </a:p>
        </p:txBody>
      </p:sp>
      <p:sp>
        <p:nvSpPr>
          <p:cNvPr id="3" name="Content Placeholder 2"/>
          <p:cNvSpPr>
            <a:spLocks noGrp="1"/>
          </p:cNvSpPr>
          <p:nvPr>
            <p:ph idx="1"/>
          </p:nvPr>
        </p:nvSpPr>
        <p:spPr/>
        <p:txBody>
          <a:bodyPr/>
          <a:lstStyle/>
          <a:p>
            <a:pPr algn="just">
              <a:buNone/>
            </a:pPr>
            <a:r>
              <a:rPr lang="en-US" dirty="0" smtClean="0">
                <a:cs typeface="+mj-cs"/>
              </a:rPr>
              <a:t>Invading </a:t>
            </a:r>
            <a:r>
              <a:rPr lang="en-US" dirty="0">
                <a:cs typeface="+mj-cs"/>
              </a:rPr>
              <a:t>foreign organisms are either </a:t>
            </a:r>
            <a:r>
              <a:rPr lang="en-US" dirty="0" smtClean="0">
                <a:cs typeface="+mj-cs"/>
              </a:rPr>
              <a:t>engulfed by </a:t>
            </a:r>
            <a:r>
              <a:rPr lang="en-US" dirty="0">
                <a:cs typeface="+mj-cs"/>
              </a:rPr>
              <a:t>macrophages through </a:t>
            </a:r>
            <a:r>
              <a:rPr lang="en-US" dirty="0" err="1">
                <a:cs typeface="+mj-cs"/>
              </a:rPr>
              <a:t>phagocytosis</a:t>
            </a:r>
            <a:r>
              <a:rPr lang="en-US" dirty="0">
                <a:cs typeface="+mj-cs"/>
              </a:rPr>
              <a:t> or trapped by </a:t>
            </a:r>
            <a:r>
              <a:rPr lang="en-US" dirty="0" err="1">
                <a:cs typeface="+mj-cs"/>
              </a:rPr>
              <a:t>dendritic</a:t>
            </a:r>
            <a:r>
              <a:rPr lang="en-US" dirty="0">
                <a:cs typeface="+mj-cs"/>
              </a:rPr>
              <a:t> cells. Later, the antigen from these organisms is digested into small peptides. The antigenic peptide products are moved towards the surface of the antigen </a:t>
            </a:r>
            <a:r>
              <a:rPr lang="ar-IQ" dirty="0" smtClean="0">
                <a:cs typeface="+mj-cs"/>
              </a:rPr>
              <a:t>    </a:t>
            </a:r>
            <a:r>
              <a:rPr lang="en-US" dirty="0" smtClean="0">
                <a:cs typeface="+mj-cs"/>
              </a:rPr>
              <a:t>presenting </a:t>
            </a:r>
            <a:r>
              <a:rPr lang="en-US" dirty="0">
                <a:cs typeface="+mj-cs"/>
              </a:rPr>
              <a:t>cells and loaded on </a:t>
            </a:r>
            <a:r>
              <a:rPr lang="en-US" dirty="0" smtClean="0">
                <a:cs typeface="+mj-cs"/>
              </a:rPr>
              <a:t>                            </a:t>
            </a:r>
            <a:endParaRPr lang="ar-IQ" dirty="0">
              <a:cs typeface="+mj-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lgn="l">
              <a:buNone/>
            </a:pPr>
            <a:r>
              <a:rPr lang="ar-IQ" dirty="0" smtClean="0"/>
              <a:t> </a:t>
            </a:r>
            <a:r>
              <a:rPr lang="en-US" dirty="0" smtClean="0"/>
              <a:t>genetic </a:t>
            </a:r>
            <a:r>
              <a:rPr lang="en-US" dirty="0"/>
              <a:t>matter of the antigen presenting cells called human leukocyte antigen (HLA). HLA is present in the molecule of class II major </a:t>
            </a:r>
            <a:r>
              <a:rPr lang="en-US" dirty="0" err="1"/>
              <a:t>histocompatiblility</a:t>
            </a:r>
            <a:r>
              <a:rPr lang="en-US" dirty="0"/>
              <a:t> complex (MHC) which is situated on the surface of the antigen </a:t>
            </a:r>
            <a:r>
              <a:rPr lang="ar-IQ" dirty="0" smtClean="0"/>
              <a:t>     </a:t>
            </a:r>
            <a:r>
              <a:rPr lang="en-US" dirty="0" smtClean="0"/>
              <a:t>presenting </a:t>
            </a:r>
            <a:r>
              <a:rPr lang="en-US" dirty="0"/>
              <a:t>cells</a:t>
            </a:r>
            <a:r>
              <a:rPr lang="en-US" dirty="0" smtClean="0"/>
              <a:t>.</a:t>
            </a:r>
            <a:r>
              <a:rPr lang="ar-IQ" dirty="0" smtClean="0"/>
              <a:t>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of Antigen</a:t>
            </a:r>
            <a:endParaRPr lang="en-US" dirty="0"/>
          </a:p>
        </p:txBody>
      </p:sp>
      <p:sp>
        <p:nvSpPr>
          <p:cNvPr id="3" name="Content Placeholder 2"/>
          <p:cNvSpPr>
            <a:spLocks noGrp="1"/>
          </p:cNvSpPr>
          <p:nvPr>
            <p:ph idx="1"/>
          </p:nvPr>
        </p:nvSpPr>
        <p:spPr/>
        <p:txBody>
          <a:bodyPr>
            <a:normAutofit fontScale="85000" lnSpcReduction="10000"/>
          </a:bodyPr>
          <a:lstStyle/>
          <a:p>
            <a:pPr algn="just">
              <a:buNone/>
            </a:pPr>
            <a:r>
              <a:rPr lang="en-US" dirty="0" smtClean="0">
                <a:cs typeface="+mj-cs"/>
              </a:rPr>
              <a:t>The </a:t>
            </a:r>
            <a:r>
              <a:rPr lang="en-US" dirty="0">
                <a:cs typeface="+mj-cs"/>
              </a:rPr>
              <a:t>antigen presenting cells present their class II MHC molecules together with antigen bound HLA to the helper T cells. This activates the helper T cells through </a:t>
            </a:r>
            <a:r>
              <a:rPr lang="en-US" dirty="0" smtClean="0">
                <a:cs typeface="+mj-cs"/>
              </a:rPr>
              <a:t>  </a:t>
            </a:r>
            <a:r>
              <a:rPr lang="ar-IQ" dirty="0" smtClean="0">
                <a:cs typeface="+mj-cs"/>
              </a:rPr>
              <a:t>                                      </a:t>
            </a:r>
            <a:r>
              <a:rPr lang="en-US" dirty="0" smtClean="0">
                <a:cs typeface="+mj-cs"/>
              </a:rPr>
              <a:t>               series of events                             </a:t>
            </a:r>
            <a:endParaRPr lang="en-US" dirty="0">
              <a:cs typeface="+mj-cs"/>
            </a:endParaRPr>
          </a:p>
          <a:p>
            <a:pPr algn="just">
              <a:buNone/>
            </a:pPr>
            <a:r>
              <a:rPr lang="ar-IQ" dirty="0" smtClean="0">
                <a:cs typeface="+mj-cs"/>
              </a:rPr>
              <a:t>     </a:t>
            </a:r>
            <a:r>
              <a:rPr lang="en-US" dirty="0" smtClean="0">
                <a:cs typeface="+mj-cs"/>
              </a:rPr>
              <a:t>Sequence </a:t>
            </a:r>
            <a:r>
              <a:rPr lang="en-US" dirty="0">
                <a:cs typeface="+mj-cs"/>
              </a:rPr>
              <a:t>of Events during Activation of Helper T Cells</a:t>
            </a:r>
          </a:p>
          <a:p>
            <a:pPr algn="just">
              <a:buNone/>
            </a:pPr>
            <a:r>
              <a:rPr lang="ar-IQ" dirty="0" smtClean="0">
                <a:cs typeface="+mj-cs"/>
              </a:rPr>
              <a:t>  </a:t>
            </a:r>
            <a:r>
              <a:rPr lang="en-US" dirty="0" smtClean="0">
                <a:cs typeface="+mj-cs"/>
              </a:rPr>
              <a:t>1</a:t>
            </a:r>
            <a:r>
              <a:rPr lang="en-US" dirty="0">
                <a:cs typeface="+mj-cs"/>
              </a:rPr>
              <a:t>. Helper T cell recognizes the antigen bound to class II MHC molecule which is displayed on the surface of the antigen presenting cell. It recognizes the antigen with the help of its own surface receptor protein called T </a:t>
            </a:r>
            <a:r>
              <a:rPr lang="ar-IQ" dirty="0" smtClean="0">
                <a:cs typeface="+mj-cs"/>
              </a:rPr>
              <a:t>     </a:t>
            </a:r>
            <a:r>
              <a:rPr lang="en-US" dirty="0" smtClean="0">
                <a:cs typeface="+mj-cs"/>
              </a:rPr>
              <a:t>cell </a:t>
            </a:r>
            <a:r>
              <a:rPr lang="en-US" dirty="0">
                <a:cs typeface="+mj-cs"/>
              </a:rPr>
              <a:t>receptor.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sz="4000" b="1" dirty="0" smtClean="0"/>
              <a:t>DEFINITION AND TYPES OF IMMUNITY</a:t>
            </a:r>
            <a:r>
              <a:rPr lang="en-US" dirty="0" smtClean="0"/>
              <a:t/>
            </a:r>
            <a:br>
              <a:rPr lang="en-US" dirty="0" smtClean="0"/>
            </a:br>
            <a:r>
              <a:rPr lang="en-US" b="1" dirty="0" smtClean="0"/>
              <a:t> </a:t>
            </a:r>
            <a:endParaRPr lang="en-US" dirty="0"/>
          </a:p>
        </p:txBody>
      </p:sp>
      <p:sp>
        <p:nvSpPr>
          <p:cNvPr id="4" name="Content Placeholder 3"/>
          <p:cNvSpPr>
            <a:spLocks noGrp="1"/>
          </p:cNvSpPr>
          <p:nvPr>
            <p:ph idx="1"/>
          </p:nvPr>
        </p:nvSpPr>
        <p:spPr/>
        <p:txBody>
          <a:bodyPr>
            <a:normAutofit/>
          </a:bodyPr>
          <a:lstStyle/>
          <a:p>
            <a:pPr algn="l">
              <a:buNone/>
            </a:pPr>
            <a:r>
              <a:rPr lang="en-US" dirty="0" smtClean="0"/>
              <a:t>Immunity </a:t>
            </a:r>
            <a:r>
              <a:rPr lang="en-US" dirty="0"/>
              <a:t>is defined as the capacity of the body to resist the pathogenic agents. It is the ability of the body to resist the entry of </a:t>
            </a:r>
            <a:r>
              <a:rPr lang="en-US" dirty="0" smtClean="0"/>
              <a:t>different types of </a:t>
            </a:r>
            <a:r>
              <a:rPr lang="en-US" dirty="0"/>
              <a:t>foreign bodies like bacteria, </a:t>
            </a:r>
            <a:r>
              <a:rPr lang="en-US" dirty="0" smtClean="0"/>
              <a:t>virus, </a:t>
            </a:r>
            <a:r>
              <a:rPr lang="ar-IQ" dirty="0" smtClean="0"/>
              <a:t>    </a:t>
            </a:r>
            <a:r>
              <a:rPr lang="en-US" dirty="0" smtClean="0"/>
              <a:t>toxic </a:t>
            </a:r>
            <a:r>
              <a:rPr lang="en-US" dirty="0"/>
              <a:t>substances, etc.</a:t>
            </a:r>
          </a:p>
          <a:p>
            <a:pPr algn="l">
              <a:buNone/>
            </a:pPr>
            <a:r>
              <a:rPr lang="en-US" dirty="0"/>
              <a:t>Immunity is of two types:</a:t>
            </a:r>
          </a:p>
          <a:p>
            <a:pPr algn="l">
              <a:buNone/>
            </a:pPr>
            <a:r>
              <a:rPr lang="en-US" dirty="0">
                <a:solidFill>
                  <a:srgbClr val="FF0000"/>
                </a:solidFill>
              </a:rPr>
              <a:t>I. Innate immunity</a:t>
            </a:r>
          </a:p>
          <a:p>
            <a:pPr algn="l">
              <a:buNone/>
            </a:pPr>
            <a:r>
              <a:rPr lang="en-US" dirty="0">
                <a:solidFill>
                  <a:srgbClr val="FF0000"/>
                </a:solidFill>
              </a:rPr>
              <a:t>II. Acquired immunity.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62500" lnSpcReduction="20000"/>
          </a:bodyPr>
          <a:lstStyle/>
          <a:p>
            <a:pPr algn="l">
              <a:buNone/>
            </a:pPr>
            <a:r>
              <a:rPr lang="en-US" dirty="0"/>
              <a:t>2. The recognition of the antigen by the helper T cell initiates a complex interaction between the helper T cell receptor </a:t>
            </a:r>
            <a:r>
              <a:rPr lang="en-US" dirty="0" smtClean="0"/>
              <a:t>and </a:t>
            </a:r>
            <a:r>
              <a:rPr lang="en-US" dirty="0"/>
              <a:t>the antigen. This reaction activates helper T cells. </a:t>
            </a:r>
          </a:p>
          <a:p>
            <a:pPr algn="l">
              <a:buNone/>
            </a:pPr>
            <a:endParaRPr lang="en-US" dirty="0" smtClean="0"/>
          </a:p>
          <a:p>
            <a:pPr algn="l">
              <a:buNone/>
            </a:pPr>
            <a:r>
              <a:rPr lang="en-US" dirty="0" smtClean="0"/>
              <a:t>3</a:t>
            </a:r>
            <a:r>
              <a:rPr lang="en-US" dirty="0"/>
              <a:t>. At the same time macrophages (the antigen presenting cells) release interleukin-1 which facilitates the activation </a:t>
            </a:r>
            <a:r>
              <a:rPr lang="en-US" dirty="0" smtClean="0"/>
              <a:t>and </a:t>
            </a:r>
            <a:r>
              <a:rPr lang="en-US" dirty="0"/>
              <a:t>proliferation of helper T cells.</a:t>
            </a:r>
          </a:p>
          <a:p>
            <a:pPr algn="l">
              <a:buNone/>
            </a:pPr>
            <a:endParaRPr lang="en-US" dirty="0" smtClean="0"/>
          </a:p>
          <a:p>
            <a:pPr algn="l">
              <a:buNone/>
            </a:pPr>
            <a:r>
              <a:rPr lang="en-US" dirty="0" smtClean="0"/>
              <a:t>4</a:t>
            </a:r>
            <a:r>
              <a:rPr lang="en-US" dirty="0"/>
              <a:t>. The activated helper T cells proliferate and the proliferated helper T cells enter the circulation for further actions.</a:t>
            </a:r>
          </a:p>
          <a:p>
            <a:pPr algn="l">
              <a:buNone/>
            </a:pPr>
            <a:endParaRPr lang="ar-IQ" dirty="0" smtClean="0"/>
          </a:p>
          <a:p>
            <a:pPr algn="l">
              <a:buNone/>
            </a:pPr>
            <a:r>
              <a:rPr lang="en-US" dirty="0" smtClean="0"/>
              <a:t>5</a:t>
            </a:r>
            <a:r>
              <a:rPr lang="en-US" dirty="0"/>
              <a:t>. Simultaneously, the antigen bound to class II MHC molecules activates the B cells also resulting in development of </a:t>
            </a:r>
            <a:r>
              <a:rPr lang="en-US" dirty="0" err="1"/>
              <a:t>humoral</a:t>
            </a:r>
            <a:r>
              <a:rPr lang="en-US" dirty="0"/>
              <a:t> immunity.</a:t>
            </a:r>
          </a:p>
          <a:p>
            <a:pPr algn="l">
              <a:buNone/>
            </a:pPr>
            <a:r>
              <a:rPr lang="en-US" b="1" dirty="0"/>
              <a:t>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ROLE OF HELPER T CELLS</a:t>
            </a:r>
            <a:r>
              <a:rPr lang="en-US" dirty="0" smtClean="0"/>
              <a:t/>
            </a:r>
            <a:br>
              <a:rPr lang="en-US" dirty="0" smtClean="0"/>
            </a:br>
            <a:endParaRPr lang="ar-IQ" dirty="0"/>
          </a:p>
        </p:txBody>
      </p:sp>
      <p:sp>
        <p:nvSpPr>
          <p:cNvPr id="3" name="Content Placeholder 2"/>
          <p:cNvSpPr>
            <a:spLocks noGrp="1"/>
          </p:cNvSpPr>
          <p:nvPr>
            <p:ph idx="1"/>
          </p:nvPr>
        </p:nvSpPr>
        <p:spPr/>
        <p:txBody>
          <a:bodyPr>
            <a:normAutofit fontScale="77500" lnSpcReduction="20000"/>
          </a:bodyPr>
          <a:lstStyle/>
          <a:p>
            <a:pPr>
              <a:buNone/>
            </a:pPr>
            <a:r>
              <a:rPr lang="en-US" b="1" dirty="0"/>
              <a:t> </a:t>
            </a:r>
            <a:endParaRPr lang="en-US" dirty="0"/>
          </a:p>
          <a:p>
            <a:pPr algn="l">
              <a:buNone/>
            </a:pPr>
            <a:r>
              <a:rPr lang="en-US" dirty="0"/>
              <a:t>The helper T cells which enter the circulation activate all the other T cells and B cells. The helper T cells are of two types:</a:t>
            </a:r>
          </a:p>
          <a:p>
            <a:pPr algn="l">
              <a:buNone/>
            </a:pPr>
            <a:r>
              <a:rPr lang="en-US" dirty="0"/>
              <a:t>1. Helper-1 (TH1) cells</a:t>
            </a:r>
          </a:p>
          <a:p>
            <a:pPr algn="l">
              <a:buNone/>
            </a:pPr>
            <a:r>
              <a:rPr lang="en-US" dirty="0"/>
              <a:t>2. Helper-2 (TH2) cells.</a:t>
            </a:r>
          </a:p>
          <a:p>
            <a:pPr algn="l">
              <a:buNone/>
            </a:pPr>
            <a:r>
              <a:rPr lang="en-US" dirty="0"/>
              <a:t>Role of TH1 Cells</a:t>
            </a:r>
          </a:p>
          <a:p>
            <a:pPr algn="l">
              <a:buNone/>
            </a:pPr>
            <a:r>
              <a:rPr lang="en-US" dirty="0"/>
              <a:t>TH1 cells are concerned with cellular immunity and secrete two substances:</a:t>
            </a:r>
          </a:p>
          <a:p>
            <a:pPr algn="l">
              <a:buNone/>
            </a:pPr>
            <a:r>
              <a:rPr lang="en-US" dirty="0" err="1"/>
              <a:t>i</a:t>
            </a:r>
            <a:r>
              <a:rPr lang="en-US" dirty="0"/>
              <a:t>. Interleukin-2 which activates the other T cells</a:t>
            </a:r>
          </a:p>
          <a:p>
            <a:pPr algn="l">
              <a:buNone/>
            </a:pPr>
            <a:r>
              <a:rPr lang="en-US" dirty="0"/>
              <a:t>ii. Gamma interferon which stimulates the </a:t>
            </a:r>
            <a:r>
              <a:rPr lang="en-US" dirty="0" err="1"/>
              <a:t>phagocytic</a:t>
            </a:r>
            <a:r>
              <a:rPr lang="en-US" dirty="0"/>
              <a:t> activity of </a:t>
            </a:r>
            <a:r>
              <a:rPr lang="en-US" dirty="0" err="1"/>
              <a:t>cytotoxic</a:t>
            </a:r>
            <a:r>
              <a:rPr lang="en-US" dirty="0"/>
              <a:t> cells, macrophages and natural killer (NK) cells.</a:t>
            </a:r>
          </a:p>
          <a:p>
            <a:pPr algn="l"/>
            <a:endParaRPr lang="ar-IQ"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Role of TH2 Cells</a:t>
            </a:r>
            <a:endParaRPr lang="en-US" dirty="0"/>
          </a:p>
        </p:txBody>
      </p:sp>
      <p:sp>
        <p:nvSpPr>
          <p:cNvPr id="3" name="Content Placeholder 2"/>
          <p:cNvSpPr>
            <a:spLocks noGrp="1"/>
          </p:cNvSpPr>
          <p:nvPr>
            <p:ph idx="1"/>
          </p:nvPr>
        </p:nvSpPr>
        <p:spPr/>
        <p:txBody>
          <a:bodyPr>
            <a:normAutofit/>
          </a:bodyPr>
          <a:lstStyle/>
          <a:p>
            <a:pPr algn="l">
              <a:buNone/>
            </a:pPr>
            <a:r>
              <a:rPr lang="en-US" dirty="0" smtClean="0"/>
              <a:t>TH2 </a:t>
            </a:r>
            <a:r>
              <a:rPr lang="en-US" dirty="0"/>
              <a:t>cells are concerned with </a:t>
            </a:r>
            <a:r>
              <a:rPr lang="en-US" dirty="0" err="1"/>
              <a:t>humoral</a:t>
            </a:r>
            <a:r>
              <a:rPr lang="en-US" dirty="0"/>
              <a:t> immunity and secrete interleukin-4 and interleukin-5 which are concerned with:</a:t>
            </a:r>
          </a:p>
          <a:p>
            <a:pPr algn="l">
              <a:buNone/>
            </a:pPr>
            <a:r>
              <a:rPr lang="en-US" dirty="0" err="1"/>
              <a:t>i</a:t>
            </a:r>
            <a:r>
              <a:rPr lang="en-US" dirty="0"/>
              <a:t>. Activation of B cells</a:t>
            </a:r>
          </a:p>
          <a:p>
            <a:pPr algn="l">
              <a:buNone/>
            </a:pPr>
            <a:r>
              <a:rPr lang="en-US" dirty="0"/>
              <a:t>ii. Proliferation of plasma cells</a:t>
            </a:r>
          </a:p>
          <a:p>
            <a:pPr algn="l">
              <a:buNone/>
            </a:pPr>
            <a:r>
              <a:rPr lang="en-US" dirty="0"/>
              <a:t>iii. Production of antibodies by plasma cell HLA = Human leukocyte  antigen.</a:t>
            </a:r>
          </a:p>
          <a:p>
            <a:pPr algn="l">
              <a:buNone/>
            </a:pPr>
            <a:r>
              <a:rPr lang="en-US" dirty="0"/>
              <a:t> </a:t>
            </a:r>
          </a:p>
          <a:p>
            <a:endParaRPr lang="ar-IQ"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ROLE OF CYTOTOXIC T CELLS</a:t>
            </a:r>
            <a:r>
              <a:rPr lang="en-US" dirty="0" smtClean="0"/>
              <a:t/>
            </a:r>
            <a:br>
              <a:rPr lang="en-US" dirty="0" smtClean="0"/>
            </a:br>
            <a:endParaRPr lang="ar-IQ" dirty="0"/>
          </a:p>
        </p:txBody>
      </p:sp>
      <p:sp>
        <p:nvSpPr>
          <p:cNvPr id="3" name="Content Placeholder 2"/>
          <p:cNvSpPr>
            <a:spLocks noGrp="1"/>
          </p:cNvSpPr>
          <p:nvPr>
            <p:ph idx="1"/>
          </p:nvPr>
        </p:nvSpPr>
        <p:spPr/>
        <p:txBody>
          <a:bodyPr>
            <a:normAutofit fontScale="70000" lnSpcReduction="20000"/>
          </a:bodyPr>
          <a:lstStyle/>
          <a:p>
            <a:pPr>
              <a:buNone/>
            </a:pPr>
            <a:r>
              <a:rPr lang="en-US" dirty="0"/>
              <a:t> </a:t>
            </a:r>
          </a:p>
          <a:p>
            <a:pPr algn="l">
              <a:buNone/>
            </a:pPr>
            <a:r>
              <a:rPr lang="en-US" dirty="0"/>
              <a:t>The </a:t>
            </a:r>
            <a:r>
              <a:rPr lang="en-US" dirty="0" err="1"/>
              <a:t>cytotoxic</a:t>
            </a:r>
            <a:r>
              <a:rPr lang="en-US" dirty="0"/>
              <a:t> T cells that are activated by helper T cells circulate through blood, lymph and lymphatic tissues and destroy the invading organisms by attacking them directly.</a:t>
            </a:r>
          </a:p>
          <a:p>
            <a:pPr algn="l">
              <a:buNone/>
            </a:pPr>
            <a:r>
              <a:rPr lang="en-US" dirty="0"/>
              <a:t> </a:t>
            </a:r>
          </a:p>
          <a:p>
            <a:pPr algn="l">
              <a:buNone/>
            </a:pPr>
            <a:r>
              <a:rPr lang="en-US" dirty="0"/>
              <a:t>Mechanism of Action of </a:t>
            </a:r>
            <a:r>
              <a:rPr lang="en-US" dirty="0" err="1"/>
              <a:t>Cytotoxic</a:t>
            </a:r>
            <a:r>
              <a:rPr lang="en-US" dirty="0"/>
              <a:t> T Cells</a:t>
            </a:r>
          </a:p>
          <a:p>
            <a:pPr algn="l">
              <a:buNone/>
            </a:pPr>
            <a:r>
              <a:rPr lang="en-US" dirty="0"/>
              <a:t>1. The receptors situated on the outer membrane of </a:t>
            </a:r>
            <a:r>
              <a:rPr lang="en-US" dirty="0" err="1"/>
              <a:t>cytotoxic</a:t>
            </a:r>
            <a:r>
              <a:rPr lang="en-US" dirty="0"/>
              <a:t> T cells bind the antigens or organisms tightly with </a:t>
            </a:r>
            <a:r>
              <a:rPr lang="en-US" dirty="0" err="1"/>
              <a:t>cytotoxic</a:t>
            </a:r>
            <a:r>
              <a:rPr lang="en-US" dirty="0"/>
              <a:t> T cells. </a:t>
            </a:r>
          </a:p>
          <a:p>
            <a:pPr algn="l">
              <a:buNone/>
            </a:pPr>
            <a:endParaRPr lang="en-US" dirty="0" smtClean="0"/>
          </a:p>
          <a:p>
            <a:pPr algn="l">
              <a:buNone/>
            </a:pPr>
            <a:r>
              <a:rPr lang="en-US" dirty="0" smtClean="0"/>
              <a:t>2-Then</a:t>
            </a:r>
            <a:r>
              <a:rPr lang="en-US" dirty="0"/>
              <a:t>, the </a:t>
            </a:r>
            <a:r>
              <a:rPr lang="en-US" dirty="0" err="1"/>
              <a:t>cytotoxic</a:t>
            </a:r>
            <a:r>
              <a:rPr lang="en-US" dirty="0"/>
              <a:t> T cells enlarge and release </a:t>
            </a:r>
            <a:r>
              <a:rPr lang="en-US" dirty="0" err="1"/>
              <a:t>cytotoxic</a:t>
            </a:r>
            <a:r>
              <a:rPr lang="en-US" dirty="0"/>
              <a:t> substances like the </a:t>
            </a:r>
            <a:r>
              <a:rPr lang="en-US" dirty="0" err="1"/>
              <a:t>lysosomal</a:t>
            </a:r>
            <a:r>
              <a:rPr lang="en-US" dirty="0"/>
              <a:t> enzymes which destroy the invading organisms. </a:t>
            </a:r>
          </a:p>
          <a:p>
            <a:pPr algn="l">
              <a:buNone/>
            </a:pPr>
            <a:endParaRPr lang="en-US" dirty="0" smtClean="0"/>
          </a:p>
          <a:p>
            <a:pPr algn="l">
              <a:buNone/>
            </a:pPr>
            <a:r>
              <a:rPr lang="en-US" dirty="0" smtClean="0"/>
              <a:t>3</a:t>
            </a:r>
            <a:r>
              <a:rPr lang="en-US" dirty="0"/>
              <a:t>. Like this, each </a:t>
            </a:r>
            <a:r>
              <a:rPr lang="en-US" dirty="0" err="1"/>
              <a:t>cytotoxic</a:t>
            </a:r>
            <a:r>
              <a:rPr lang="en-US" dirty="0"/>
              <a:t> T cell can destroy a large number of microorganisms one after another.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Actions of </a:t>
            </a:r>
            <a:r>
              <a:rPr lang="en-US" dirty="0" err="1" smtClean="0"/>
              <a:t>Cytotoxic</a:t>
            </a:r>
            <a:r>
              <a:rPr lang="en-US" dirty="0" smtClean="0"/>
              <a:t> T Cells.</a:t>
            </a:r>
            <a:br>
              <a:rPr lang="en-US" dirty="0" smtClean="0"/>
            </a:br>
            <a:endParaRPr lang="ar-IQ" dirty="0"/>
          </a:p>
        </p:txBody>
      </p:sp>
      <p:sp>
        <p:nvSpPr>
          <p:cNvPr id="3" name="Content Placeholder 2"/>
          <p:cNvSpPr>
            <a:spLocks noGrp="1"/>
          </p:cNvSpPr>
          <p:nvPr>
            <p:ph idx="1"/>
          </p:nvPr>
        </p:nvSpPr>
        <p:spPr>
          <a:xfrm>
            <a:off x="457200" y="1600200"/>
            <a:ext cx="8001000" cy="4525963"/>
          </a:xfrm>
        </p:spPr>
        <p:txBody>
          <a:bodyPr>
            <a:normAutofit fontScale="85000" lnSpcReduction="20000"/>
          </a:bodyPr>
          <a:lstStyle/>
          <a:p>
            <a:pPr algn="l">
              <a:buNone/>
            </a:pPr>
            <a:r>
              <a:rPr lang="en-US" dirty="0"/>
              <a:t>1. The </a:t>
            </a:r>
            <a:r>
              <a:rPr lang="en-US" dirty="0" err="1"/>
              <a:t>cytotoxic</a:t>
            </a:r>
            <a:r>
              <a:rPr lang="en-US" dirty="0"/>
              <a:t> T cells also destroy cancer cells, transplanted cells such as those of transplanted heart or kidney or any other cells, which are foreign bodies.</a:t>
            </a:r>
          </a:p>
          <a:p>
            <a:pPr algn="l">
              <a:buNone/>
            </a:pPr>
            <a:endParaRPr lang="ar-IQ" dirty="0" smtClean="0"/>
          </a:p>
          <a:p>
            <a:pPr algn="l">
              <a:buNone/>
            </a:pPr>
            <a:r>
              <a:rPr lang="en-US" dirty="0" smtClean="0"/>
              <a:t>2</a:t>
            </a:r>
            <a:r>
              <a:rPr lang="en-US" dirty="0"/>
              <a:t>. </a:t>
            </a:r>
            <a:r>
              <a:rPr lang="en-US" dirty="0" err="1"/>
              <a:t>Cytotoxic</a:t>
            </a:r>
            <a:r>
              <a:rPr lang="en-US" dirty="0"/>
              <a:t> T cells destroy even body's own tissues which are affected by the foreign bodies, particularly the viruses. Many viruses are entrapped in the membrane of affected cells. The antigen of the viruses attracts the T. cells. And the </a:t>
            </a:r>
            <a:r>
              <a:rPr lang="en-US" dirty="0" err="1"/>
              <a:t>cytotoxic</a:t>
            </a:r>
            <a:r>
              <a:rPr lang="en-US" dirty="0"/>
              <a:t> T cells kill the affected cells also along with viruses.</a:t>
            </a:r>
          </a:p>
          <a:p>
            <a:pPr algn="l">
              <a:buNone/>
            </a:pPr>
            <a:r>
              <a:rPr lang="en-US" dirty="0"/>
              <a:t>Because of this </a:t>
            </a:r>
            <a:r>
              <a:rPr lang="en-US" dirty="0" err="1"/>
              <a:t>cytotoxic</a:t>
            </a:r>
            <a:r>
              <a:rPr lang="en-US" dirty="0"/>
              <a:t> T cell is called killer cell.</a:t>
            </a:r>
          </a:p>
          <a:p>
            <a:pPr algn="l">
              <a:buNone/>
            </a:pPr>
            <a:r>
              <a:rPr lang="en-US" dirty="0"/>
              <a:t> </a:t>
            </a:r>
          </a:p>
          <a:p>
            <a:pPr algn="l"/>
            <a:endParaRPr lang="ar-IQ"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ROLE OF SUPPRESSOR T CELLS</a:t>
            </a:r>
            <a:endParaRPr lang="en-US" dirty="0"/>
          </a:p>
        </p:txBody>
      </p:sp>
      <p:sp>
        <p:nvSpPr>
          <p:cNvPr id="3" name="Content Placeholder 2"/>
          <p:cNvSpPr>
            <a:spLocks noGrp="1"/>
          </p:cNvSpPr>
          <p:nvPr>
            <p:ph idx="1"/>
          </p:nvPr>
        </p:nvSpPr>
        <p:spPr/>
        <p:txBody>
          <a:bodyPr>
            <a:normAutofit fontScale="92500"/>
          </a:bodyPr>
          <a:lstStyle/>
          <a:p>
            <a:pPr>
              <a:buNone/>
            </a:pPr>
            <a:r>
              <a:rPr lang="en-US" b="1" dirty="0"/>
              <a:t> </a:t>
            </a:r>
            <a:endParaRPr lang="en-US" dirty="0"/>
          </a:p>
          <a:p>
            <a:pPr algn="just">
              <a:buNone/>
            </a:pPr>
            <a:r>
              <a:rPr lang="en-US" dirty="0"/>
              <a:t>The suppressor T cells are also called regulatory T cells. These T cells suppress the activities of the killer T cells. Thus, the suppressor T cells play an important role in preventing the killer T cells from destroying the body's own tissues along with invaded organisms. The suppressor cells suppress </a:t>
            </a:r>
            <a:r>
              <a:rPr lang="ar-IQ" dirty="0" smtClean="0"/>
              <a:t>                      </a:t>
            </a:r>
            <a:r>
              <a:rPr lang="en-US" dirty="0" smtClean="0"/>
              <a:t>the </a:t>
            </a:r>
            <a:r>
              <a:rPr lang="en-US" dirty="0"/>
              <a:t>activities of helper T cells also.</a:t>
            </a:r>
          </a:p>
          <a:p>
            <a:pPr algn="l">
              <a:buNone/>
            </a:pPr>
            <a:r>
              <a:rPr lang="en-US" dirty="0"/>
              <a:t> </a:t>
            </a:r>
          </a:p>
          <a:p>
            <a:endParaRPr lang="ar-IQ"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ROLE OF MEMORY T CELLS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dirty="0"/>
              <a:t> </a:t>
            </a:r>
            <a:endParaRPr lang="en-US" dirty="0"/>
          </a:p>
          <a:p>
            <a:pPr algn="just">
              <a:buNone/>
            </a:pPr>
            <a:r>
              <a:rPr lang="en-US" dirty="0"/>
              <a:t>Some of the T cells activated by an antigen do not enter the circulation but remain in lymphoid tissue. These T cells are called memory T cells. In later periods, the memory cells migrate to various lymphoid tissues throughout the body. When the body is exposed to the same organism for the second time, the memory cells identify the organism and immediately activate the other T cells. So, the invading organism is destroyed very quickly. The response of the T cells is also more </a:t>
            </a:r>
            <a:r>
              <a:rPr lang="en-US" dirty="0" smtClean="0"/>
              <a:t>  powerful </a:t>
            </a:r>
            <a:r>
              <a:rPr lang="en-US" dirty="0"/>
              <a:t>this time</a:t>
            </a:r>
            <a:r>
              <a:rPr lang="en-US" dirty="0" smtClean="0"/>
              <a:t>.                                                                </a:t>
            </a:r>
            <a:endParaRPr lang="en-US" dirty="0"/>
          </a:p>
          <a:p>
            <a:pPr algn="just">
              <a:buNone/>
            </a:pPr>
            <a:r>
              <a:rPr lang="en-US" dirty="0"/>
              <a:t>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SPECIFICITY OF T CELLS</a:t>
            </a:r>
            <a:r>
              <a:rPr lang="en-US" dirty="0" smtClean="0"/>
              <a:t/>
            </a:r>
            <a:br>
              <a:rPr lang="en-US" dirty="0" smtClean="0"/>
            </a:br>
            <a:endParaRPr lang="ar-IQ" dirty="0"/>
          </a:p>
        </p:txBody>
      </p:sp>
      <p:sp>
        <p:nvSpPr>
          <p:cNvPr id="3" name="Content Placeholder 2"/>
          <p:cNvSpPr>
            <a:spLocks noGrp="1"/>
          </p:cNvSpPr>
          <p:nvPr>
            <p:ph idx="1"/>
          </p:nvPr>
        </p:nvSpPr>
        <p:spPr/>
        <p:txBody>
          <a:bodyPr/>
          <a:lstStyle/>
          <a:p>
            <a:pPr>
              <a:buNone/>
            </a:pPr>
            <a:r>
              <a:rPr lang="en-US" b="1" dirty="0"/>
              <a:t> </a:t>
            </a:r>
            <a:endParaRPr lang="en-US" dirty="0"/>
          </a:p>
          <a:p>
            <a:pPr algn="just">
              <a:buNone/>
            </a:pPr>
            <a:r>
              <a:rPr lang="en-US" dirty="0"/>
              <a:t>Each T cell is designed to be activated only by one type of antigen. It is capable of developing immunity against that antigen only. This property is called the specificity of T </a:t>
            </a:r>
            <a:r>
              <a:rPr lang="ar-IQ" smtClean="0"/>
              <a:t>    </a:t>
            </a:r>
            <a:r>
              <a:rPr lang="en-US" smtClean="0"/>
              <a:t>cells</a:t>
            </a:r>
            <a:r>
              <a:rPr lang="en-US" dirty="0"/>
              <a: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DEVELOPMENT OF HUMORAL IMMUNITY</a:t>
            </a:r>
            <a:endParaRPr lang="en-US" sz="3600" dirty="0" smtClean="0"/>
          </a:p>
        </p:txBody>
      </p:sp>
      <p:sp>
        <p:nvSpPr>
          <p:cNvPr id="3" name="Content Placeholder 2"/>
          <p:cNvSpPr>
            <a:spLocks noGrp="1"/>
          </p:cNvSpPr>
          <p:nvPr>
            <p:ph idx="1"/>
          </p:nvPr>
        </p:nvSpPr>
        <p:spPr>
          <a:xfrm>
            <a:off x="381000" y="1600200"/>
            <a:ext cx="8458200" cy="4724400"/>
          </a:xfrm>
        </p:spPr>
        <p:txBody>
          <a:bodyPr>
            <a:normAutofit fontScale="77500" lnSpcReduction="20000"/>
          </a:bodyPr>
          <a:lstStyle/>
          <a:p>
            <a:pPr>
              <a:buNone/>
            </a:pPr>
            <a:r>
              <a:rPr lang="en-US" dirty="0" smtClean="0"/>
              <a:t> </a:t>
            </a:r>
          </a:p>
          <a:p>
            <a:pPr algn="l">
              <a:buNone/>
            </a:pPr>
            <a:r>
              <a:rPr lang="en-US" dirty="0" err="1" smtClean="0"/>
              <a:t>Humoral</a:t>
            </a:r>
            <a:r>
              <a:rPr lang="en-US" dirty="0" smtClean="0"/>
              <a:t> immunity is the immunity mediated by antibodies. </a:t>
            </a:r>
            <a:r>
              <a:rPr lang="ar-IQ" dirty="0" smtClean="0"/>
              <a:t> </a:t>
            </a:r>
            <a:r>
              <a:rPr lang="en-US" dirty="0" smtClean="0"/>
              <a:t>Antibodies are secreted by B-lymphocytes and released into the blood and lymph. The blood and lymph are the body fluids (</a:t>
            </a:r>
            <a:r>
              <a:rPr lang="en-US" dirty="0" err="1" smtClean="0"/>
              <a:t>humours</a:t>
            </a:r>
            <a:r>
              <a:rPr lang="en-US" dirty="0" smtClean="0"/>
              <a:t> or humors in Latin). Since the B-lymphocytes provide immunity through humors, this type of immunity is called </a:t>
            </a:r>
            <a:r>
              <a:rPr lang="en-US" dirty="0" err="1" smtClean="0"/>
              <a:t>humoral</a:t>
            </a:r>
            <a:r>
              <a:rPr lang="en-US" dirty="0" smtClean="0"/>
              <a:t> immunity or B cell immunity. The antibodies are the gamma globulins produced by B lymphocytes. These antibodies fight against the invading organisms. The </a:t>
            </a:r>
            <a:r>
              <a:rPr lang="en-US" dirty="0" err="1" smtClean="0"/>
              <a:t>humoral</a:t>
            </a:r>
            <a:r>
              <a:rPr lang="en-US" dirty="0" smtClean="0"/>
              <a:t> immunity is the major defense mechanism against the  </a:t>
            </a:r>
            <a:r>
              <a:rPr lang="ar-IQ" dirty="0" smtClean="0"/>
              <a:t>   </a:t>
            </a:r>
            <a:r>
              <a:rPr lang="en-US" dirty="0" smtClean="0"/>
              <a:t>bacterial infection.</a:t>
            </a:r>
            <a:r>
              <a:rPr lang="ar-IQ" dirty="0" smtClean="0"/>
              <a:t> </a:t>
            </a:r>
            <a:r>
              <a:rPr lang="en-US" dirty="0" smtClean="0"/>
              <a:t>   </a:t>
            </a:r>
          </a:p>
          <a:p>
            <a:pPr algn="just">
              <a:buNone/>
            </a:pPr>
            <a:r>
              <a:rPr lang="en-US" dirty="0" smtClean="0"/>
              <a:t>As in the case of cell mediated immunity, the macrophages and other antigen presenting cells play an important role in the development of </a:t>
            </a:r>
            <a:r>
              <a:rPr lang="en-US" dirty="0" err="1" smtClean="0"/>
              <a:t>humoral</a:t>
            </a:r>
            <a:r>
              <a:rPr lang="en-US" dirty="0" smtClean="0"/>
              <a:t> immunity also.                                      </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1000" cy="715962"/>
          </a:xfrm>
        </p:spPr>
        <p:txBody>
          <a:bodyPr>
            <a:normAutofit fontScale="90000"/>
          </a:bodyPr>
          <a:lstStyle/>
          <a:p>
            <a:endParaRPr lang="ar-IQ" dirty="0"/>
          </a:p>
        </p:txBody>
      </p:sp>
      <p:pic>
        <p:nvPicPr>
          <p:cNvPr id="4" name="Picture 5" descr="activ_b"/>
          <p:cNvPicPr>
            <a:picLocks noGrp="1" noChangeAspect="1" noChangeArrowheads="1"/>
          </p:cNvPicPr>
          <p:nvPr>
            <p:ph idx="1"/>
          </p:nvPr>
        </p:nvPicPr>
        <p:blipFill>
          <a:blip r:embed="rId2" cstate="print"/>
          <a:srcRect/>
          <a:stretch>
            <a:fillRect/>
          </a:stretch>
        </p:blipFill>
        <p:spPr bwMode="auto">
          <a:xfrm>
            <a:off x="609600" y="1295400"/>
            <a:ext cx="7772400" cy="51816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INNATE IMMUNITY OR NONSPECIFIC IMMUNITY</a:t>
            </a:r>
            <a:endParaRPr lang="en-US" dirty="0"/>
          </a:p>
        </p:txBody>
      </p:sp>
      <p:sp>
        <p:nvSpPr>
          <p:cNvPr id="3" name="Content Placeholder 2"/>
          <p:cNvSpPr>
            <a:spLocks noGrp="1"/>
          </p:cNvSpPr>
          <p:nvPr>
            <p:ph idx="1"/>
          </p:nvPr>
        </p:nvSpPr>
        <p:spPr/>
        <p:txBody>
          <a:bodyPr>
            <a:normAutofit fontScale="92500"/>
          </a:bodyPr>
          <a:lstStyle/>
          <a:p>
            <a:pPr>
              <a:buNone/>
            </a:pPr>
            <a:r>
              <a:rPr lang="en-US" b="1" dirty="0"/>
              <a:t> </a:t>
            </a:r>
            <a:endParaRPr lang="en-US" dirty="0"/>
          </a:p>
          <a:p>
            <a:pPr algn="just">
              <a:buNone/>
            </a:pPr>
            <a:r>
              <a:rPr lang="en-US" dirty="0"/>
              <a:t>Innate immunity is the inborn capacity of the body to resists the pathogens. By chance, if the organisms enter the body, innate immunity eliminates them before the development of any </a:t>
            </a:r>
            <a:r>
              <a:rPr lang="en-US" dirty="0" smtClean="0"/>
              <a:t>disease.                                                                           </a:t>
            </a:r>
            <a:endParaRPr lang="en-US" dirty="0"/>
          </a:p>
          <a:p>
            <a:pPr algn="just">
              <a:buNone/>
            </a:pPr>
            <a:r>
              <a:rPr lang="en-US" dirty="0"/>
              <a:t>This type of immunity represents the first line of defense against any type of pathogens. Therefore, it is also called nonspecific </a:t>
            </a:r>
            <a:r>
              <a:rPr lang="en-US" dirty="0" smtClean="0"/>
              <a:t>immunity.</a:t>
            </a:r>
            <a:r>
              <a:rPr lang="ar-IQ" dirty="0" smtClean="0"/>
              <a:t> </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ROLE OF ANTIGEN PRESENTING CELLS</a:t>
            </a:r>
            <a:endParaRPr lang="en-US" dirty="0" smtClean="0"/>
          </a:p>
        </p:txBody>
      </p:sp>
      <p:sp>
        <p:nvSpPr>
          <p:cNvPr id="3" name="Content Placeholder 2"/>
          <p:cNvSpPr>
            <a:spLocks noGrp="1"/>
          </p:cNvSpPr>
          <p:nvPr>
            <p:ph idx="1"/>
          </p:nvPr>
        </p:nvSpPr>
        <p:spPr/>
        <p:txBody>
          <a:bodyPr>
            <a:normAutofit fontScale="92500" lnSpcReduction="20000"/>
          </a:bodyPr>
          <a:lstStyle/>
          <a:p>
            <a:pPr>
              <a:buNone/>
            </a:pPr>
            <a:r>
              <a:rPr lang="en-US" dirty="0" smtClean="0"/>
              <a:t> </a:t>
            </a:r>
          </a:p>
          <a:p>
            <a:pPr algn="l">
              <a:buNone/>
            </a:pPr>
            <a:r>
              <a:rPr lang="en-US" dirty="0" smtClean="0"/>
              <a:t>The ingestion of foreign organisms and digestion of their antigen by the antigen presenting cells are already explained.</a:t>
            </a:r>
          </a:p>
          <a:p>
            <a:pPr algn="l">
              <a:buNone/>
            </a:pPr>
            <a:r>
              <a:rPr lang="en-US" dirty="0" smtClean="0"/>
              <a:t> </a:t>
            </a:r>
          </a:p>
          <a:p>
            <a:pPr algn="l">
              <a:buNone/>
            </a:pPr>
            <a:r>
              <a:rPr lang="en-US" dirty="0" smtClean="0"/>
              <a:t>Presentation of Antigen</a:t>
            </a:r>
          </a:p>
          <a:p>
            <a:pPr algn="l">
              <a:buNone/>
            </a:pPr>
            <a:r>
              <a:rPr lang="en-US" dirty="0" smtClean="0"/>
              <a:t>The antigen presenting cells present their class II MHC molecules together with antigen bound HLA to B cells. This activates the B cells through series of events. </a:t>
            </a:r>
          </a:p>
          <a:p>
            <a:pPr algn="l"/>
            <a:endParaRPr lang="ar-IQ"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Sequence of Events during Activation of B Cells</a:t>
            </a:r>
          </a:p>
        </p:txBody>
      </p:sp>
      <p:sp>
        <p:nvSpPr>
          <p:cNvPr id="3" name="Content Placeholder 2"/>
          <p:cNvSpPr>
            <a:spLocks noGrp="1"/>
          </p:cNvSpPr>
          <p:nvPr>
            <p:ph idx="1"/>
          </p:nvPr>
        </p:nvSpPr>
        <p:spPr>
          <a:xfrm>
            <a:off x="457200" y="1371600"/>
            <a:ext cx="8229600" cy="4876800"/>
          </a:xfrm>
        </p:spPr>
        <p:txBody>
          <a:bodyPr>
            <a:normAutofit fontScale="47500" lnSpcReduction="20000"/>
          </a:bodyPr>
          <a:lstStyle/>
          <a:p>
            <a:pPr algn="l">
              <a:buNone/>
            </a:pPr>
            <a:r>
              <a:rPr lang="en-US" dirty="0" smtClean="0"/>
              <a:t>1. The B cell recognizes the antigen bound to class II MHC molecule which is displayed </a:t>
            </a:r>
            <a:r>
              <a:rPr lang="ar-IQ" dirty="0" smtClean="0"/>
              <a:t> </a:t>
            </a:r>
            <a:r>
              <a:rPr lang="en-US" dirty="0" smtClean="0"/>
              <a:t>on the surface of the antigen presenting cell. It recognizes the antigen with the </a:t>
            </a:r>
            <a:endParaRPr lang="ar-IQ" dirty="0" smtClean="0"/>
          </a:p>
          <a:p>
            <a:pPr algn="l">
              <a:buNone/>
            </a:pPr>
            <a:r>
              <a:rPr lang="en-US" dirty="0" smtClean="0"/>
              <a:t>help of its own surface receptor protein called B cell receptor.</a:t>
            </a:r>
          </a:p>
          <a:p>
            <a:pPr algn="l">
              <a:buNone/>
            </a:pPr>
            <a:endParaRPr lang="ar-IQ" dirty="0" smtClean="0"/>
          </a:p>
          <a:p>
            <a:pPr algn="l">
              <a:buNone/>
            </a:pPr>
            <a:r>
              <a:rPr lang="en-US" dirty="0" smtClean="0"/>
              <a:t>2. The recognition of the antigen by the B cell initiates a complex interaction between the B cell receptor and the antigen. This reaction activates B cells.</a:t>
            </a:r>
          </a:p>
          <a:p>
            <a:pPr algn="l">
              <a:buNone/>
            </a:pPr>
            <a:endParaRPr lang="en-US" dirty="0" smtClean="0"/>
          </a:p>
          <a:p>
            <a:pPr algn="l">
              <a:buNone/>
            </a:pPr>
            <a:r>
              <a:rPr lang="en-US" dirty="0" smtClean="0"/>
              <a:t>3. At the same time macrophages (the antigen presenting cells) release interleukin-1 which facilitates the activation and proliferation of B cells.</a:t>
            </a:r>
          </a:p>
          <a:p>
            <a:pPr algn="l">
              <a:buNone/>
            </a:pPr>
            <a:endParaRPr lang="ar-IQ" dirty="0" smtClean="0"/>
          </a:p>
          <a:p>
            <a:pPr algn="l">
              <a:buNone/>
            </a:pPr>
            <a:r>
              <a:rPr lang="en-US" dirty="0" smtClean="0"/>
              <a:t>4. The activated B cells proliferate and the proliferated B cells carry out the further actions.</a:t>
            </a:r>
          </a:p>
          <a:p>
            <a:pPr algn="l">
              <a:buNone/>
            </a:pPr>
            <a:r>
              <a:rPr lang="en-US" dirty="0" smtClean="0"/>
              <a:t>5. Simultaneously the antigen bound to class II.</a:t>
            </a:r>
          </a:p>
          <a:p>
            <a:pPr algn="l">
              <a:buNone/>
            </a:pPr>
            <a:endParaRPr lang="en-US" dirty="0" smtClean="0"/>
          </a:p>
          <a:p>
            <a:pPr algn="l">
              <a:buNone/>
            </a:pPr>
            <a:r>
              <a:rPr lang="en-US" dirty="0" smtClean="0"/>
              <a:t>MHC molecules activates the helper T cells also resulting in development of cell mediated immunity (already explained).</a:t>
            </a:r>
          </a:p>
          <a:p>
            <a:pPr algn="l">
              <a:buNone/>
            </a:pPr>
            <a:r>
              <a:rPr lang="en-US" dirty="0" smtClean="0"/>
              <a:t>Transformation of B Cells the proliferated B cells are transformed into two types of cells:</a:t>
            </a:r>
          </a:p>
          <a:p>
            <a:pPr algn="l">
              <a:buNone/>
            </a:pPr>
            <a:r>
              <a:rPr lang="en-US" dirty="0" smtClean="0"/>
              <a:t>1. Plasma cells</a:t>
            </a:r>
          </a:p>
          <a:p>
            <a:pPr algn="l">
              <a:buNone/>
            </a:pPr>
            <a:r>
              <a:rPr lang="en-US" dirty="0" smtClean="0"/>
              <a:t>2. Memory cells. </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3074" name="Picture 2"/>
          <p:cNvPicPr>
            <a:picLocks noGrp="1" noChangeAspect="1" noChangeArrowheads="1"/>
          </p:cNvPicPr>
          <p:nvPr>
            <p:ph idx="1"/>
          </p:nvPr>
        </p:nvPicPr>
        <p:blipFill>
          <a:blip r:embed="rId2" cstate="print"/>
          <a:srcRect/>
          <a:stretch>
            <a:fillRect/>
          </a:stretch>
        </p:blipFill>
        <p:spPr bwMode="auto">
          <a:xfrm>
            <a:off x="609600" y="1524000"/>
            <a:ext cx="7772399" cy="4876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ROLE OF PLASMA CELLS</a:t>
            </a:r>
            <a:endParaRPr lang="en-US" dirty="0" smtClean="0"/>
          </a:p>
        </p:txBody>
      </p:sp>
      <p:sp>
        <p:nvSpPr>
          <p:cNvPr id="3" name="Content Placeholder 2"/>
          <p:cNvSpPr>
            <a:spLocks noGrp="1"/>
          </p:cNvSpPr>
          <p:nvPr>
            <p:ph idx="1"/>
          </p:nvPr>
        </p:nvSpPr>
        <p:spPr/>
        <p:txBody>
          <a:bodyPr>
            <a:normAutofit fontScale="77500" lnSpcReduction="20000"/>
          </a:bodyPr>
          <a:lstStyle/>
          <a:p>
            <a:pPr algn="just">
              <a:buNone/>
            </a:pPr>
            <a:r>
              <a:rPr lang="en-US" dirty="0" smtClean="0"/>
              <a:t>The plasma cells destroy the foreign organisms by producing </a:t>
            </a:r>
            <a:r>
              <a:rPr lang="ar-IQ" dirty="0" smtClean="0"/>
              <a:t> </a:t>
            </a:r>
            <a:r>
              <a:rPr lang="en-US" dirty="0" smtClean="0"/>
              <a:t>the antibodies.                                                                                </a:t>
            </a:r>
          </a:p>
          <a:p>
            <a:pPr algn="just">
              <a:buNone/>
            </a:pPr>
            <a:r>
              <a:rPr lang="en-US" dirty="0" smtClean="0"/>
              <a:t>Antibodies are globulin in nature. The rate of the antibody production is very high, i.e. each plasma cell produces about 2000 molecules of antibodies per second. The </a:t>
            </a:r>
            <a:r>
              <a:rPr lang="ar-IQ" dirty="0" smtClean="0"/>
              <a:t>  </a:t>
            </a:r>
            <a:r>
              <a:rPr lang="en-US" dirty="0" smtClean="0"/>
              <a:t>antibodies are also called </a:t>
            </a:r>
            <a:r>
              <a:rPr lang="en-US" dirty="0" err="1" smtClean="0"/>
              <a:t>immunoglobulins</a:t>
            </a:r>
            <a:r>
              <a:rPr lang="en-US" dirty="0" smtClean="0"/>
              <a:t>.                          </a:t>
            </a:r>
          </a:p>
          <a:p>
            <a:pPr algn="just">
              <a:buNone/>
            </a:pPr>
            <a:r>
              <a:rPr lang="en-US" dirty="0" smtClean="0"/>
              <a:t>                          </a:t>
            </a:r>
          </a:p>
          <a:p>
            <a:pPr algn="just">
              <a:buNone/>
            </a:pPr>
            <a:r>
              <a:rPr lang="en-US" dirty="0" smtClean="0"/>
              <a:t>The antibodies are released into lymph and then transported into the circulation. The antibodies are produced until the end of lifespan of each plasma cell which may be from several days to several weeks.                                                      </a:t>
            </a:r>
          </a:p>
          <a:p>
            <a:pPr algn="just">
              <a:buNone/>
            </a:pPr>
            <a:r>
              <a:rPr lang="en-US" dirty="0" smtClean="0"/>
              <a:t> </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ROLE OF MEMORY B CELLS</a:t>
            </a:r>
            <a:endParaRPr lang="en-US" dirty="0" smtClean="0"/>
          </a:p>
        </p:txBody>
      </p:sp>
      <p:sp>
        <p:nvSpPr>
          <p:cNvPr id="3" name="Content Placeholder 2"/>
          <p:cNvSpPr>
            <a:spLocks noGrp="1"/>
          </p:cNvSpPr>
          <p:nvPr>
            <p:ph idx="1"/>
          </p:nvPr>
        </p:nvSpPr>
        <p:spPr/>
        <p:txBody>
          <a:bodyPr>
            <a:normAutofit fontScale="92500" lnSpcReduction="20000"/>
          </a:bodyPr>
          <a:lstStyle/>
          <a:p>
            <a:pPr algn="just">
              <a:buNone/>
            </a:pPr>
            <a:r>
              <a:rPr lang="en-US" dirty="0" smtClean="0"/>
              <a:t>Memory B cells occupy the lymphoid tissues throughout the body. The memory cells are in inactive condition until the body is exposed to the same organism for the second time. During the second exposure, the memory cells are stimulated by the antigen and produce more quantity of antibodies at a faster rate, than in the first exposure. The antibodies produced during the second exposure to the foreign antigen are also more potent than those produced during first exposure. This phenomenon forms the basic </a:t>
            </a:r>
            <a:r>
              <a:rPr lang="ar-IQ" dirty="0" smtClean="0"/>
              <a:t>  </a:t>
            </a:r>
            <a:r>
              <a:rPr lang="en-US" dirty="0" smtClean="0"/>
              <a:t>principle of vaccination against the infections.</a:t>
            </a:r>
          </a:p>
          <a:p>
            <a:endParaRPr lang="ar-IQ"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ROLE OF HELPER T CELLS</a:t>
            </a:r>
            <a:endParaRPr lang="en-US" dirty="0" smtClean="0"/>
          </a:p>
        </p:txBody>
      </p:sp>
      <p:sp>
        <p:nvSpPr>
          <p:cNvPr id="3" name="Content Placeholder 2"/>
          <p:cNvSpPr>
            <a:spLocks noGrp="1"/>
          </p:cNvSpPr>
          <p:nvPr>
            <p:ph idx="1"/>
          </p:nvPr>
        </p:nvSpPr>
        <p:spPr/>
        <p:txBody>
          <a:bodyPr>
            <a:normAutofit fontScale="92500" lnSpcReduction="10000"/>
          </a:bodyPr>
          <a:lstStyle/>
          <a:p>
            <a:pPr>
              <a:buNone/>
            </a:pPr>
            <a:r>
              <a:rPr lang="en-US" b="1" dirty="0" smtClean="0"/>
              <a:t> </a:t>
            </a:r>
            <a:endParaRPr lang="en-US" dirty="0" smtClean="0"/>
          </a:p>
          <a:p>
            <a:pPr algn="l">
              <a:buNone/>
            </a:pPr>
            <a:r>
              <a:rPr lang="en-US" dirty="0" smtClean="0"/>
              <a:t>Helper T cells are simultaneously activated by antigen. The activated helper T cells secrete two substances called interleukin 2 and B cell growth factor, which promote:</a:t>
            </a:r>
          </a:p>
          <a:p>
            <a:pPr algn="l">
              <a:buNone/>
            </a:pPr>
            <a:r>
              <a:rPr lang="en-US" dirty="0" smtClean="0"/>
              <a:t>1. Activation of more number of B lymphocytes</a:t>
            </a:r>
          </a:p>
          <a:p>
            <a:pPr algn="l">
              <a:buNone/>
            </a:pPr>
            <a:r>
              <a:rPr lang="en-US" dirty="0" smtClean="0"/>
              <a:t>2. Proliferation of plasma cells</a:t>
            </a:r>
          </a:p>
          <a:p>
            <a:pPr algn="l">
              <a:buNone/>
            </a:pPr>
            <a:r>
              <a:rPr lang="en-US" dirty="0" smtClean="0"/>
              <a:t>3. Production of antibodies.</a:t>
            </a:r>
          </a:p>
          <a:p>
            <a:pPr algn="l">
              <a:buNone/>
            </a:pPr>
            <a:r>
              <a:rPr lang="en-US" dirty="0" smtClean="0"/>
              <a:t> </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 ANTIBODIES</a:t>
            </a:r>
            <a:endParaRPr lang="ar-IQ" dirty="0"/>
          </a:p>
        </p:txBody>
      </p:sp>
      <p:sp>
        <p:nvSpPr>
          <p:cNvPr id="3" name="Content Placeholder 2"/>
          <p:cNvSpPr>
            <a:spLocks noGrp="1"/>
          </p:cNvSpPr>
          <p:nvPr>
            <p:ph idx="1"/>
          </p:nvPr>
        </p:nvSpPr>
        <p:spPr/>
        <p:txBody>
          <a:bodyPr>
            <a:normAutofit fontScale="70000" lnSpcReduction="20000"/>
          </a:bodyPr>
          <a:lstStyle/>
          <a:p>
            <a:pPr algn="l">
              <a:buNone/>
            </a:pPr>
            <a:endParaRPr lang="en-US" dirty="0" smtClean="0"/>
          </a:p>
          <a:p>
            <a:pPr algn="l">
              <a:buNone/>
            </a:pPr>
            <a:r>
              <a:rPr lang="en-US" dirty="0" smtClean="0"/>
              <a:t>An antibody is defined as a protein that is produced by B lymphocytes in response to the presence of an antigen. Antibody is globulin in nature and it is also called immunoglobulin (</a:t>
            </a:r>
            <a:r>
              <a:rPr lang="en-US" dirty="0" err="1" smtClean="0"/>
              <a:t>Ig</a:t>
            </a:r>
            <a:r>
              <a:rPr lang="en-US" dirty="0" smtClean="0"/>
              <a:t>).</a:t>
            </a:r>
          </a:p>
          <a:p>
            <a:pPr algn="l">
              <a:buNone/>
            </a:pPr>
            <a:r>
              <a:rPr lang="en-US" dirty="0" smtClean="0"/>
              <a:t>The </a:t>
            </a:r>
            <a:r>
              <a:rPr lang="en-US" dirty="0" err="1" smtClean="0"/>
              <a:t>immunoglobulins</a:t>
            </a:r>
            <a:r>
              <a:rPr lang="en-US" dirty="0" smtClean="0"/>
              <a:t> form 20 percent of the total plasma proteins. The antibodies enter almost all the tissues of the body.</a:t>
            </a:r>
          </a:p>
          <a:p>
            <a:pPr algn="l">
              <a:buNone/>
            </a:pPr>
            <a:r>
              <a:rPr lang="en-US" b="1" dirty="0" smtClean="0"/>
              <a:t>Types of Antibodies</a:t>
            </a:r>
            <a:endParaRPr lang="en-US" dirty="0" smtClean="0"/>
          </a:p>
          <a:p>
            <a:pPr algn="l">
              <a:buNone/>
            </a:pPr>
            <a:r>
              <a:rPr lang="en-US" dirty="0" smtClean="0"/>
              <a:t>Five types of antibodies are identified:</a:t>
            </a:r>
          </a:p>
          <a:p>
            <a:pPr algn="l">
              <a:buNone/>
            </a:pPr>
            <a:r>
              <a:rPr lang="en-US" dirty="0" smtClean="0"/>
              <a:t>1. </a:t>
            </a:r>
            <a:r>
              <a:rPr lang="en-US" dirty="0" err="1" smtClean="0"/>
              <a:t>IgA</a:t>
            </a:r>
            <a:r>
              <a:rPr lang="en-US" dirty="0" smtClean="0"/>
              <a:t> (</a:t>
            </a:r>
            <a:r>
              <a:rPr lang="en-US" dirty="0" err="1" smtClean="0"/>
              <a:t>Ig</a:t>
            </a:r>
            <a:r>
              <a:rPr lang="en-US" dirty="0" smtClean="0"/>
              <a:t> alpha)</a:t>
            </a:r>
          </a:p>
          <a:p>
            <a:pPr algn="l">
              <a:buNone/>
            </a:pPr>
            <a:r>
              <a:rPr lang="en-US" dirty="0" smtClean="0"/>
              <a:t>2. </a:t>
            </a:r>
            <a:r>
              <a:rPr lang="en-US" dirty="0" err="1" smtClean="0"/>
              <a:t>IgD</a:t>
            </a:r>
            <a:r>
              <a:rPr lang="en-US" dirty="0" smtClean="0"/>
              <a:t> (</a:t>
            </a:r>
            <a:r>
              <a:rPr lang="en-US" dirty="0" err="1" smtClean="0"/>
              <a:t>Ig</a:t>
            </a:r>
            <a:r>
              <a:rPr lang="en-US" dirty="0" smtClean="0"/>
              <a:t> delta)</a:t>
            </a:r>
          </a:p>
          <a:p>
            <a:pPr algn="l">
              <a:buNone/>
            </a:pPr>
            <a:r>
              <a:rPr lang="en-US" dirty="0" smtClean="0"/>
              <a:t>3. </a:t>
            </a:r>
            <a:r>
              <a:rPr lang="en-US" dirty="0" err="1" smtClean="0"/>
              <a:t>IgE</a:t>
            </a:r>
            <a:r>
              <a:rPr lang="en-US" dirty="0" smtClean="0"/>
              <a:t> (</a:t>
            </a:r>
            <a:r>
              <a:rPr lang="en-US" dirty="0" err="1" smtClean="0"/>
              <a:t>Ig</a:t>
            </a:r>
            <a:r>
              <a:rPr lang="en-US" dirty="0" smtClean="0"/>
              <a:t> epsilon)</a:t>
            </a:r>
          </a:p>
          <a:p>
            <a:pPr algn="l">
              <a:buNone/>
            </a:pPr>
            <a:r>
              <a:rPr lang="en-US" dirty="0" smtClean="0"/>
              <a:t>4. </a:t>
            </a:r>
            <a:r>
              <a:rPr lang="en-US" dirty="0" err="1" smtClean="0"/>
              <a:t>IgG</a:t>
            </a:r>
            <a:r>
              <a:rPr lang="en-US" dirty="0" smtClean="0"/>
              <a:t> (</a:t>
            </a:r>
            <a:r>
              <a:rPr lang="en-US" dirty="0" err="1" smtClean="0"/>
              <a:t>Ig</a:t>
            </a:r>
            <a:r>
              <a:rPr lang="en-US" dirty="0" smtClean="0"/>
              <a:t> gamma)</a:t>
            </a:r>
          </a:p>
          <a:p>
            <a:pPr algn="l">
              <a:buNone/>
            </a:pPr>
            <a:r>
              <a:rPr lang="en-US" dirty="0" smtClean="0"/>
              <a:t>5. </a:t>
            </a:r>
            <a:r>
              <a:rPr lang="en-US" dirty="0" err="1" smtClean="0"/>
              <a:t>IgM</a:t>
            </a:r>
            <a:r>
              <a:rPr lang="en-US" dirty="0" smtClean="0"/>
              <a:t> (</a:t>
            </a:r>
            <a:r>
              <a:rPr lang="en-US" dirty="0" err="1" smtClean="0"/>
              <a:t>Ig</a:t>
            </a:r>
            <a:r>
              <a:rPr lang="en-US" dirty="0" smtClean="0"/>
              <a:t> mu).</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pic>
        <p:nvPicPr>
          <p:cNvPr id="4" name="Picture 5" descr="Antibody"/>
          <p:cNvPicPr>
            <a:picLocks noGrp="1" noChangeAspect="1" noChangeArrowheads="1"/>
          </p:cNvPicPr>
          <p:nvPr>
            <p:ph idx="1"/>
          </p:nvPr>
        </p:nvPicPr>
        <p:blipFill>
          <a:blip r:embed="rId2" cstate="print"/>
          <a:srcRect/>
          <a:stretch>
            <a:fillRect/>
          </a:stretch>
        </p:blipFill>
        <p:spPr bwMode="auto">
          <a:xfrm>
            <a:off x="1295400" y="1524000"/>
            <a:ext cx="6553200" cy="4876800"/>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Rectangle 4"/>
          <p:cNvSpPr>
            <a:spLocks noGrp="1" noRot="1" noChangeArrowheads="1"/>
          </p:cNvSpPr>
          <p:nvPr>
            <p:ph type="title"/>
          </p:nvPr>
        </p:nvSpPr>
        <p:spPr/>
        <p:txBody>
          <a:bodyPr/>
          <a:lstStyle/>
          <a:p>
            <a:r>
              <a:rPr lang="en-US"/>
              <a:t>Immunoglobulin</a:t>
            </a:r>
          </a:p>
        </p:txBody>
      </p:sp>
      <p:pic>
        <p:nvPicPr>
          <p:cNvPr id="62469" name="Picture 5" descr="5CE00AB"/>
          <p:cNvPicPr>
            <a:picLocks noChangeAspect="1" noChangeArrowheads="1"/>
          </p:cNvPicPr>
          <p:nvPr/>
        </p:nvPicPr>
        <p:blipFill>
          <a:blip r:embed="rId2" cstate="print"/>
          <a:srcRect l="4073" t="3625"/>
          <a:stretch>
            <a:fillRect/>
          </a:stretch>
        </p:blipFill>
        <p:spPr bwMode="auto">
          <a:xfrm>
            <a:off x="1295400" y="1447800"/>
            <a:ext cx="6172200" cy="5029200"/>
          </a:xfrm>
          <a:prstGeom prst="rect">
            <a:avLst/>
          </a:prstGeom>
          <a:noFill/>
        </p:spPr>
      </p:pic>
      <p:pic>
        <p:nvPicPr>
          <p:cNvPr id="6" name="Picture 5" descr="5CE00AB"/>
          <p:cNvPicPr>
            <a:picLocks noChangeAspect="1" noChangeArrowheads="1"/>
          </p:cNvPicPr>
          <p:nvPr/>
        </p:nvPicPr>
        <p:blipFill>
          <a:blip r:embed="rId2" cstate="print"/>
          <a:srcRect l="4073" t="3625"/>
          <a:stretch>
            <a:fillRect/>
          </a:stretch>
        </p:blipFill>
        <p:spPr bwMode="auto">
          <a:xfrm>
            <a:off x="0" y="1371599"/>
            <a:ext cx="9144000" cy="5783385"/>
          </a:xfrm>
          <a:prstGeom prst="rect">
            <a:avLst/>
          </a:prstGeom>
          <a:noFill/>
        </p:spPr>
      </p:pic>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10000"/>
          </a:bodyPr>
          <a:lstStyle/>
          <a:p>
            <a:pPr algn="just">
              <a:buNone/>
            </a:pPr>
            <a:r>
              <a:rPr lang="en-US" dirty="0" smtClean="0"/>
              <a:t>Among these antibodies, </a:t>
            </a:r>
            <a:r>
              <a:rPr lang="en-US" dirty="0" err="1" smtClean="0"/>
              <a:t>IgG</a:t>
            </a:r>
            <a:r>
              <a:rPr lang="en-US" dirty="0" smtClean="0"/>
              <a:t> forms 75 percent of the antibodies in the body.                                                          </a:t>
            </a:r>
          </a:p>
          <a:p>
            <a:pPr algn="just">
              <a:buNone/>
            </a:pPr>
            <a:r>
              <a:rPr lang="en-US" dirty="0" smtClean="0"/>
              <a:t>Structure of Antibodies </a:t>
            </a:r>
            <a:r>
              <a:rPr lang="en-US" dirty="0" err="1" smtClean="0"/>
              <a:t>Antibodies</a:t>
            </a:r>
            <a:r>
              <a:rPr lang="en-US" dirty="0" smtClean="0"/>
              <a:t> are gamma globulins and are formed by two pairs of chains namely, one pair of heavy or long chains and one pair of light or short chains Mechanism of Actions of Antibodies The antibodies protect the body from the invading  organisms in two ways:                                                         </a:t>
            </a:r>
          </a:p>
          <a:p>
            <a:pPr algn="just">
              <a:buNone/>
            </a:pPr>
            <a:r>
              <a:rPr lang="ar-IQ" dirty="0" smtClean="0"/>
              <a:t>                                                  </a:t>
            </a:r>
            <a:r>
              <a:rPr lang="en-US" dirty="0" smtClean="0"/>
              <a:t>    1. By direct actions</a:t>
            </a:r>
          </a:p>
          <a:p>
            <a:pPr algn="just">
              <a:buNone/>
            </a:pPr>
            <a:r>
              <a:rPr lang="ar-IQ" dirty="0" smtClean="0"/>
              <a:t>                               </a:t>
            </a:r>
            <a:r>
              <a:rPr lang="en-US" dirty="0" smtClean="0"/>
              <a:t>2. Through complement system.</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innate immunity are:</a:t>
            </a:r>
            <a:endParaRPr lang="en-US" dirty="0"/>
          </a:p>
        </p:txBody>
      </p:sp>
      <p:sp>
        <p:nvSpPr>
          <p:cNvPr id="3" name="Content Placeholder 2"/>
          <p:cNvSpPr>
            <a:spLocks noGrp="1"/>
          </p:cNvSpPr>
          <p:nvPr>
            <p:ph idx="1"/>
          </p:nvPr>
        </p:nvSpPr>
        <p:spPr/>
        <p:txBody>
          <a:bodyPr/>
          <a:lstStyle/>
          <a:p>
            <a:pPr algn="l">
              <a:buNone/>
            </a:pPr>
            <a:r>
              <a:rPr lang="en-US" dirty="0" smtClean="0"/>
              <a:t>1</a:t>
            </a:r>
            <a:r>
              <a:rPr lang="en-US" dirty="0"/>
              <a:t>. Destruction of toxic substances or organisms entering digestive tract through food by enzymes in digestive juices.</a:t>
            </a:r>
          </a:p>
          <a:p>
            <a:pPr algn="l">
              <a:buNone/>
            </a:pPr>
            <a:r>
              <a:rPr lang="en-US" dirty="0"/>
              <a:t>2. Destruction of bacteria by salivary lysozyme</a:t>
            </a:r>
          </a:p>
          <a:p>
            <a:pPr algn="l">
              <a:buNone/>
            </a:pPr>
            <a:r>
              <a:rPr lang="en-US" dirty="0"/>
              <a:t>3. Destruction of bacteria by acidity in urine and vaginal fluid.</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Direct Actions of Antibodies</a:t>
            </a:r>
            <a:endParaRPr lang="en-US" dirty="0" smtClean="0"/>
          </a:p>
        </p:txBody>
      </p:sp>
      <p:sp>
        <p:nvSpPr>
          <p:cNvPr id="3" name="Content Placeholder 2"/>
          <p:cNvSpPr>
            <a:spLocks noGrp="1"/>
          </p:cNvSpPr>
          <p:nvPr>
            <p:ph idx="1"/>
          </p:nvPr>
        </p:nvSpPr>
        <p:spPr>
          <a:xfrm>
            <a:off x="457200" y="1600200"/>
            <a:ext cx="8382000" cy="4525963"/>
          </a:xfrm>
        </p:spPr>
        <p:txBody>
          <a:bodyPr>
            <a:normAutofit fontScale="85000" lnSpcReduction="10000"/>
          </a:bodyPr>
          <a:lstStyle/>
          <a:p>
            <a:pPr algn="l">
              <a:buNone/>
            </a:pPr>
            <a:r>
              <a:rPr lang="en-US" dirty="0" smtClean="0"/>
              <a:t>Antibodies directly inactivate the invading organism by any one of the following methods:</a:t>
            </a:r>
          </a:p>
          <a:p>
            <a:pPr algn="l">
              <a:buNone/>
            </a:pPr>
            <a:r>
              <a:rPr lang="en-US" dirty="0" err="1" smtClean="0"/>
              <a:t>i</a:t>
            </a:r>
            <a:r>
              <a:rPr lang="en-US" dirty="0" smtClean="0"/>
              <a:t>. Agglutination: In this, the foreign bodies like RBCs or bacteria with antigens on their surfaces are held together in a clump by the antibodies. </a:t>
            </a:r>
          </a:p>
          <a:p>
            <a:pPr algn="l">
              <a:buNone/>
            </a:pPr>
            <a:r>
              <a:rPr lang="en-US" dirty="0" smtClean="0"/>
              <a:t>ii. Precipitation: In this, the soluble antigens toxin are converted into insoluble forms and then precipitated.</a:t>
            </a:r>
          </a:p>
          <a:p>
            <a:pPr algn="l">
              <a:buNone/>
            </a:pPr>
            <a:r>
              <a:rPr lang="en-US" dirty="0" smtClean="0"/>
              <a:t>iii. Neutralization: During this, the antibodies cover the toxic sites of antigenic products.</a:t>
            </a:r>
          </a:p>
          <a:p>
            <a:pPr algn="l">
              <a:buNone/>
            </a:pPr>
            <a:r>
              <a:rPr lang="en-US" dirty="0" smtClean="0"/>
              <a:t>iv. </a:t>
            </a:r>
            <a:r>
              <a:rPr lang="en-US" dirty="0" err="1" smtClean="0"/>
              <a:t>Lysis</a:t>
            </a:r>
            <a:r>
              <a:rPr lang="en-US" dirty="0" smtClean="0"/>
              <a:t>: In this, the antibodies rupture the cell membrane of organisms and then destroy them.</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2. Actions of Antibodies through Complement System</a:t>
            </a:r>
            <a:endParaRPr lang="en-US" dirty="0" smtClean="0"/>
          </a:p>
        </p:txBody>
      </p:sp>
      <p:sp>
        <p:nvSpPr>
          <p:cNvPr id="3" name="Content Placeholder 2"/>
          <p:cNvSpPr>
            <a:spLocks noGrp="1"/>
          </p:cNvSpPr>
          <p:nvPr>
            <p:ph idx="1"/>
          </p:nvPr>
        </p:nvSpPr>
        <p:spPr/>
        <p:txBody>
          <a:bodyPr>
            <a:normAutofit fontScale="70000" lnSpcReduction="20000"/>
          </a:bodyPr>
          <a:lstStyle/>
          <a:p>
            <a:pPr algn="l">
              <a:buNone/>
            </a:pPr>
            <a:r>
              <a:rPr lang="en-US" dirty="0" smtClean="0"/>
              <a:t>The complement system is the one that enhances or accelerates various activities during the fight against the invading organisms. It contains plasma enzymes, which are identified by numbers from C1 to C9..</a:t>
            </a:r>
          </a:p>
          <a:p>
            <a:pPr algn="l">
              <a:buNone/>
            </a:pPr>
            <a:r>
              <a:rPr lang="en-US" dirty="0" smtClean="0"/>
              <a:t>Functions of Different Antibodies</a:t>
            </a:r>
          </a:p>
          <a:p>
            <a:pPr algn="l">
              <a:buNone/>
            </a:pPr>
            <a:r>
              <a:rPr lang="en-US" dirty="0" smtClean="0"/>
              <a:t>1. </a:t>
            </a:r>
            <a:r>
              <a:rPr lang="en-US" dirty="0" err="1" smtClean="0"/>
              <a:t>IgA</a:t>
            </a:r>
            <a:r>
              <a:rPr lang="en-US" dirty="0" smtClean="0"/>
              <a:t> plays a role in localized defense mechanism in external secretions like tear.</a:t>
            </a:r>
          </a:p>
          <a:p>
            <a:pPr algn="l">
              <a:buNone/>
            </a:pPr>
            <a:r>
              <a:rPr lang="en-US" dirty="0" smtClean="0"/>
              <a:t>2. </a:t>
            </a:r>
            <a:r>
              <a:rPr lang="en-US" dirty="0" err="1" smtClean="0"/>
              <a:t>IgD</a:t>
            </a:r>
            <a:r>
              <a:rPr lang="en-US" dirty="0" smtClean="0"/>
              <a:t> is involved in recognition of the antigen by B lymphocytes.</a:t>
            </a:r>
          </a:p>
          <a:p>
            <a:pPr algn="l">
              <a:buNone/>
            </a:pPr>
            <a:r>
              <a:rPr lang="en-US" dirty="0" smtClean="0"/>
              <a:t>3. </a:t>
            </a:r>
            <a:r>
              <a:rPr lang="en-US" dirty="0" err="1" smtClean="0"/>
              <a:t>IgE</a:t>
            </a:r>
            <a:r>
              <a:rPr lang="en-US" dirty="0" smtClean="0"/>
              <a:t> is involved in allergic reactions.</a:t>
            </a:r>
          </a:p>
          <a:p>
            <a:pPr algn="l">
              <a:buNone/>
            </a:pPr>
            <a:r>
              <a:rPr lang="en-US" dirty="0" smtClean="0"/>
              <a:t>4. </a:t>
            </a:r>
            <a:r>
              <a:rPr lang="en-US" dirty="0" err="1" smtClean="0"/>
              <a:t>IgG</a:t>
            </a:r>
            <a:r>
              <a:rPr lang="en-US" dirty="0" smtClean="0"/>
              <a:t> is responsible for complement fixation.</a:t>
            </a:r>
          </a:p>
          <a:p>
            <a:pPr algn="l">
              <a:buNone/>
            </a:pPr>
            <a:r>
              <a:rPr lang="en-US" dirty="0" smtClean="0"/>
              <a:t>5. </a:t>
            </a:r>
            <a:r>
              <a:rPr lang="en-US" dirty="0" err="1" smtClean="0"/>
              <a:t>IgM</a:t>
            </a:r>
            <a:r>
              <a:rPr lang="en-US" dirty="0" smtClean="0"/>
              <a:t> is also responsible for complement Fixation.</a:t>
            </a:r>
          </a:p>
          <a:p>
            <a:pPr algn="l">
              <a:buNone/>
            </a:pPr>
            <a:r>
              <a:rPr lang="en-US" dirty="0" smtClean="0"/>
              <a:t> </a:t>
            </a:r>
          </a:p>
          <a:p>
            <a:endParaRPr lang="ar-IQ"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Specificity of B Lymphocytes</a:t>
            </a:r>
            <a:endParaRPr lang="en-US" dirty="0" smtClean="0"/>
          </a:p>
        </p:txBody>
      </p:sp>
      <p:sp>
        <p:nvSpPr>
          <p:cNvPr id="3" name="Content Placeholder 2"/>
          <p:cNvSpPr>
            <a:spLocks noGrp="1"/>
          </p:cNvSpPr>
          <p:nvPr>
            <p:ph idx="1"/>
          </p:nvPr>
        </p:nvSpPr>
        <p:spPr/>
        <p:txBody>
          <a:bodyPr>
            <a:normAutofit fontScale="85000" lnSpcReduction="10000"/>
          </a:bodyPr>
          <a:lstStyle/>
          <a:p>
            <a:pPr algn="just">
              <a:buNone/>
            </a:pPr>
            <a:r>
              <a:rPr lang="en-US" b="1" dirty="0" smtClean="0"/>
              <a:t> </a:t>
            </a:r>
            <a:r>
              <a:rPr lang="en-US" dirty="0" smtClean="0"/>
              <a:t>Each B lymphocyte is designed to be activated only by one type of antigen. It is also capable of producing antibodies against that antigen only. This property of B  </a:t>
            </a:r>
            <a:r>
              <a:rPr lang="ar-IQ" dirty="0" smtClean="0"/>
              <a:t>                               </a:t>
            </a:r>
            <a:r>
              <a:rPr lang="en-US" dirty="0" smtClean="0"/>
              <a:t>  lymphocyte is called specificity.</a:t>
            </a:r>
          </a:p>
          <a:p>
            <a:pPr algn="l">
              <a:buNone/>
            </a:pPr>
            <a:r>
              <a:rPr lang="en-US" dirty="0" smtClean="0"/>
              <a:t> </a:t>
            </a:r>
          </a:p>
          <a:p>
            <a:pPr algn="l">
              <a:buNone/>
            </a:pPr>
            <a:r>
              <a:rPr lang="en-US" b="1" dirty="0" smtClean="0"/>
              <a:t>NATURAL KILLER CELL </a:t>
            </a:r>
            <a:endParaRPr lang="en-US" dirty="0" smtClean="0"/>
          </a:p>
          <a:p>
            <a:pPr algn="l">
              <a:buNone/>
            </a:pPr>
            <a:r>
              <a:rPr lang="en-US" dirty="0" smtClean="0"/>
              <a:t>Natural killer (NK) cell is a large granular cell with  indented nucleus. It is considered as the third type of lymphocyte. It is not a </a:t>
            </a:r>
            <a:r>
              <a:rPr lang="en-US" dirty="0" err="1" smtClean="0"/>
              <a:t>phagocytic</a:t>
            </a:r>
            <a:r>
              <a:rPr lang="en-US" dirty="0" smtClean="0"/>
              <a:t> cell but its granules contain hydrolytic enzymes which causes </a:t>
            </a:r>
            <a:r>
              <a:rPr lang="en-US" dirty="0" err="1" smtClean="0"/>
              <a:t>lysis</a:t>
            </a:r>
            <a:r>
              <a:rPr lang="en-US" dirty="0" smtClean="0"/>
              <a:t> of cells of invading organisms.</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NK Cell</a:t>
            </a:r>
          </a:p>
        </p:txBody>
      </p:sp>
      <p:sp>
        <p:nvSpPr>
          <p:cNvPr id="3" name="Content Placeholder 2"/>
          <p:cNvSpPr>
            <a:spLocks noGrp="1"/>
          </p:cNvSpPr>
          <p:nvPr>
            <p:ph idx="1"/>
          </p:nvPr>
        </p:nvSpPr>
        <p:spPr/>
        <p:txBody>
          <a:bodyPr>
            <a:normAutofit fontScale="92500" lnSpcReduction="20000"/>
          </a:bodyPr>
          <a:lstStyle/>
          <a:p>
            <a:pPr algn="l">
              <a:buNone/>
            </a:pPr>
            <a:r>
              <a:rPr lang="en-US" dirty="0" smtClean="0"/>
              <a:t>The NK cell:</a:t>
            </a:r>
          </a:p>
          <a:p>
            <a:pPr algn="l">
              <a:buNone/>
            </a:pPr>
            <a:r>
              <a:rPr lang="en-US" dirty="0" smtClean="0"/>
              <a:t>1. Destroys the viruses</a:t>
            </a:r>
          </a:p>
          <a:p>
            <a:pPr algn="l">
              <a:buNone/>
            </a:pPr>
            <a:r>
              <a:rPr lang="en-US" dirty="0" smtClean="0"/>
              <a:t>2. Destroys the viral infected or damaged cells, which might form tumors</a:t>
            </a:r>
          </a:p>
          <a:p>
            <a:pPr algn="l">
              <a:buNone/>
            </a:pPr>
            <a:r>
              <a:rPr lang="en-US" dirty="0" smtClean="0"/>
              <a:t>3. Destroys the malignant cells and prevents development of cancerous tumors.</a:t>
            </a:r>
          </a:p>
          <a:p>
            <a:pPr algn="l">
              <a:buNone/>
            </a:pPr>
            <a:r>
              <a:rPr lang="en-US" dirty="0" smtClean="0"/>
              <a:t>4. Secretes cytokines such as interleukin-2, </a:t>
            </a:r>
            <a:r>
              <a:rPr lang="en-US" dirty="0" err="1" smtClean="0"/>
              <a:t>interferons</a:t>
            </a:r>
            <a:r>
              <a:rPr lang="en-US" dirty="0" smtClean="0"/>
              <a:t>, colony stimulating factor (GM-CSF) and tumor necrosis factor-</a:t>
            </a:r>
          </a:p>
          <a:p>
            <a:pPr>
              <a:buNone/>
            </a:pPr>
            <a:r>
              <a:rPr lang="en-US" dirty="0" smtClean="0"/>
              <a:t> </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CYTOKINES</a:t>
            </a:r>
            <a:endParaRPr lang="en-US" dirty="0" smtClean="0"/>
          </a:p>
        </p:txBody>
      </p:sp>
      <p:sp>
        <p:nvSpPr>
          <p:cNvPr id="3" name="Content Placeholder 2"/>
          <p:cNvSpPr>
            <a:spLocks noGrp="1"/>
          </p:cNvSpPr>
          <p:nvPr>
            <p:ph idx="1"/>
          </p:nvPr>
        </p:nvSpPr>
        <p:spPr/>
        <p:txBody>
          <a:bodyPr>
            <a:normAutofit fontScale="62500" lnSpcReduction="20000"/>
          </a:bodyPr>
          <a:lstStyle/>
          <a:p>
            <a:pPr>
              <a:buNone/>
            </a:pPr>
            <a:r>
              <a:rPr lang="en-US" b="1" dirty="0" smtClean="0"/>
              <a:t> </a:t>
            </a:r>
            <a:endParaRPr lang="en-US" dirty="0" smtClean="0"/>
          </a:p>
          <a:p>
            <a:pPr algn="l">
              <a:buNone/>
            </a:pPr>
            <a:r>
              <a:rPr lang="en-US" dirty="0" smtClean="0"/>
              <a:t>Cytokines are the hormone like small proteins acting as intercellular messengers (cell signaling molecules) by binding to specific receptors of target cells. These non antibody proteins are secreted by WBCs and some other types of cells. Their major function is the activation and regulation of general immune system of the body.</a:t>
            </a:r>
          </a:p>
          <a:p>
            <a:pPr algn="l">
              <a:buNone/>
            </a:pPr>
            <a:r>
              <a:rPr lang="en-US" dirty="0" smtClean="0"/>
              <a:t>Cytokines are distinct from the other cell signaling molecules such as growth factors and hormones. Cytokines are classified into several types:</a:t>
            </a:r>
          </a:p>
          <a:p>
            <a:pPr algn="l">
              <a:buNone/>
            </a:pPr>
            <a:r>
              <a:rPr lang="en-US" dirty="0" smtClean="0"/>
              <a:t>1. Interleukins</a:t>
            </a:r>
          </a:p>
          <a:p>
            <a:pPr algn="l">
              <a:buNone/>
            </a:pPr>
            <a:r>
              <a:rPr lang="en-US" dirty="0" smtClean="0"/>
              <a:t>2. </a:t>
            </a:r>
            <a:r>
              <a:rPr lang="en-US" dirty="0" err="1" smtClean="0"/>
              <a:t>Interferons</a:t>
            </a:r>
            <a:endParaRPr lang="en-US" dirty="0" smtClean="0"/>
          </a:p>
          <a:p>
            <a:pPr algn="l">
              <a:buNone/>
            </a:pPr>
            <a:r>
              <a:rPr lang="en-US" dirty="0" smtClean="0"/>
              <a:t>3. Tumor necrosis factors</a:t>
            </a:r>
          </a:p>
          <a:p>
            <a:pPr algn="l">
              <a:buNone/>
            </a:pPr>
            <a:r>
              <a:rPr lang="en-US" dirty="0" smtClean="0"/>
              <a:t>4. </a:t>
            </a:r>
            <a:r>
              <a:rPr lang="en-US" dirty="0" err="1" smtClean="0"/>
              <a:t>Chemokines</a:t>
            </a:r>
            <a:endParaRPr lang="en-US" dirty="0" smtClean="0"/>
          </a:p>
          <a:p>
            <a:pPr algn="l">
              <a:buNone/>
            </a:pPr>
            <a:r>
              <a:rPr lang="en-US" dirty="0" smtClean="0"/>
              <a:t>5. </a:t>
            </a:r>
            <a:r>
              <a:rPr lang="en-US" dirty="0" err="1" smtClean="0"/>
              <a:t>Defensins</a:t>
            </a:r>
            <a:endParaRPr lang="en-US" dirty="0" smtClean="0"/>
          </a:p>
          <a:p>
            <a:pPr algn="l">
              <a:buNone/>
            </a:pPr>
            <a:r>
              <a:rPr lang="en-US" dirty="0" smtClean="0"/>
              <a:t>6. </a:t>
            </a:r>
            <a:r>
              <a:rPr lang="en-US" dirty="0" err="1" smtClean="0"/>
              <a:t>Cathelicidins</a:t>
            </a:r>
            <a:endParaRPr lang="en-US" dirty="0" smtClean="0"/>
          </a:p>
          <a:p>
            <a:pPr algn="l">
              <a:buNone/>
            </a:pPr>
            <a:r>
              <a:rPr lang="en-US" dirty="0" smtClean="0"/>
              <a:t>7. Platelet activating factor</a:t>
            </a:r>
          </a:p>
          <a:p>
            <a:pPr algn="l"/>
            <a:endParaRPr lang="ar-IQ"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IMMUNE DEFICIENCY DISEASES</a:t>
            </a:r>
            <a:endParaRPr lang="en-US" dirty="0" smtClean="0"/>
          </a:p>
        </p:txBody>
      </p:sp>
      <p:sp>
        <p:nvSpPr>
          <p:cNvPr id="3" name="Content Placeholder 2"/>
          <p:cNvSpPr>
            <a:spLocks noGrp="1"/>
          </p:cNvSpPr>
          <p:nvPr>
            <p:ph idx="1"/>
          </p:nvPr>
        </p:nvSpPr>
        <p:spPr/>
        <p:txBody>
          <a:bodyPr>
            <a:normAutofit fontScale="70000" lnSpcReduction="20000"/>
          </a:bodyPr>
          <a:lstStyle/>
          <a:p>
            <a:pPr>
              <a:buNone/>
            </a:pPr>
            <a:r>
              <a:rPr lang="en-US" b="1" dirty="0" smtClean="0"/>
              <a:t> </a:t>
            </a:r>
            <a:endParaRPr lang="en-US" dirty="0" smtClean="0"/>
          </a:p>
          <a:p>
            <a:pPr algn="l">
              <a:buNone/>
            </a:pPr>
            <a:r>
              <a:rPr lang="en-US" dirty="0" smtClean="0"/>
              <a:t>Immune deficiency diseases are group of diseases in which some components of immune system is missing or defective. Normally, the defense mechanism protects the body from invading  pathogenic organism. When the defense mechanism fails or becomes faulty (defective), the organisms of even low virulence produce severe disease. The organisms, which take advantage of </a:t>
            </a:r>
            <a:r>
              <a:rPr lang="ar-IQ" dirty="0" smtClean="0"/>
              <a:t>  </a:t>
            </a:r>
            <a:r>
              <a:rPr lang="en-US" dirty="0" smtClean="0"/>
              <a:t>defective defense mechanism, are called opportunists.</a:t>
            </a:r>
          </a:p>
          <a:p>
            <a:pPr algn="l">
              <a:buNone/>
            </a:pPr>
            <a:r>
              <a:rPr lang="en-US" dirty="0" smtClean="0"/>
              <a:t>The immune deficiency diseases caused by such opportunists are of two types:</a:t>
            </a:r>
          </a:p>
          <a:p>
            <a:pPr algn="l">
              <a:buNone/>
            </a:pPr>
            <a:r>
              <a:rPr lang="en-US" dirty="0" smtClean="0"/>
              <a:t>1. Congenital immune deficiency diseases.</a:t>
            </a:r>
          </a:p>
          <a:p>
            <a:pPr algn="l">
              <a:buNone/>
            </a:pPr>
            <a:r>
              <a:rPr lang="en-US" dirty="0" smtClean="0"/>
              <a:t>2. Acquired immune deficiency diseases.</a:t>
            </a:r>
          </a:p>
          <a:p>
            <a:pPr algn="l">
              <a:buNone/>
            </a:pPr>
            <a:r>
              <a:rPr lang="en-US" b="1" dirty="0" smtClean="0"/>
              <a:t> </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CONGENIT AL IMMUNE DEFICIENCY DISEASES</a:t>
            </a:r>
            <a:endParaRPr lang="en-US" dirty="0" smtClean="0"/>
          </a:p>
        </p:txBody>
      </p:sp>
      <p:sp>
        <p:nvSpPr>
          <p:cNvPr id="3" name="Content Placeholder 2"/>
          <p:cNvSpPr>
            <a:spLocks noGrp="1"/>
          </p:cNvSpPr>
          <p:nvPr>
            <p:ph idx="1"/>
          </p:nvPr>
        </p:nvSpPr>
        <p:spPr/>
        <p:txBody>
          <a:bodyPr>
            <a:normAutofit lnSpcReduction="10000"/>
          </a:bodyPr>
          <a:lstStyle/>
          <a:p>
            <a:pPr>
              <a:buNone/>
            </a:pPr>
            <a:r>
              <a:rPr lang="en-US" dirty="0" smtClean="0"/>
              <a:t> </a:t>
            </a:r>
          </a:p>
          <a:p>
            <a:pPr algn="just">
              <a:buNone/>
            </a:pPr>
            <a:r>
              <a:rPr lang="en-US" dirty="0" smtClean="0"/>
              <a:t>Congenital diseases are inherited and occur due to the defects in B cell, or T cell or both. The common examples are </a:t>
            </a:r>
            <a:r>
              <a:rPr lang="en-US" dirty="0" err="1" smtClean="0"/>
              <a:t>DiGeorge's</a:t>
            </a:r>
            <a:r>
              <a:rPr lang="en-US" dirty="0" smtClean="0"/>
              <a:t> syndrome (due to absence of thymus) and severe combined immune deficiency (due to </a:t>
            </a:r>
            <a:r>
              <a:rPr lang="en-US" dirty="0" err="1" smtClean="0"/>
              <a:t>lymphopenia</a:t>
            </a:r>
            <a:r>
              <a:rPr lang="en-US" dirty="0" smtClean="0"/>
              <a:t> or the absence of lymphoid </a:t>
            </a:r>
            <a:r>
              <a:rPr lang="ar-IQ" dirty="0" smtClean="0"/>
              <a:t>   </a:t>
            </a:r>
            <a:r>
              <a:rPr lang="en-US" dirty="0" smtClean="0"/>
              <a:t>tissue).</a:t>
            </a:r>
            <a:r>
              <a:rPr lang="ar-IQ" dirty="0" smtClean="0"/>
              <a:t>   </a:t>
            </a:r>
            <a:endParaRPr lang="en-US" dirty="0" smtClean="0"/>
          </a:p>
          <a:p>
            <a:pPr algn="just">
              <a:buNone/>
            </a:pPr>
            <a:r>
              <a:rPr lang="en-US" dirty="0" smtClean="0"/>
              <a:t> </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ACQUIRED IMMUNE DEFICIENCY DISEASES</a:t>
            </a:r>
            <a:endParaRPr lang="en-US" sz="3200" dirty="0" smtClean="0"/>
          </a:p>
        </p:txBody>
      </p:sp>
      <p:sp>
        <p:nvSpPr>
          <p:cNvPr id="3" name="Content Placeholder 2"/>
          <p:cNvSpPr>
            <a:spLocks noGrp="1"/>
          </p:cNvSpPr>
          <p:nvPr>
            <p:ph idx="1"/>
          </p:nvPr>
        </p:nvSpPr>
        <p:spPr/>
        <p:txBody>
          <a:bodyPr>
            <a:normAutofit fontScale="62500" lnSpcReduction="20000"/>
          </a:bodyPr>
          <a:lstStyle/>
          <a:p>
            <a:pPr>
              <a:buNone/>
            </a:pPr>
            <a:r>
              <a:rPr lang="en-US" dirty="0" smtClean="0"/>
              <a:t> </a:t>
            </a:r>
          </a:p>
          <a:p>
            <a:pPr algn="l">
              <a:buNone/>
            </a:pPr>
            <a:r>
              <a:rPr lang="en-US" dirty="0" smtClean="0"/>
              <a:t>Acquired immune deficiency diseases occur due to infection by some organisms. The most common disease of this type is acquired immune deficiency syndrome (AIDS).</a:t>
            </a:r>
          </a:p>
          <a:p>
            <a:pPr algn="l">
              <a:buNone/>
            </a:pPr>
            <a:r>
              <a:rPr lang="en-US" dirty="0" smtClean="0"/>
              <a:t>Acquired Immune Deficiency Syndrome (AIDS)</a:t>
            </a:r>
          </a:p>
          <a:p>
            <a:pPr algn="l">
              <a:buNone/>
            </a:pPr>
            <a:r>
              <a:rPr lang="en-US" dirty="0" smtClean="0"/>
              <a:t> </a:t>
            </a:r>
          </a:p>
          <a:p>
            <a:pPr algn="l">
              <a:buNone/>
            </a:pPr>
            <a:r>
              <a:rPr lang="en-US" dirty="0" smtClean="0"/>
              <a:t>It is an infectious disease caused by immune deficiency virus (HIV). AIDS is the most common problem throughout the world because of rapid increase in the number of victims. Infection occurs when a glycoprotein from HIV binds to surface receptors of T lymphocytes, </a:t>
            </a:r>
            <a:r>
              <a:rPr lang="en-US" dirty="0" err="1" smtClean="0"/>
              <a:t>monocytes</a:t>
            </a:r>
            <a:r>
              <a:rPr lang="en-US" dirty="0" smtClean="0"/>
              <a:t>, macrophages and </a:t>
            </a:r>
            <a:r>
              <a:rPr lang="en-US" dirty="0" err="1" smtClean="0"/>
              <a:t>dendritic</a:t>
            </a:r>
            <a:r>
              <a:rPr lang="en-US" dirty="0" smtClean="0"/>
              <a:t> cells leading to destruction of these cells. It causes slow progressive decrease in immune function resulting in opportunistic infections of various types. The common opportunistic infections, which kill the AIDS patient, are pneumonia and skin cancer.</a:t>
            </a:r>
          </a:p>
          <a:p>
            <a:pPr algn="l">
              <a:buNone/>
            </a:pPr>
            <a:r>
              <a:rPr lang="en-US" dirty="0" smtClean="0"/>
              <a:t> </a:t>
            </a:r>
          </a:p>
          <a:p>
            <a:endParaRPr lang="ar-IQ"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AUTOIMMUNE DISEASES</a:t>
            </a:r>
            <a:endParaRPr lang="en-US" sz="3600" dirty="0" smtClean="0"/>
          </a:p>
        </p:txBody>
      </p:sp>
      <p:sp>
        <p:nvSpPr>
          <p:cNvPr id="3" name="Content Placeholder 2"/>
          <p:cNvSpPr>
            <a:spLocks noGrp="1"/>
          </p:cNvSpPr>
          <p:nvPr>
            <p:ph idx="1"/>
          </p:nvPr>
        </p:nvSpPr>
        <p:spPr/>
        <p:txBody>
          <a:bodyPr>
            <a:normAutofit fontScale="77500" lnSpcReduction="20000"/>
          </a:bodyPr>
          <a:lstStyle/>
          <a:p>
            <a:pPr>
              <a:buNone/>
            </a:pPr>
            <a:r>
              <a:rPr lang="en-US" b="1" dirty="0" smtClean="0"/>
              <a:t> </a:t>
            </a:r>
            <a:endParaRPr lang="en-US" dirty="0" smtClean="0"/>
          </a:p>
          <a:p>
            <a:pPr algn="just">
              <a:buNone/>
            </a:pPr>
            <a:r>
              <a:rPr lang="en-US" dirty="0" smtClean="0"/>
              <a:t>Autoimmune disease is defined as condition in which the immune system mistakenly attacks body's own cells and tissues. Normally, an antigen induces the immune response in the body. The condition in which the immune system fails to give response to an antigen is called tolerance. This is true with respect to body's own antigens that are called self antigens or </a:t>
            </a:r>
            <a:r>
              <a:rPr lang="en-US" dirty="0" err="1" smtClean="0"/>
              <a:t>autoantigens</a:t>
            </a:r>
            <a:r>
              <a:rPr lang="en-US" dirty="0" smtClean="0"/>
              <a:t>. Normally, body has the tolerance against self antigen. However, in some occasions, the </a:t>
            </a:r>
            <a:r>
              <a:rPr lang="en-US" dirty="0" err="1" smtClean="0"/>
              <a:t>olerance</a:t>
            </a:r>
            <a:r>
              <a:rPr lang="en-US" dirty="0" smtClean="0"/>
              <a:t> fails or becomes incomplete against self antigen. This state is called autoimmunity and it leads to the activation of T lymphocytes or production of </a:t>
            </a:r>
            <a:r>
              <a:rPr lang="en-US" dirty="0" err="1" smtClean="0"/>
              <a:t>autoantibodies</a:t>
            </a:r>
            <a:r>
              <a:rPr lang="en-US" dirty="0" smtClean="0"/>
              <a:t> from B lymphocytes. The T lymphocytes (</a:t>
            </a:r>
            <a:r>
              <a:rPr lang="en-US" dirty="0" err="1" smtClean="0"/>
              <a:t>cytotoxic</a:t>
            </a:r>
            <a:r>
              <a:rPr lang="en-US" dirty="0" smtClean="0"/>
              <a:t> T cells) or </a:t>
            </a:r>
            <a:r>
              <a:rPr lang="en-US" dirty="0" err="1" smtClean="0"/>
              <a:t>autoantibodies</a:t>
            </a:r>
            <a:r>
              <a:rPr lang="en-US" dirty="0" smtClean="0"/>
              <a:t> attack                             </a:t>
            </a:r>
            <a:endParaRPr lang="ar-IQ"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lnSpcReduction="10000"/>
          </a:bodyPr>
          <a:lstStyle/>
          <a:p>
            <a:pPr algn="l">
              <a:buNone/>
            </a:pPr>
            <a:r>
              <a:rPr lang="en-US" dirty="0" smtClean="0"/>
              <a:t>the body's normal cells whose surface contains the self antigen or </a:t>
            </a:r>
            <a:r>
              <a:rPr lang="en-US" dirty="0" err="1" smtClean="0"/>
              <a:t>autoantigen</a:t>
            </a:r>
            <a:r>
              <a:rPr lang="en-US" dirty="0" smtClean="0"/>
              <a:t>. </a:t>
            </a:r>
          </a:p>
          <a:p>
            <a:pPr algn="l">
              <a:buNone/>
            </a:pPr>
            <a:r>
              <a:rPr lang="en-US" dirty="0" smtClean="0"/>
              <a:t>Common Autoimmune Diseases</a:t>
            </a:r>
          </a:p>
          <a:p>
            <a:pPr algn="l">
              <a:buNone/>
            </a:pPr>
            <a:r>
              <a:rPr lang="en-US" dirty="0" smtClean="0"/>
              <a:t>1. Diabetes mellitus</a:t>
            </a:r>
          </a:p>
          <a:p>
            <a:pPr algn="l">
              <a:buNone/>
            </a:pPr>
            <a:r>
              <a:rPr lang="en-US" dirty="0" smtClean="0"/>
              <a:t>2. Myasthenia gravis</a:t>
            </a:r>
          </a:p>
          <a:p>
            <a:pPr algn="l">
              <a:buNone/>
            </a:pPr>
            <a:r>
              <a:rPr lang="en-US" dirty="0" smtClean="0"/>
              <a:t>3. Hashimoto's </a:t>
            </a:r>
            <a:r>
              <a:rPr lang="en-US" dirty="0" err="1" smtClean="0"/>
              <a:t>thyroiditis</a:t>
            </a:r>
            <a:endParaRPr lang="en-US" dirty="0" smtClean="0"/>
          </a:p>
          <a:p>
            <a:pPr algn="l"/>
            <a:r>
              <a:rPr lang="en-US" dirty="0" smtClean="0"/>
              <a:t>4. Graves' disease</a:t>
            </a:r>
          </a:p>
          <a:p>
            <a:pPr algn="l">
              <a:buNone/>
            </a:pPr>
            <a:r>
              <a:rPr lang="en-US" dirty="0" smtClean="0"/>
              <a:t>5. Rheumatoid arthritis.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ACQUIRED IMMUNITY OR SPECIFIC IMMUNITY</a:t>
            </a:r>
            <a:endParaRPr lang="en-US" dirty="0"/>
          </a:p>
        </p:txBody>
      </p:sp>
      <p:sp>
        <p:nvSpPr>
          <p:cNvPr id="3" name="Content Placeholder 2"/>
          <p:cNvSpPr>
            <a:spLocks noGrp="1"/>
          </p:cNvSpPr>
          <p:nvPr>
            <p:ph idx="1"/>
          </p:nvPr>
        </p:nvSpPr>
        <p:spPr/>
        <p:txBody>
          <a:bodyPr>
            <a:normAutofit fontScale="25000" lnSpcReduction="20000"/>
          </a:bodyPr>
          <a:lstStyle/>
          <a:p>
            <a:pPr>
              <a:buNone/>
            </a:pPr>
            <a:r>
              <a:rPr lang="en-US" dirty="0"/>
              <a:t> </a:t>
            </a:r>
          </a:p>
          <a:p>
            <a:pPr algn="l">
              <a:buNone/>
            </a:pPr>
            <a:r>
              <a:rPr lang="en-US" sz="8000" dirty="0">
                <a:cs typeface="+mj-cs"/>
              </a:rPr>
              <a:t>Acquired immunity is the resistance developed in the body against any specific foreign body like bacteria, viruses, toxins, vaccines or transplanted tissues. So, this type of immunity is also known as specific immunity.</a:t>
            </a:r>
          </a:p>
          <a:p>
            <a:pPr algn="l">
              <a:buNone/>
            </a:pPr>
            <a:r>
              <a:rPr lang="en-US" sz="8000" dirty="0">
                <a:cs typeface="+mj-cs"/>
              </a:rPr>
              <a:t>It is the most powerful immune mechanism that protects the body from invading organisms or toxic substances. Lymphocytes are responsible for acquired immunity (Fig. 2)</a:t>
            </a:r>
          </a:p>
          <a:p>
            <a:pPr algn="l">
              <a:buNone/>
            </a:pPr>
            <a:r>
              <a:rPr lang="en-US" sz="8000" dirty="0">
                <a:cs typeface="+mj-cs"/>
              </a:rPr>
              <a:t> </a:t>
            </a:r>
          </a:p>
          <a:p>
            <a:pPr algn="l">
              <a:buNone/>
            </a:pPr>
            <a:r>
              <a:rPr lang="en-US" sz="8000" dirty="0" smtClean="0">
                <a:cs typeface="+mj-cs"/>
              </a:rPr>
              <a:t>Types of Acquired Immunity</a:t>
            </a:r>
          </a:p>
          <a:p>
            <a:pPr algn="l">
              <a:buNone/>
            </a:pPr>
            <a:r>
              <a:rPr lang="en-US" sz="8000" dirty="0" smtClean="0">
                <a:cs typeface="+mj-cs"/>
              </a:rPr>
              <a:t>Two types of acquired immunity develop in the body:</a:t>
            </a:r>
          </a:p>
          <a:p>
            <a:pPr algn="l">
              <a:buNone/>
            </a:pPr>
            <a:r>
              <a:rPr lang="en-US" sz="8000" dirty="0">
                <a:cs typeface="+mj-cs"/>
              </a:rPr>
              <a:t> </a:t>
            </a:r>
          </a:p>
          <a:p>
            <a:pPr algn="l">
              <a:buNone/>
            </a:pPr>
            <a:r>
              <a:rPr lang="en-US" sz="8000" dirty="0" smtClean="0">
                <a:solidFill>
                  <a:srgbClr val="FF0000"/>
                </a:solidFill>
                <a:cs typeface="+mj-cs"/>
              </a:rPr>
              <a:t>1</a:t>
            </a:r>
            <a:r>
              <a:rPr lang="en-US" sz="8000" dirty="0">
                <a:solidFill>
                  <a:srgbClr val="FF0000"/>
                </a:solidFill>
                <a:cs typeface="+mj-cs"/>
              </a:rPr>
              <a:t>. Cell mediated immunity or cellular immunity.</a:t>
            </a:r>
          </a:p>
          <a:p>
            <a:pPr algn="l">
              <a:buNone/>
            </a:pPr>
            <a:r>
              <a:rPr lang="en-US" sz="8000" dirty="0">
                <a:solidFill>
                  <a:srgbClr val="FF0000"/>
                </a:solidFill>
                <a:cs typeface="+mj-cs"/>
              </a:rPr>
              <a:t>2. Humoral immunity.</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Blood Groups and Blood Transfusion</a:t>
            </a:r>
            <a:endParaRPr lang="en-US" dirty="0" smtClean="0"/>
          </a:p>
        </p:txBody>
      </p:sp>
      <p:sp>
        <p:nvSpPr>
          <p:cNvPr id="3" name="Content Placeholder 2"/>
          <p:cNvSpPr>
            <a:spLocks noGrp="1"/>
          </p:cNvSpPr>
          <p:nvPr>
            <p:ph idx="1"/>
          </p:nvPr>
        </p:nvSpPr>
        <p:spPr/>
        <p:txBody>
          <a:bodyPr>
            <a:normAutofit fontScale="92500" lnSpcReduction="20000"/>
          </a:bodyPr>
          <a:lstStyle/>
          <a:p>
            <a:pPr>
              <a:buNone/>
            </a:pPr>
            <a:r>
              <a:rPr lang="en-US" b="1" dirty="0" smtClean="0"/>
              <a:t> </a:t>
            </a:r>
            <a:endParaRPr lang="en-US" dirty="0" smtClean="0"/>
          </a:p>
          <a:p>
            <a:pPr algn="l">
              <a:buNone/>
            </a:pPr>
            <a:r>
              <a:rPr lang="en-US" dirty="0" smtClean="0"/>
              <a:t>Blood groups are determined by the presence of antigen in RBC membrane. When blood from two individuals is mixed, sometimes clumping (agglutination) of RBCs occurs. This clumping is because of the immunological reactions. But, why clumping occurs in some cases and not in other cases remained a mystery until the discovery of blood groups by the Austrian Scientist, Karl </a:t>
            </a:r>
            <a:r>
              <a:rPr lang="ar-IQ" dirty="0" smtClean="0"/>
              <a:t>      </a:t>
            </a:r>
            <a:r>
              <a:rPr lang="en-US" dirty="0" smtClean="0"/>
              <a:t>Landsteiner in 1901</a:t>
            </a:r>
          </a:p>
          <a:p>
            <a:pPr>
              <a:buNone/>
            </a:pPr>
            <a:r>
              <a:rPr lang="en-US" dirty="0" smtClean="0"/>
              <a:t> </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ABO BLOOD GROUPS</a:t>
            </a:r>
            <a:endParaRPr lang="en-US" dirty="0" smtClean="0"/>
          </a:p>
        </p:txBody>
      </p:sp>
      <p:sp>
        <p:nvSpPr>
          <p:cNvPr id="3" name="Content Placeholder 2"/>
          <p:cNvSpPr>
            <a:spLocks noGrp="1"/>
          </p:cNvSpPr>
          <p:nvPr>
            <p:ph idx="1"/>
          </p:nvPr>
        </p:nvSpPr>
        <p:spPr/>
        <p:txBody>
          <a:bodyPr>
            <a:normAutofit fontScale="77500" lnSpcReduction="20000"/>
          </a:bodyPr>
          <a:lstStyle/>
          <a:p>
            <a:pPr>
              <a:buNone/>
            </a:pPr>
            <a:r>
              <a:rPr lang="en-US" b="1" dirty="0" smtClean="0"/>
              <a:t> </a:t>
            </a:r>
            <a:endParaRPr lang="en-US" dirty="0" smtClean="0"/>
          </a:p>
          <a:p>
            <a:pPr algn="just">
              <a:buNone/>
            </a:pPr>
            <a:r>
              <a:rPr lang="ar-IQ" dirty="0" smtClean="0"/>
              <a:t>  </a:t>
            </a:r>
            <a:r>
              <a:rPr lang="en-US" dirty="0" smtClean="0"/>
              <a:t>Determination of blood groups depends upon the </a:t>
            </a:r>
            <a:r>
              <a:rPr lang="en-US" dirty="0" smtClean="0">
                <a:solidFill>
                  <a:srgbClr val="FF0000"/>
                </a:solidFill>
              </a:rPr>
              <a:t>immunological reaction </a:t>
            </a:r>
            <a:r>
              <a:rPr lang="en-US" dirty="0" smtClean="0"/>
              <a:t>between </a:t>
            </a:r>
            <a:r>
              <a:rPr lang="en-US" dirty="0" smtClean="0">
                <a:solidFill>
                  <a:srgbClr val="FF0000"/>
                </a:solidFill>
              </a:rPr>
              <a:t>antigen and antibody</a:t>
            </a:r>
            <a:r>
              <a:rPr lang="en-US" dirty="0" smtClean="0"/>
              <a:t>. Landsteiner found </a:t>
            </a:r>
            <a:r>
              <a:rPr lang="en-US" dirty="0" smtClean="0">
                <a:solidFill>
                  <a:srgbClr val="FF0000"/>
                </a:solidFill>
              </a:rPr>
              <a:t>two antigens on the surface of RBCs and named them as A antigen and B antigen</a:t>
            </a:r>
            <a:r>
              <a:rPr lang="en-US" dirty="0" smtClean="0"/>
              <a:t>. These antigens are also called </a:t>
            </a:r>
            <a:r>
              <a:rPr lang="en-US" dirty="0" err="1" smtClean="0">
                <a:solidFill>
                  <a:srgbClr val="FF0000"/>
                </a:solidFill>
              </a:rPr>
              <a:t>agglutinogens</a:t>
            </a:r>
            <a:r>
              <a:rPr lang="en-US" dirty="0" smtClean="0"/>
              <a:t> because of their capacity to cause agglutination of RBCS. He noticed the corresponding antibodies or </a:t>
            </a:r>
            <a:r>
              <a:rPr lang="en-US" dirty="0" smtClean="0">
                <a:solidFill>
                  <a:srgbClr val="FF0000"/>
                </a:solidFill>
              </a:rPr>
              <a:t>agglutinins</a:t>
            </a:r>
            <a:r>
              <a:rPr lang="en-US" dirty="0" smtClean="0"/>
              <a:t> in the plasma and named them </a:t>
            </a:r>
            <a:r>
              <a:rPr lang="en-US" dirty="0" smtClean="0">
                <a:solidFill>
                  <a:srgbClr val="FF0000"/>
                </a:solidFill>
              </a:rPr>
              <a:t>anti A</a:t>
            </a:r>
            <a:r>
              <a:rPr lang="en-US" dirty="0" smtClean="0"/>
              <a:t> </a:t>
            </a:r>
            <a:r>
              <a:rPr lang="en-US" dirty="0" smtClean="0">
                <a:solidFill>
                  <a:srgbClr val="FF0000"/>
                </a:solidFill>
              </a:rPr>
              <a:t>or α antibody </a:t>
            </a:r>
            <a:r>
              <a:rPr lang="en-US" dirty="0" smtClean="0"/>
              <a:t>and </a:t>
            </a:r>
            <a:r>
              <a:rPr lang="en-US" dirty="0" smtClean="0">
                <a:solidFill>
                  <a:srgbClr val="FF0000"/>
                </a:solidFill>
              </a:rPr>
              <a:t>anti B or β antibody</a:t>
            </a:r>
            <a:r>
              <a:rPr lang="en-US" dirty="0" smtClean="0"/>
              <a:t>. However, a particular agglutinogen and the corresponding agglutinin cannot be present together. If present, it causes clumping of the blood. Based on this, Landsteiner classified the blood groups. Later it has become the "Landsteiner's law" for grouping the blood.                                                                       </a:t>
            </a: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LANDSTEINER'S LAW</a:t>
            </a:r>
            <a:endParaRPr lang="en-US" dirty="0" smtClean="0"/>
          </a:p>
        </p:txBody>
      </p:sp>
      <p:sp>
        <p:nvSpPr>
          <p:cNvPr id="3" name="Content Placeholder 2"/>
          <p:cNvSpPr>
            <a:spLocks noGrp="1"/>
          </p:cNvSpPr>
          <p:nvPr>
            <p:ph idx="1"/>
          </p:nvPr>
        </p:nvSpPr>
        <p:spPr/>
        <p:txBody>
          <a:bodyPr>
            <a:normAutofit lnSpcReduction="10000"/>
          </a:bodyPr>
          <a:lstStyle/>
          <a:p>
            <a:pPr algn="l">
              <a:buNone/>
            </a:pPr>
            <a:r>
              <a:rPr lang="en-US" b="1" dirty="0" smtClean="0"/>
              <a:t> </a:t>
            </a:r>
            <a:r>
              <a:rPr lang="en-US" dirty="0" smtClean="0"/>
              <a:t>Landsteiner's law states that:</a:t>
            </a:r>
          </a:p>
          <a:p>
            <a:pPr algn="l">
              <a:buNone/>
            </a:pPr>
            <a:r>
              <a:rPr lang="en-US" dirty="0" smtClean="0"/>
              <a:t>1. If a particular antigen (agglutinogen) is present in the RBCs, corresponding antibody </a:t>
            </a:r>
            <a:r>
              <a:rPr lang="ar-IQ" dirty="0" smtClean="0"/>
              <a:t> </a:t>
            </a:r>
            <a:r>
              <a:rPr lang="en-US" dirty="0" smtClean="0"/>
              <a:t>(agglutinin) must be absent in the serum.</a:t>
            </a:r>
          </a:p>
          <a:p>
            <a:pPr algn="l">
              <a:buNone/>
            </a:pPr>
            <a:r>
              <a:rPr lang="en-US" dirty="0" smtClean="0"/>
              <a:t>2.  If a particular antigen is absent in the RBCs, the corresponding antibody must be present in the serum. Though the second part of Landsteiner's law, is a fact, it is not applicable to </a:t>
            </a:r>
            <a:r>
              <a:rPr lang="en-US" dirty="0" err="1" smtClean="0"/>
              <a:t>Rh</a:t>
            </a:r>
            <a:r>
              <a:rPr lang="en-US" dirty="0" smtClean="0"/>
              <a:t> factor.</a:t>
            </a:r>
          </a:p>
          <a:p>
            <a:pPr algn="l"/>
            <a:endParaRPr lang="ar-IQ"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BLOOD GROUP SYSTEMS</a:t>
            </a:r>
            <a:endParaRPr lang="en-US" dirty="0" smtClean="0"/>
          </a:p>
        </p:txBody>
      </p:sp>
      <p:sp>
        <p:nvSpPr>
          <p:cNvPr id="3" name="Content Placeholder 2"/>
          <p:cNvSpPr>
            <a:spLocks noGrp="1"/>
          </p:cNvSpPr>
          <p:nvPr>
            <p:ph idx="1"/>
          </p:nvPr>
        </p:nvSpPr>
        <p:spPr/>
        <p:txBody>
          <a:bodyPr>
            <a:normAutofit fontScale="62500" lnSpcReduction="20000"/>
          </a:bodyPr>
          <a:lstStyle/>
          <a:p>
            <a:pPr>
              <a:buNone/>
            </a:pPr>
            <a:r>
              <a:rPr lang="en-US" b="1" dirty="0" smtClean="0"/>
              <a:t> </a:t>
            </a:r>
            <a:endParaRPr lang="en-US" dirty="0" smtClean="0"/>
          </a:p>
          <a:p>
            <a:pPr algn="l">
              <a:buNone/>
            </a:pPr>
            <a:r>
              <a:rPr lang="en-US" dirty="0" smtClean="0"/>
              <a:t>More than 20 genetically determined blood group systems are known today. But, Landsteiner discovered two blood group systems called ABO system and </a:t>
            </a:r>
            <a:r>
              <a:rPr lang="en-US" dirty="0" err="1" smtClean="0"/>
              <a:t>Rh</a:t>
            </a:r>
            <a:r>
              <a:rPr lang="en-US" dirty="0" smtClean="0"/>
              <a:t> system. These two blood group systems are the most important ones that are determined before blood transfusions.</a:t>
            </a:r>
          </a:p>
          <a:p>
            <a:pPr algn="l">
              <a:buNone/>
            </a:pPr>
            <a:r>
              <a:rPr lang="en-US" dirty="0" smtClean="0"/>
              <a:t> </a:t>
            </a:r>
          </a:p>
          <a:p>
            <a:pPr algn="l">
              <a:buNone/>
            </a:pPr>
            <a:r>
              <a:rPr lang="en-US" b="1" dirty="0" smtClean="0"/>
              <a:t>ABO SYSTEM</a:t>
            </a:r>
            <a:endParaRPr lang="en-US" dirty="0" smtClean="0"/>
          </a:p>
          <a:p>
            <a:pPr algn="l">
              <a:buNone/>
            </a:pPr>
            <a:r>
              <a:rPr lang="en-US" dirty="0" smtClean="0"/>
              <a:t>Based on </a:t>
            </a:r>
            <a:r>
              <a:rPr lang="en-US" dirty="0" smtClean="0">
                <a:solidFill>
                  <a:srgbClr val="C00000"/>
                </a:solidFill>
              </a:rPr>
              <a:t>the presence or absence of antigen A and antigen B</a:t>
            </a:r>
            <a:r>
              <a:rPr lang="en-US" dirty="0" smtClean="0"/>
              <a:t>, blood is divided into four groups:</a:t>
            </a:r>
          </a:p>
          <a:p>
            <a:pPr algn="l">
              <a:buNone/>
            </a:pPr>
            <a:r>
              <a:rPr lang="en-US" dirty="0" smtClean="0"/>
              <a:t>1. 'A' group</a:t>
            </a:r>
          </a:p>
          <a:p>
            <a:pPr algn="l">
              <a:buNone/>
            </a:pPr>
            <a:r>
              <a:rPr lang="en-US" dirty="0" smtClean="0"/>
              <a:t>2. 'B' group</a:t>
            </a:r>
          </a:p>
          <a:p>
            <a:pPr algn="l">
              <a:buNone/>
            </a:pPr>
            <a:r>
              <a:rPr lang="en-US" dirty="0" smtClean="0"/>
              <a:t>3. 'AB' group</a:t>
            </a:r>
          </a:p>
          <a:p>
            <a:pPr>
              <a:buNone/>
            </a:pPr>
            <a:r>
              <a:rPr lang="ar-IQ" dirty="0" smtClean="0"/>
              <a:t>                                                                                                 </a:t>
            </a:r>
            <a:r>
              <a:rPr lang="en-US" dirty="0" smtClean="0"/>
              <a:t>4. 'O' group.</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Antigen and antibody present in</a:t>
            </a:r>
            <a:br>
              <a:rPr lang="en-US" dirty="0" smtClean="0"/>
            </a:br>
            <a:r>
              <a:rPr lang="en-US" dirty="0" smtClean="0"/>
              <a:t>ABO blood groups</a:t>
            </a:r>
            <a:br>
              <a:rPr lang="en-US" dirty="0" smtClean="0"/>
            </a:br>
            <a:endParaRPr lang="ar-IQ" dirty="0"/>
          </a:p>
        </p:txBody>
      </p:sp>
      <p:pic>
        <p:nvPicPr>
          <p:cNvPr id="4" name="Picture 2"/>
          <p:cNvPicPr>
            <a:picLocks noGrp="1" noChangeAspect="1" noChangeArrowheads="1"/>
          </p:cNvPicPr>
          <p:nvPr>
            <p:ph idx="1"/>
          </p:nvPr>
        </p:nvPicPr>
        <p:blipFill>
          <a:blip r:embed="rId2" cstate="print"/>
          <a:srcRect/>
          <a:stretch>
            <a:fillRect/>
          </a:stretch>
        </p:blipFill>
        <p:spPr bwMode="auto">
          <a:xfrm>
            <a:off x="609600" y="1600200"/>
            <a:ext cx="7696200" cy="4724400"/>
          </a:xfrm>
          <a:prstGeom prst="rect">
            <a:avLst/>
          </a:prstGeom>
          <a:noFill/>
          <a:ln w="9525">
            <a:noFill/>
            <a:miter lim="800000"/>
            <a:headEnd/>
            <a:tailEnd/>
          </a:ln>
          <a:effectLst/>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81000" y="609600"/>
            <a:ext cx="8153400" cy="5516563"/>
          </a:xfrm>
        </p:spPr>
        <p:txBody>
          <a:bodyPr>
            <a:normAutofit/>
          </a:bodyPr>
          <a:lstStyle/>
          <a:p>
            <a:pPr algn="l">
              <a:buNone/>
            </a:pPr>
            <a:r>
              <a:rPr lang="en-US" dirty="0" smtClean="0"/>
              <a:t>The blood having antigen A is called A group. This group has β antibody in the serum. The blood with antigen B and α antibody is called B group. If both the antigens are present, the blood group is called AB group and serum of this group does not contain any antibody. If both antigens are absent, the blood group is called O group and both α and β antibodies are present in the serum. </a:t>
            </a:r>
          </a:p>
          <a:p>
            <a:endParaRPr lang="ar-IQ"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DETERMINATION OF THE ABO GROUP</a:t>
            </a:r>
            <a:r>
              <a:rPr lang="en-US" dirty="0" smtClean="0"/>
              <a:t/>
            </a:r>
            <a:br>
              <a:rPr lang="en-US" dirty="0" smtClean="0"/>
            </a:br>
            <a:r>
              <a:rPr lang="en-US" dirty="0" smtClean="0"/>
              <a:t> </a:t>
            </a:r>
          </a:p>
        </p:txBody>
      </p:sp>
      <p:sp>
        <p:nvSpPr>
          <p:cNvPr id="3" name="Content Placeholder 2"/>
          <p:cNvSpPr>
            <a:spLocks noGrp="1"/>
          </p:cNvSpPr>
          <p:nvPr>
            <p:ph idx="1"/>
          </p:nvPr>
        </p:nvSpPr>
        <p:spPr>
          <a:xfrm>
            <a:off x="228600" y="1600200"/>
            <a:ext cx="8610600" cy="4525963"/>
          </a:xfrm>
        </p:spPr>
        <p:txBody>
          <a:bodyPr>
            <a:normAutofit fontScale="85000" lnSpcReduction="10000"/>
          </a:bodyPr>
          <a:lstStyle/>
          <a:p>
            <a:pPr algn="l">
              <a:buNone/>
            </a:pPr>
            <a:r>
              <a:rPr lang="en-US" dirty="0" smtClean="0"/>
              <a:t>Determination of the ABO group is also called </a:t>
            </a:r>
            <a:r>
              <a:rPr lang="en-US" dirty="0" smtClean="0">
                <a:solidFill>
                  <a:srgbClr val="C00000"/>
                </a:solidFill>
              </a:rPr>
              <a:t>blood </a:t>
            </a:r>
            <a:endParaRPr lang="ar-IQ" dirty="0" smtClean="0">
              <a:solidFill>
                <a:srgbClr val="C00000"/>
              </a:solidFill>
            </a:endParaRPr>
          </a:p>
          <a:p>
            <a:pPr algn="l">
              <a:buNone/>
            </a:pPr>
            <a:r>
              <a:rPr lang="en-US" dirty="0" smtClean="0">
                <a:solidFill>
                  <a:srgbClr val="C00000"/>
                </a:solidFill>
              </a:rPr>
              <a:t>grouping, blood typing or blood matching.</a:t>
            </a:r>
          </a:p>
          <a:p>
            <a:pPr algn="l">
              <a:buNone/>
            </a:pPr>
            <a:r>
              <a:rPr lang="en-US" dirty="0" smtClean="0"/>
              <a:t> </a:t>
            </a:r>
          </a:p>
          <a:p>
            <a:pPr algn="l">
              <a:buNone/>
            </a:pPr>
            <a:r>
              <a:rPr lang="en-US" b="1" dirty="0" smtClean="0"/>
              <a:t>Principle of Blood Typing- Agglutination </a:t>
            </a:r>
            <a:endParaRPr lang="en-US" dirty="0" smtClean="0"/>
          </a:p>
          <a:p>
            <a:pPr algn="just">
              <a:buNone/>
            </a:pPr>
            <a:r>
              <a:rPr lang="en-US" dirty="0" smtClean="0"/>
              <a:t>The blood typing is done on the basis of agglutination. Agglutination occurs if an antigen is mixed with its corresponding antibody which is called </a:t>
            </a:r>
            <a:r>
              <a:rPr lang="en-US" dirty="0" err="1" smtClean="0"/>
              <a:t>isoagglutinin</a:t>
            </a:r>
            <a:r>
              <a:rPr lang="en-US" dirty="0" smtClean="0"/>
              <a:t>. Agglutination occurs when A antigen is mixed with anti A or when B antigen is mixed                                  </a:t>
            </a:r>
            <a:r>
              <a:rPr lang="ar-IQ" dirty="0" smtClean="0"/>
              <a:t> </a:t>
            </a:r>
            <a:r>
              <a:rPr lang="en-US" dirty="0" smtClean="0"/>
              <a:t>with anti B.</a:t>
            </a:r>
          </a:p>
          <a:p>
            <a:pPr algn="l">
              <a:buNone/>
            </a:pPr>
            <a:r>
              <a:rPr lang="en-US" dirty="0" smtClean="0"/>
              <a:t> </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1027" name="Picture 3"/>
          <p:cNvPicPr>
            <a:picLocks noGrp="1" noChangeAspect="1" noChangeArrowheads="1"/>
          </p:cNvPicPr>
          <p:nvPr>
            <p:ph idx="1"/>
          </p:nvPr>
        </p:nvPicPr>
        <p:blipFill>
          <a:blip r:embed="rId2" cstate="print"/>
          <a:srcRect/>
          <a:stretch>
            <a:fillRect/>
          </a:stretch>
        </p:blipFill>
        <p:spPr bwMode="auto">
          <a:xfrm>
            <a:off x="1600200" y="990600"/>
            <a:ext cx="6324600" cy="5486400"/>
          </a:xfrm>
          <a:prstGeom prst="rect">
            <a:avLst/>
          </a:prstGeom>
          <a:noFill/>
          <a:ln w="9525">
            <a:noFill/>
            <a:miter lim="800000"/>
            <a:headEnd/>
            <a:tailEnd/>
          </a:ln>
          <a:effectLst/>
        </p:spPr>
      </p:pic>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438"/>
            <a:ext cx="8229600" cy="868362"/>
          </a:xfrm>
        </p:spPr>
        <p:txBody>
          <a:bodyPr/>
          <a:lstStyle/>
          <a:p>
            <a:pPr eaLnBrk="1" hangingPunct="1">
              <a:defRPr/>
            </a:pPr>
            <a:r>
              <a:rPr lang="en-US" sz="3600" dirty="0" smtClean="0">
                <a:latin typeface="Calibri" pitchFamily="34" charset="0"/>
                <a:cs typeface="Calibri" pitchFamily="34" charset="0"/>
              </a:rPr>
              <a:t>BLOOD GROUPING</a:t>
            </a:r>
            <a:endParaRPr lang="en-GB" sz="3600" dirty="0" smtClean="0">
              <a:latin typeface="Calibri" pitchFamily="34" charset="0"/>
              <a:cs typeface="Calibri" pitchFamily="34" charset="0"/>
            </a:endParaRPr>
          </a:p>
        </p:txBody>
      </p:sp>
      <p:pic>
        <p:nvPicPr>
          <p:cNvPr id="16387" name="Picture 2" descr="http://www.sciencephoto.com/image/274411/large/M5300654-Blood_group_test-SPL.jpg"/>
          <p:cNvPicPr>
            <a:picLocks noChangeAspect="1" noChangeArrowheads="1"/>
          </p:cNvPicPr>
          <p:nvPr/>
        </p:nvPicPr>
        <p:blipFill>
          <a:blip r:embed="rId2" cstate="print"/>
          <a:srcRect/>
          <a:stretch>
            <a:fillRect/>
          </a:stretch>
        </p:blipFill>
        <p:spPr bwMode="auto">
          <a:xfrm>
            <a:off x="990600" y="1143000"/>
            <a:ext cx="7391400" cy="54594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IMPORTANCE OF ABO GROUPS IN BLOOD TRANSFUSION</a:t>
            </a:r>
            <a:endParaRPr lang="en-US" sz="3200" dirty="0" smtClean="0"/>
          </a:p>
        </p:txBody>
      </p:sp>
      <p:sp>
        <p:nvSpPr>
          <p:cNvPr id="3" name="Content Placeholder 2"/>
          <p:cNvSpPr>
            <a:spLocks noGrp="1"/>
          </p:cNvSpPr>
          <p:nvPr>
            <p:ph idx="1"/>
          </p:nvPr>
        </p:nvSpPr>
        <p:spPr>
          <a:xfrm>
            <a:off x="304800" y="1600200"/>
            <a:ext cx="8382000" cy="4525963"/>
          </a:xfrm>
        </p:spPr>
        <p:txBody>
          <a:bodyPr>
            <a:normAutofit fontScale="70000" lnSpcReduction="20000"/>
          </a:bodyPr>
          <a:lstStyle/>
          <a:p>
            <a:pPr algn="just">
              <a:buNone/>
            </a:pPr>
            <a:r>
              <a:rPr lang="en-US" dirty="0" smtClean="0"/>
              <a:t>During blood transfusion, only compatible blood must be used. The one who gives blood is called the donor and the one who receives the blood is called recipient. While transfusing the blood, antigen of the donor and the antibody of the recipient are considered. The antibody </a:t>
            </a:r>
            <a:r>
              <a:rPr lang="ar-IQ" dirty="0" smtClean="0"/>
              <a:t>            </a:t>
            </a:r>
            <a:r>
              <a:rPr lang="en-US" dirty="0" smtClean="0"/>
              <a:t>of the donor and antigen of the recipient are ignored mostly.</a:t>
            </a:r>
          </a:p>
          <a:p>
            <a:pPr algn="just">
              <a:buNone/>
            </a:pPr>
            <a:r>
              <a:rPr lang="en-US" dirty="0" smtClean="0"/>
              <a:t>Thus, RBC of "O" group has no antigen and so agglutination does not occur with any other group of blood. So, 'O' group blood can be given to any blood group persons and the people of this blood group are </a:t>
            </a:r>
            <a:r>
              <a:rPr lang="ar-IQ" dirty="0" smtClean="0"/>
              <a:t> </a:t>
            </a:r>
            <a:r>
              <a:rPr lang="en-US" dirty="0" smtClean="0"/>
              <a:t>called universal donors.                                                                                 </a:t>
            </a:r>
          </a:p>
          <a:p>
            <a:pPr algn="just">
              <a:buNone/>
            </a:pPr>
            <a:r>
              <a:rPr lang="en-US" dirty="0" smtClean="0"/>
              <a:t>The plasma of AB group blood has no antibody. This does not cause agglutination of RBC from any other group of blood. The people of  AB group can receive blood from any blood group persons. So, </a:t>
            </a:r>
            <a:r>
              <a:rPr lang="ar-IQ" dirty="0" smtClean="0"/>
              <a:t>  </a:t>
            </a:r>
            <a:r>
              <a:rPr lang="en-US" dirty="0" smtClean="0"/>
              <a:t>people with this blood group are called universal recipients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DEVELOPMENT AND PROCESSING OF LYMPHOCYTES</a:t>
            </a:r>
            <a:endParaRPr lang="en-US" dirty="0"/>
          </a:p>
        </p:txBody>
      </p:sp>
      <p:sp>
        <p:nvSpPr>
          <p:cNvPr id="3" name="Content Placeholder 2"/>
          <p:cNvSpPr>
            <a:spLocks noGrp="1"/>
          </p:cNvSpPr>
          <p:nvPr>
            <p:ph idx="1"/>
          </p:nvPr>
        </p:nvSpPr>
        <p:spPr/>
        <p:txBody>
          <a:bodyPr>
            <a:normAutofit/>
          </a:bodyPr>
          <a:lstStyle/>
          <a:p>
            <a:pPr>
              <a:buNone/>
            </a:pPr>
            <a:r>
              <a:rPr lang="en-US" dirty="0"/>
              <a:t> </a:t>
            </a:r>
          </a:p>
          <a:p>
            <a:pPr algn="l">
              <a:buNone/>
            </a:pPr>
            <a:r>
              <a:rPr lang="en-US" dirty="0">
                <a:cs typeface="+mj-cs"/>
              </a:rPr>
              <a:t>In fetus, lymphocytes develop from bone marrow.</a:t>
            </a:r>
          </a:p>
          <a:p>
            <a:pPr algn="l">
              <a:buNone/>
            </a:pPr>
            <a:r>
              <a:rPr lang="en-US" dirty="0">
                <a:cs typeface="+mj-cs"/>
              </a:rPr>
              <a:t>All the lymphocytes are released in the circulation and are differentiated into two categories:</a:t>
            </a:r>
          </a:p>
          <a:p>
            <a:pPr algn="l">
              <a:buNone/>
            </a:pPr>
            <a:r>
              <a:rPr lang="en-US" dirty="0" smtClean="0">
                <a:cs typeface="+mj-cs"/>
              </a:rPr>
              <a:t>1</a:t>
            </a:r>
            <a:r>
              <a:rPr lang="en-US" dirty="0">
                <a:cs typeface="+mj-cs"/>
              </a:rPr>
              <a:t>. T lymphocytes</a:t>
            </a:r>
          </a:p>
          <a:p>
            <a:pPr algn="l">
              <a:buNone/>
            </a:pPr>
            <a:r>
              <a:rPr lang="en-US" dirty="0">
                <a:cs typeface="+mj-cs"/>
              </a:rPr>
              <a:t>2. B lymphocytes.</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MATCHING AND CROSS MATCHING</a:t>
            </a:r>
            <a:endParaRPr lang="en-US" sz="3600" dirty="0" smtClean="0"/>
          </a:p>
        </p:txBody>
      </p:sp>
      <p:sp>
        <p:nvSpPr>
          <p:cNvPr id="3" name="Content Placeholder 2"/>
          <p:cNvSpPr>
            <a:spLocks noGrp="1"/>
          </p:cNvSpPr>
          <p:nvPr>
            <p:ph idx="1"/>
          </p:nvPr>
        </p:nvSpPr>
        <p:spPr/>
        <p:txBody>
          <a:bodyPr>
            <a:normAutofit fontScale="77500" lnSpcReduction="20000"/>
          </a:bodyPr>
          <a:lstStyle/>
          <a:p>
            <a:pPr algn="l">
              <a:buNone/>
            </a:pPr>
            <a:r>
              <a:rPr lang="en-US" dirty="0" smtClean="0"/>
              <a:t>Blood matching (typing) is a laboratory test done to determine the blood group of a person. When the person needs blood transfusion, another test called </a:t>
            </a:r>
            <a:r>
              <a:rPr lang="en-US" dirty="0" smtClean="0">
                <a:solidFill>
                  <a:srgbClr val="C00000"/>
                </a:solidFill>
              </a:rPr>
              <a:t>cross matching is done after </a:t>
            </a:r>
            <a:r>
              <a:rPr lang="ar-IQ" dirty="0" smtClean="0">
                <a:solidFill>
                  <a:srgbClr val="C00000"/>
                </a:solidFill>
              </a:rPr>
              <a:t>  </a:t>
            </a:r>
            <a:r>
              <a:rPr lang="en-US" dirty="0" smtClean="0">
                <a:solidFill>
                  <a:srgbClr val="C00000"/>
                </a:solidFill>
              </a:rPr>
              <a:t>the blood is typed</a:t>
            </a:r>
            <a:r>
              <a:rPr lang="en-US" dirty="0" smtClean="0"/>
              <a:t>. It is done to find out whether the </a:t>
            </a:r>
            <a:r>
              <a:rPr lang="en-US" dirty="0" smtClean="0">
                <a:solidFill>
                  <a:srgbClr val="C00000"/>
                </a:solidFill>
              </a:rPr>
              <a:t>person's body will accept the donor's blood or not</a:t>
            </a:r>
            <a:r>
              <a:rPr lang="en-US" dirty="0" smtClean="0"/>
              <a:t>. For blood matching, RBC of the individual (recipient) and test sera are used. </a:t>
            </a:r>
            <a:r>
              <a:rPr lang="en-US" dirty="0" smtClean="0">
                <a:solidFill>
                  <a:srgbClr val="C00000"/>
                </a:solidFill>
              </a:rPr>
              <a:t>Cross matching is done by mixing the serum of the recipient and he RBCs of donor</a:t>
            </a:r>
            <a:r>
              <a:rPr lang="en-US" dirty="0" smtClean="0"/>
              <a:t>. Cross matching is always done </a:t>
            </a:r>
            <a:r>
              <a:rPr lang="en-US" dirty="0" smtClean="0">
                <a:solidFill>
                  <a:srgbClr val="C00000"/>
                </a:solidFill>
              </a:rPr>
              <a:t>before blood transfusion</a:t>
            </a:r>
            <a:r>
              <a:rPr lang="en-US" dirty="0" smtClean="0"/>
              <a:t>. If </a:t>
            </a:r>
            <a:r>
              <a:rPr lang="en-US" dirty="0" smtClean="0">
                <a:solidFill>
                  <a:srgbClr val="00B0F0"/>
                </a:solidFill>
              </a:rPr>
              <a:t>agglutination of RBCs from a donor occurs during cross matching, the blood </a:t>
            </a:r>
            <a:r>
              <a:rPr lang="ar-IQ" dirty="0" smtClean="0">
                <a:solidFill>
                  <a:srgbClr val="00B0F0"/>
                </a:solidFill>
              </a:rPr>
              <a:t> </a:t>
            </a:r>
            <a:r>
              <a:rPr lang="en-US" dirty="0" smtClean="0">
                <a:solidFill>
                  <a:srgbClr val="00B0F0"/>
                </a:solidFill>
              </a:rPr>
              <a:t>from that person is not used for transfusion.</a:t>
            </a:r>
          </a:p>
          <a:p>
            <a:pPr algn="just">
              <a:buNone/>
            </a:pPr>
            <a:r>
              <a:rPr lang="en-US" dirty="0" smtClean="0"/>
              <a:t>Matching = Recipient's RBC + Test sera                                          </a:t>
            </a:r>
          </a:p>
          <a:p>
            <a:pPr algn="just">
              <a:buNone/>
            </a:pPr>
            <a:r>
              <a:rPr lang="ar-IQ" dirty="0" smtClean="0"/>
              <a:t>                 </a:t>
            </a:r>
            <a:r>
              <a:rPr lang="en-US" dirty="0" smtClean="0"/>
              <a:t>Cross matching = Recipient's serum +Donor’s RBC</a:t>
            </a:r>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TRANSFUSION REACTIONS DUE TO ABO INCOMPATIBILITY</a:t>
            </a:r>
            <a:endParaRPr lang="en-US" sz="3200" dirty="0" smtClean="0"/>
          </a:p>
        </p:txBody>
      </p:sp>
      <p:sp>
        <p:nvSpPr>
          <p:cNvPr id="3" name="Content Placeholder 2"/>
          <p:cNvSpPr>
            <a:spLocks noGrp="1"/>
          </p:cNvSpPr>
          <p:nvPr>
            <p:ph idx="1"/>
          </p:nvPr>
        </p:nvSpPr>
        <p:spPr/>
        <p:txBody>
          <a:bodyPr>
            <a:normAutofit fontScale="70000" lnSpcReduction="20000"/>
          </a:bodyPr>
          <a:lstStyle/>
          <a:p>
            <a:pPr>
              <a:buNone/>
            </a:pPr>
            <a:r>
              <a:rPr lang="en-US" b="1" dirty="0" smtClean="0"/>
              <a:t> </a:t>
            </a:r>
            <a:endParaRPr lang="en-US" dirty="0" smtClean="0"/>
          </a:p>
          <a:p>
            <a:pPr algn="just">
              <a:buNone/>
            </a:pPr>
            <a:r>
              <a:rPr lang="ar-IQ" dirty="0" smtClean="0"/>
              <a:t>  </a:t>
            </a:r>
            <a:r>
              <a:rPr lang="en-US" dirty="0" smtClean="0"/>
              <a:t>Transfusion reactions </a:t>
            </a:r>
            <a:r>
              <a:rPr lang="en-US" dirty="0" smtClean="0">
                <a:solidFill>
                  <a:srgbClr val="00B0F0"/>
                </a:solidFill>
              </a:rPr>
              <a:t>are the adverse reactions in the body which occur due to transfusion of incompatible (mismatched) blood. The reactions may vary from fever and hives (skin disorder characterized by itching) to renal failure, shock and death</a:t>
            </a:r>
            <a:r>
              <a:rPr lang="en-US" dirty="0" smtClean="0"/>
              <a:t>. In mismatched transfusion, the transfusion reactions occur between donor's RBC and recipient's plasma. So, if the donor's plasma contains antibody against recipient's RBC, agglutination does not occur because these antibodies are diluted in recipient's blood But, if recipient’s plasma contains antibodies against donor’s RBCs, the immune system launches a response against the new blood cells. Donor RBCs are agglutinated and </a:t>
            </a:r>
            <a:r>
              <a:rPr lang="en-US" dirty="0" err="1" smtClean="0"/>
              <a:t>hemolyzed</a:t>
            </a:r>
            <a:r>
              <a:rPr lang="en-US" dirty="0" smtClean="0"/>
              <a:t>.                                                                  </a:t>
            </a:r>
          </a:p>
          <a:p>
            <a:pPr algn="l">
              <a:buNone/>
            </a:pPr>
            <a:r>
              <a:rPr lang="ar-IQ" dirty="0" smtClean="0"/>
              <a:t>   </a:t>
            </a:r>
            <a:r>
              <a:rPr lang="en-US" dirty="0" smtClean="0"/>
              <a:t>The </a:t>
            </a:r>
            <a:r>
              <a:rPr lang="en-US" dirty="0" err="1" smtClean="0"/>
              <a:t>hemolysis</a:t>
            </a:r>
            <a:r>
              <a:rPr lang="en-US" dirty="0" smtClean="0"/>
              <a:t> of RBCs results in release of large amount of </a:t>
            </a:r>
            <a:r>
              <a:rPr lang="ar-IQ" dirty="0" smtClean="0"/>
              <a:t> </a:t>
            </a:r>
            <a:r>
              <a:rPr lang="en-US" dirty="0" smtClean="0"/>
              <a:t>hemoglobin into the plasma. This leads to the following </a:t>
            </a:r>
            <a:r>
              <a:rPr lang="ar-IQ" dirty="0" smtClean="0"/>
              <a:t>    </a:t>
            </a:r>
            <a:r>
              <a:rPr lang="en-US" dirty="0" smtClean="0"/>
              <a:t>complications</a:t>
            </a:r>
            <a:endParaRPr lang="ar-IQ"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85800"/>
          </a:xfrm>
        </p:spPr>
        <p:txBody>
          <a:bodyPr>
            <a:normAutofit fontScale="90000"/>
          </a:bodyPr>
          <a:lstStyle/>
          <a:p>
            <a:pPr algn="l"/>
            <a:r>
              <a:rPr lang="en-US" dirty="0" smtClean="0"/>
              <a:t/>
            </a:r>
            <a:br>
              <a:rPr lang="en-US" dirty="0" smtClean="0"/>
            </a:br>
            <a:r>
              <a:rPr lang="en-US" dirty="0" smtClean="0"/>
              <a:t>1. Jaundice</a:t>
            </a:r>
            <a:br>
              <a:rPr lang="en-US" dirty="0" smtClean="0"/>
            </a:br>
            <a:endParaRPr lang="ar-IQ" dirty="0"/>
          </a:p>
        </p:txBody>
      </p:sp>
      <p:sp>
        <p:nvSpPr>
          <p:cNvPr id="3" name="Content Placeholder 2"/>
          <p:cNvSpPr>
            <a:spLocks noGrp="1"/>
          </p:cNvSpPr>
          <p:nvPr>
            <p:ph idx="1"/>
          </p:nvPr>
        </p:nvSpPr>
        <p:spPr>
          <a:xfrm>
            <a:off x="228600" y="1600200"/>
            <a:ext cx="8610600" cy="4525963"/>
          </a:xfrm>
        </p:spPr>
        <p:txBody>
          <a:bodyPr>
            <a:normAutofit fontScale="85000" lnSpcReduction="10000"/>
          </a:bodyPr>
          <a:lstStyle/>
          <a:p>
            <a:pPr algn="l">
              <a:buNone/>
            </a:pPr>
            <a:r>
              <a:rPr lang="en-US" dirty="0" smtClean="0"/>
              <a:t>Normally, hemoglobin released from destroyed RBC is degraded and </a:t>
            </a:r>
            <a:r>
              <a:rPr lang="en-US" dirty="0" err="1" smtClean="0"/>
              <a:t>bilirubin</a:t>
            </a:r>
            <a:r>
              <a:rPr lang="en-US" dirty="0" smtClean="0"/>
              <a:t> is formed from it. When the serum </a:t>
            </a:r>
            <a:r>
              <a:rPr lang="en-US" dirty="0" err="1" smtClean="0"/>
              <a:t>bilirubin</a:t>
            </a:r>
            <a:r>
              <a:rPr lang="en-US" dirty="0" smtClean="0"/>
              <a:t> level increases above 2 mg/</a:t>
            </a:r>
            <a:r>
              <a:rPr lang="en-US" dirty="0" err="1" smtClean="0"/>
              <a:t>dL</a:t>
            </a:r>
            <a:r>
              <a:rPr lang="en-US" dirty="0" smtClean="0"/>
              <a:t> jaundice occurs.</a:t>
            </a:r>
          </a:p>
          <a:p>
            <a:pPr algn="l">
              <a:buNone/>
            </a:pPr>
            <a:r>
              <a:rPr lang="en-US" dirty="0" smtClean="0"/>
              <a:t>2. Cardiac Shock Simultaneously, the hemoglobin released into the plasma increases the viscosity of blood. This increases the workload on the heart leading to heart failure.</a:t>
            </a:r>
          </a:p>
          <a:p>
            <a:pPr algn="l">
              <a:buNone/>
            </a:pPr>
            <a:r>
              <a:rPr lang="en-US" dirty="0" smtClean="0"/>
              <a:t>3. Renal Shutdown Dysfunction of kidneys is called renal shutdown. The toxic substances from </a:t>
            </a:r>
            <a:r>
              <a:rPr lang="en-US" dirty="0" err="1" smtClean="0"/>
              <a:t>hemolyzed</a:t>
            </a:r>
            <a:r>
              <a:rPr lang="en-US" dirty="0" smtClean="0"/>
              <a:t> cells cause constriction of blood vessels in kidney.</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81000" y="533400"/>
            <a:ext cx="8229600" cy="5592763"/>
          </a:xfrm>
        </p:spPr>
        <p:txBody>
          <a:bodyPr>
            <a:normAutofit/>
          </a:bodyPr>
          <a:lstStyle/>
          <a:p>
            <a:pPr algn="l">
              <a:buNone/>
            </a:pPr>
            <a:r>
              <a:rPr lang="en-US" dirty="0" smtClean="0"/>
              <a:t>In addition, the toxic substances along with free </a:t>
            </a:r>
            <a:r>
              <a:rPr lang="ar-IQ" dirty="0" smtClean="0"/>
              <a:t> </a:t>
            </a:r>
            <a:r>
              <a:rPr lang="en-US" dirty="0" smtClean="0"/>
              <a:t>hemoglobin are filtered through </a:t>
            </a:r>
            <a:r>
              <a:rPr lang="en-US" dirty="0" err="1" smtClean="0"/>
              <a:t>glomerular</a:t>
            </a:r>
            <a:r>
              <a:rPr lang="en-US" dirty="0" smtClean="0"/>
              <a:t> membrane and enter renal tubules. Because of poor rate of </a:t>
            </a:r>
            <a:r>
              <a:rPr lang="en-US" dirty="0" err="1" smtClean="0"/>
              <a:t>reabsorption</a:t>
            </a:r>
            <a:r>
              <a:rPr lang="en-US" dirty="0" smtClean="0"/>
              <a:t> from renal tubules, all these substances precipitate and obstruct the renal tubule. This suddenly stops formation of urine (</a:t>
            </a:r>
            <a:r>
              <a:rPr lang="en-US" dirty="0" err="1" smtClean="0"/>
              <a:t>anuria</a:t>
            </a:r>
            <a:r>
              <a:rPr lang="en-US" dirty="0" smtClean="0"/>
              <a:t>).</a:t>
            </a:r>
          </a:p>
          <a:p>
            <a:pPr algn="l">
              <a:buNone/>
            </a:pPr>
            <a:r>
              <a:rPr lang="en-US" dirty="0" smtClean="0"/>
              <a:t>If not treated with artificial kidney, the person dies within 10-12 days because of jaundice, circulatory shock and more specifically due to renal shutdown and </a:t>
            </a:r>
            <a:r>
              <a:rPr lang="en-US" dirty="0" err="1" smtClean="0"/>
              <a:t>anuria</a:t>
            </a:r>
            <a:endParaRPr lang="ar-IQ"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Rh</a:t>
            </a:r>
            <a:r>
              <a:rPr lang="en-US" b="1" dirty="0" smtClean="0"/>
              <a:t> FACTOR</a:t>
            </a:r>
            <a:endParaRPr lang="en-US" dirty="0" smtClean="0"/>
          </a:p>
        </p:txBody>
      </p:sp>
      <p:sp>
        <p:nvSpPr>
          <p:cNvPr id="3" name="Content Placeholder 2"/>
          <p:cNvSpPr>
            <a:spLocks noGrp="1"/>
          </p:cNvSpPr>
          <p:nvPr>
            <p:ph idx="1"/>
          </p:nvPr>
        </p:nvSpPr>
        <p:spPr>
          <a:xfrm>
            <a:off x="457200" y="1371600"/>
            <a:ext cx="8305800" cy="4754563"/>
          </a:xfrm>
        </p:spPr>
        <p:txBody>
          <a:bodyPr>
            <a:normAutofit/>
          </a:bodyPr>
          <a:lstStyle/>
          <a:p>
            <a:pPr algn="l">
              <a:buNone/>
            </a:pPr>
            <a:r>
              <a:rPr lang="en-US" dirty="0" err="1" smtClean="0"/>
              <a:t>Rh</a:t>
            </a:r>
            <a:r>
              <a:rPr lang="en-US" dirty="0" smtClean="0"/>
              <a:t> factor is an antigen present in RBC. The antigen was discovered by Landsteiner and Wiener. It was first discovered in rhesus monkey and hence the name </a:t>
            </a:r>
            <a:r>
              <a:rPr lang="en-US" dirty="0" err="1" smtClean="0"/>
              <a:t>Rh</a:t>
            </a:r>
            <a:r>
              <a:rPr lang="en-US" dirty="0" smtClean="0"/>
              <a:t> factor. There are many </a:t>
            </a:r>
            <a:r>
              <a:rPr lang="en-US" dirty="0" err="1" smtClean="0"/>
              <a:t>Rh</a:t>
            </a:r>
            <a:r>
              <a:rPr lang="en-US" dirty="0" smtClean="0"/>
              <a:t> antigens but only the D is more antigenic in human. The persons having D antigen are called </a:t>
            </a:r>
            <a:r>
              <a:rPr lang="en-US" dirty="0" err="1" smtClean="0"/>
              <a:t>Rh</a:t>
            </a:r>
            <a:r>
              <a:rPr lang="en-US" dirty="0" smtClean="0"/>
              <a:t> positive and those </a:t>
            </a:r>
            <a:r>
              <a:rPr lang="ar-IQ" dirty="0" smtClean="0"/>
              <a:t>   </a:t>
            </a:r>
            <a:r>
              <a:rPr lang="en-US" dirty="0" smtClean="0"/>
              <a:t>without D antigen are called </a:t>
            </a:r>
            <a:r>
              <a:rPr lang="en-US" dirty="0" err="1" smtClean="0"/>
              <a:t>Rh</a:t>
            </a:r>
            <a:r>
              <a:rPr lang="en-US" dirty="0" smtClean="0"/>
              <a:t> negative.</a:t>
            </a: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10000"/>
          </a:bodyPr>
          <a:lstStyle/>
          <a:p>
            <a:pPr algn="just">
              <a:buNone/>
            </a:pPr>
            <a:r>
              <a:rPr lang="en-US" dirty="0" err="1" smtClean="0"/>
              <a:t>Rh</a:t>
            </a:r>
            <a:r>
              <a:rPr lang="en-US" dirty="0" smtClean="0"/>
              <a:t> negative. Among Asian population, 85 percent of people are </a:t>
            </a:r>
            <a:r>
              <a:rPr lang="en-US" dirty="0" err="1" smtClean="0"/>
              <a:t>Rh</a:t>
            </a:r>
            <a:r>
              <a:rPr lang="en-US" dirty="0" smtClean="0"/>
              <a:t> positive and 15 percent are </a:t>
            </a:r>
            <a:r>
              <a:rPr lang="en-US" dirty="0" err="1" smtClean="0"/>
              <a:t>Rh</a:t>
            </a:r>
            <a:r>
              <a:rPr lang="en-US" dirty="0" smtClean="0"/>
              <a:t> negative. </a:t>
            </a:r>
            <a:r>
              <a:rPr lang="en-US" dirty="0" err="1" smtClean="0"/>
              <a:t>Rh</a:t>
            </a:r>
            <a:r>
              <a:rPr lang="en-US" dirty="0" smtClean="0"/>
              <a:t> system is different from ABO group system because, the antigen D does not have corresponding natural antibody (anti D). However, if </a:t>
            </a:r>
            <a:r>
              <a:rPr lang="en-US" dirty="0" err="1" smtClean="0"/>
              <a:t>Rh</a:t>
            </a:r>
            <a:r>
              <a:rPr lang="en-US" dirty="0" smtClean="0"/>
              <a:t> positive blood is transfused to a </a:t>
            </a:r>
            <a:r>
              <a:rPr lang="en-US" dirty="0" err="1" smtClean="0"/>
              <a:t>Rh</a:t>
            </a:r>
            <a:r>
              <a:rPr lang="en-US" dirty="0" smtClean="0"/>
              <a:t> negative person for the first time, then anti D is formed in that person. On the other hand, there is no risk of complications if </a:t>
            </a:r>
            <a:r>
              <a:rPr lang="en-US" dirty="0" err="1" smtClean="0"/>
              <a:t>Rh</a:t>
            </a:r>
            <a:r>
              <a:rPr lang="en-US" dirty="0" smtClean="0"/>
              <a:t> positive </a:t>
            </a:r>
            <a:r>
              <a:rPr lang="ar-IQ" dirty="0" smtClean="0"/>
              <a:t>  </a:t>
            </a:r>
            <a:r>
              <a:rPr lang="en-US" dirty="0" smtClean="0"/>
              <a:t>person receives </a:t>
            </a:r>
            <a:r>
              <a:rPr lang="en-US" dirty="0" err="1" smtClean="0"/>
              <a:t>Rh</a:t>
            </a:r>
            <a:r>
              <a:rPr lang="en-US" dirty="0" smtClean="0"/>
              <a:t> negative blood                          </a:t>
            </a: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b="1" dirty="0" smtClean="0"/>
              <a:t>TRANSFUSION REACTIONS DUE TO </a:t>
            </a:r>
            <a:r>
              <a:rPr lang="en-US" sz="2700" b="1" dirty="0" err="1" smtClean="0"/>
              <a:t>Rh</a:t>
            </a:r>
            <a:r>
              <a:rPr lang="en-US" sz="2700" b="1" dirty="0" smtClean="0"/>
              <a:t> INCOMPATIBILITY</a:t>
            </a:r>
            <a:r>
              <a:rPr lang="en-US" dirty="0" smtClean="0"/>
              <a:t/>
            </a:r>
            <a:br>
              <a:rPr lang="en-US" dirty="0" smtClean="0"/>
            </a:br>
            <a:endParaRPr lang="ar-IQ" dirty="0"/>
          </a:p>
        </p:txBody>
      </p:sp>
      <p:sp>
        <p:nvSpPr>
          <p:cNvPr id="3" name="Content Placeholder 2"/>
          <p:cNvSpPr>
            <a:spLocks noGrp="1"/>
          </p:cNvSpPr>
          <p:nvPr>
            <p:ph idx="1"/>
          </p:nvPr>
        </p:nvSpPr>
        <p:spPr>
          <a:xfrm>
            <a:off x="457200" y="1066800"/>
            <a:ext cx="8229600" cy="4648201"/>
          </a:xfrm>
        </p:spPr>
        <p:txBody>
          <a:bodyPr>
            <a:normAutofit fontScale="25000" lnSpcReduction="20000"/>
          </a:bodyPr>
          <a:lstStyle/>
          <a:p>
            <a:pPr algn="just">
              <a:lnSpc>
                <a:spcPct val="170000"/>
              </a:lnSpc>
            </a:pPr>
            <a:r>
              <a:rPr lang="en-US" sz="7200" b="1" dirty="0" smtClean="0">
                <a:cs typeface="+mj-cs"/>
              </a:rPr>
              <a:t>When a </a:t>
            </a:r>
            <a:r>
              <a:rPr lang="en-US" sz="7200" b="1" dirty="0" err="1" smtClean="0">
                <a:cs typeface="+mj-cs"/>
              </a:rPr>
              <a:t>Rh</a:t>
            </a:r>
            <a:r>
              <a:rPr lang="en-US" sz="7200" b="1" dirty="0" smtClean="0">
                <a:cs typeface="+mj-cs"/>
              </a:rPr>
              <a:t> negative person receives </a:t>
            </a:r>
            <a:r>
              <a:rPr lang="en-US" sz="7200" b="1" dirty="0" err="1" smtClean="0">
                <a:cs typeface="+mj-cs"/>
              </a:rPr>
              <a:t>Rh</a:t>
            </a:r>
            <a:r>
              <a:rPr lang="en-US" sz="7200" b="1" dirty="0" smtClean="0">
                <a:cs typeface="+mj-cs"/>
              </a:rPr>
              <a:t> positive blood for the first time, he is not affected much, since the reactions do not occur immediately. But, the </a:t>
            </a:r>
            <a:r>
              <a:rPr lang="en-US" sz="7200" b="1" dirty="0" err="1" smtClean="0">
                <a:cs typeface="+mj-cs"/>
              </a:rPr>
              <a:t>Rh</a:t>
            </a:r>
            <a:r>
              <a:rPr lang="en-US" sz="7200" b="1" dirty="0" smtClean="0">
                <a:cs typeface="+mj-cs"/>
              </a:rPr>
              <a:t> antibodies develop within one month. The transfused RBCs, which are still present in recipient's blood are agglutinated. These agglutinated cells are </a:t>
            </a:r>
            <a:r>
              <a:rPr lang="en-US" sz="7200" b="1" dirty="0" err="1" smtClean="0">
                <a:cs typeface="+mj-cs"/>
              </a:rPr>
              <a:t>lysed</a:t>
            </a:r>
            <a:r>
              <a:rPr lang="en-US" sz="7200" b="1" dirty="0" smtClean="0">
                <a:cs typeface="+mj-cs"/>
              </a:rPr>
              <a:t> by macrophages. So, a delayed transfusion reaction occurs. But, it is usually mild and does not affect the recipient. However, antibodies developed in the recipient remain in the body for ever. So, when this person receives </a:t>
            </a:r>
            <a:r>
              <a:rPr lang="en-US" sz="7200" b="1" dirty="0" err="1" smtClean="0">
                <a:cs typeface="+mj-cs"/>
              </a:rPr>
              <a:t>Rh</a:t>
            </a:r>
            <a:r>
              <a:rPr lang="en-US" sz="7200" b="1" dirty="0" smtClean="0">
                <a:cs typeface="+mj-cs"/>
              </a:rPr>
              <a:t> positive blood for the second time, the donors RBCs are agglutinated and severe transfusion reactions occur immediately. These reactions are similar to the reactions of ABO   incompatibility.</a:t>
            </a:r>
          </a:p>
          <a:p>
            <a:pPr algn="just">
              <a:lnSpc>
                <a:spcPct val="170000"/>
              </a:lnSpc>
              <a:buNone/>
            </a:pPr>
            <a:r>
              <a:rPr lang="en-US" sz="7200" b="1" dirty="0" smtClean="0">
                <a:cs typeface="+mj-cs"/>
              </a:rPr>
              <a:t> </a:t>
            </a:r>
          </a:p>
          <a:p>
            <a:pPr algn="just">
              <a:lnSpc>
                <a:spcPct val="170000"/>
              </a:lnSpc>
              <a:buNone/>
            </a:pPr>
            <a:r>
              <a:rPr lang="en-US" sz="7200" dirty="0" smtClean="0"/>
              <a:t> </a:t>
            </a:r>
            <a:endParaRPr lang="en-US" dirty="0" smtClean="0"/>
          </a:p>
          <a:p>
            <a:pPr algn="just">
              <a:lnSpc>
                <a:spcPct val="170000"/>
              </a:lnSpc>
            </a:pPr>
            <a:endParaRPr lang="ar-IQ"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HEMOLYTIC DISEASE OF FETUS AND NEWBORN — ERYTHROBLASTOSIS FETALIS:</a:t>
            </a:r>
            <a:endParaRPr lang="en-US" sz="3200" dirty="0" smtClean="0"/>
          </a:p>
        </p:txBody>
      </p:sp>
      <p:sp>
        <p:nvSpPr>
          <p:cNvPr id="3" name="Content Placeholder 2"/>
          <p:cNvSpPr>
            <a:spLocks noGrp="1"/>
          </p:cNvSpPr>
          <p:nvPr>
            <p:ph idx="1"/>
          </p:nvPr>
        </p:nvSpPr>
        <p:spPr/>
        <p:txBody>
          <a:bodyPr>
            <a:normAutofit fontScale="85000" lnSpcReduction="10000"/>
          </a:bodyPr>
          <a:lstStyle/>
          <a:p>
            <a:pPr>
              <a:buNone/>
            </a:pPr>
            <a:r>
              <a:rPr lang="en-US" b="1" dirty="0" smtClean="0"/>
              <a:t> </a:t>
            </a:r>
            <a:endParaRPr lang="en-US" dirty="0" smtClean="0"/>
          </a:p>
          <a:p>
            <a:pPr algn="just">
              <a:buNone/>
            </a:pPr>
            <a:r>
              <a:rPr lang="ar-IQ" dirty="0" smtClean="0"/>
              <a:t>   </a:t>
            </a:r>
            <a:r>
              <a:rPr lang="en-US" dirty="0" smtClean="0">
                <a:solidFill>
                  <a:srgbClr val="C00000"/>
                </a:solidFill>
              </a:rPr>
              <a:t>Hemolytic disease is the disease in fetus and newborn characterized by abnormal </a:t>
            </a:r>
            <a:r>
              <a:rPr lang="en-US" dirty="0" err="1" smtClean="0">
                <a:solidFill>
                  <a:srgbClr val="C00000"/>
                </a:solidFill>
              </a:rPr>
              <a:t>hemolysis</a:t>
            </a:r>
            <a:r>
              <a:rPr lang="en-US" dirty="0" smtClean="0">
                <a:solidFill>
                  <a:srgbClr val="C00000"/>
                </a:solidFill>
              </a:rPr>
              <a:t> of RBCs. It is due to </a:t>
            </a:r>
            <a:r>
              <a:rPr lang="en-US" dirty="0" err="1" smtClean="0">
                <a:solidFill>
                  <a:srgbClr val="C00000"/>
                </a:solidFill>
              </a:rPr>
              <a:t>Rh</a:t>
            </a:r>
            <a:r>
              <a:rPr lang="en-US" dirty="0" smtClean="0">
                <a:solidFill>
                  <a:srgbClr val="C00000"/>
                </a:solidFill>
              </a:rPr>
              <a:t> incompatibility, i.e. the difference between the </a:t>
            </a:r>
            <a:r>
              <a:rPr lang="en-US" dirty="0" err="1" smtClean="0">
                <a:solidFill>
                  <a:srgbClr val="C00000"/>
                </a:solidFill>
              </a:rPr>
              <a:t>Rh</a:t>
            </a:r>
            <a:r>
              <a:rPr lang="en-US" dirty="0" smtClean="0">
                <a:solidFill>
                  <a:srgbClr val="C00000"/>
                </a:solidFill>
              </a:rPr>
              <a:t> blood group of the mother and baby.                                                                        </a:t>
            </a:r>
          </a:p>
          <a:p>
            <a:pPr algn="just">
              <a:buNone/>
            </a:pPr>
            <a:r>
              <a:rPr lang="en-US" dirty="0" smtClean="0"/>
              <a:t>Hemolytic disease leads to </a:t>
            </a:r>
            <a:r>
              <a:rPr lang="en-US" dirty="0" err="1" smtClean="0">
                <a:solidFill>
                  <a:srgbClr val="00B0F0"/>
                </a:solidFill>
              </a:rPr>
              <a:t>erythroblastosis</a:t>
            </a:r>
            <a:r>
              <a:rPr lang="en-US" dirty="0" smtClean="0">
                <a:solidFill>
                  <a:srgbClr val="00B0F0"/>
                </a:solidFill>
              </a:rPr>
              <a:t> </a:t>
            </a:r>
            <a:r>
              <a:rPr lang="en-US" dirty="0" err="1" smtClean="0">
                <a:solidFill>
                  <a:srgbClr val="00B0F0"/>
                </a:solidFill>
              </a:rPr>
              <a:t>fetalis</a:t>
            </a:r>
            <a:r>
              <a:rPr lang="en-US" dirty="0" smtClean="0"/>
              <a:t>.                                      </a:t>
            </a:r>
          </a:p>
          <a:p>
            <a:pPr algn="just">
              <a:buNone/>
            </a:pPr>
            <a:r>
              <a:rPr lang="en-US" dirty="0" err="1" smtClean="0"/>
              <a:t>Erythroblastosis</a:t>
            </a:r>
            <a:r>
              <a:rPr lang="en-US" dirty="0" smtClean="0"/>
              <a:t> </a:t>
            </a:r>
            <a:r>
              <a:rPr lang="en-US" dirty="0" err="1" smtClean="0"/>
              <a:t>fetalis</a:t>
            </a:r>
            <a:r>
              <a:rPr lang="en-US" dirty="0" smtClean="0"/>
              <a:t> is a disorder in fetus characterized by the presence of erythroblasts in blood.                        </a:t>
            </a:r>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1026" name="Picture 2" descr="C:\Users\user\Desktop\rh-incompatibility.png"/>
          <p:cNvPicPr>
            <a:picLocks noGrp="1" noChangeAspect="1" noChangeArrowheads="1"/>
          </p:cNvPicPr>
          <p:nvPr>
            <p:ph idx="1"/>
          </p:nvPr>
        </p:nvPicPr>
        <p:blipFill>
          <a:blip r:embed="rId2" cstate="print"/>
          <a:srcRect/>
          <a:stretch>
            <a:fillRect/>
          </a:stretch>
        </p:blipFill>
        <p:spPr bwMode="auto">
          <a:xfrm>
            <a:off x="152400" y="1371600"/>
            <a:ext cx="8839200" cy="5257800"/>
          </a:xfrm>
          <a:prstGeom prst="rect">
            <a:avLst/>
          </a:prstGeom>
          <a:noFill/>
        </p:spPr>
      </p:pic>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7500" lnSpcReduction="20000"/>
          </a:bodyPr>
          <a:lstStyle/>
          <a:p>
            <a:pPr algn="l">
              <a:buNone/>
            </a:pPr>
            <a:r>
              <a:rPr lang="en-US" dirty="0" smtClean="0"/>
              <a:t>The </a:t>
            </a:r>
            <a:r>
              <a:rPr lang="en-US" dirty="0" err="1" smtClean="0"/>
              <a:t>Rh</a:t>
            </a:r>
            <a:r>
              <a:rPr lang="en-US" dirty="0" smtClean="0"/>
              <a:t> agglutinins which enter the fetus cause agglutination of fetal RBCs resulting in </a:t>
            </a:r>
            <a:r>
              <a:rPr lang="en-US" dirty="0" err="1" smtClean="0"/>
              <a:t>hemolysis</a:t>
            </a:r>
            <a:r>
              <a:rPr lang="en-US" dirty="0" smtClean="0"/>
              <a:t>.</a:t>
            </a:r>
          </a:p>
          <a:p>
            <a:pPr algn="l">
              <a:buNone/>
            </a:pPr>
            <a:r>
              <a:rPr lang="en-US" dirty="0" smtClean="0"/>
              <a:t>The severe </a:t>
            </a:r>
            <a:r>
              <a:rPr lang="en-US" dirty="0" err="1" smtClean="0"/>
              <a:t>hemolysis</a:t>
            </a:r>
            <a:r>
              <a:rPr lang="en-US" dirty="0" smtClean="0"/>
              <a:t> in the fetus causes jaundice. To compensate the </a:t>
            </a:r>
            <a:r>
              <a:rPr lang="en-US" dirty="0" err="1" smtClean="0"/>
              <a:t>hemolysis</a:t>
            </a:r>
            <a:r>
              <a:rPr lang="en-US" dirty="0" smtClean="0"/>
              <a:t> of more and more number of RBCs, there is rapid production of RBCs, not only from bone marrow, but also from spleen and liver. Now, many large and immature cells in </a:t>
            </a:r>
            <a:r>
              <a:rPr lang="en-US" dirty="0" err="1" smtClean="0"/>
              <a:t>proerythroblastic</a:t>
            </a:r>
            <a:r>
              <a:rPr lang="en-US" dirty="0" smtClean="0"/>
              <a:t> stage are released into circulation. Because of this, the disease is called </a:t>
            </a:r>
            <a:r>
              <a:rPr lang="en-US" dirty="0" err="1" smtClean="0"/>
              <a:t>erythroblastosis</a:t>
            </a:r>
            <a:r>
              <a:rPr lang="en-US" dirty="0" smtClean="0"/>
              <a:t> </a:t>
            </a:r>
            <a:r>
              <a:rPr lang="en-US" dirty="0" err="1" smtClean="0"/>
              <a:t>fetalis</a:t>
            </a:r>
            <a:r>
              <a:rPr lang="en-US" dirty="0" smtClean="0"/>
              <a:t>. Ultimately due to excessive </a:t>
            </a:r>
            <a:r>
              <a:rPr lang="en-US" dirty="0" err="1" smtClean="0"/>
              <a:t>hemolysis</a:t>
            </a:r>
            <a:r>
              <a:rPr lang="en-US" dirty="0" smtClean="0"/>
              <a:t> severe complications develop, viz.</a:t>
            </a:r>
          </a:p>
          <a:p>
            <a:pPr algn="l">
              <a:buNone/>
            </a:pPr>
            <a:r>
              <a:rPr lang="en-US" dirty="0" smtClean="0"/>
              <a:t>1. Severe anemia</a:t>
            </a:r>
          </a:p>
          <a:p>
            <a:pPr algn="l">
              <a:buNone/>
            </a:pPr>
            <a:r>
              <a:rPr lang="en-US" dirty="0" smtClean="0"/>
              <a:t>2. </a:t>
            </a:r>
            <a:r>
              <a:rPr lang="en-US" dirty="0" err="1" smtClean="0"/>
              <a:t>Hydrops</a:t>
            </a:r>
            <a:r>
              <a:rPr lang="en-US" dirty="0" smtClean="0"/>
              <a:t> </a:t>
            </a:r>
            <a:r>
              <a:rPr lang="en-US" dirty="0" err="1" smtClean="0"/>
              <a:t>fetalis</a:t>
            </a:r>
            <a:endParaRPr lang="en-US" dirty="0" smtClean="0"/>
          </a:p>
          <a:p>
            <a:pPr algn="l">
              <a:buNone/>
            </a:pPr>
            <a:r>
              <a:rPr lang="en-US" dirty="0" smtClean="0"/>
              <a:t>3. </a:t>
            </a:r>
            <a:r>
              <a:rPr lang="en-US" dirty="0" err="1" smtClean="0"/>
              <a:t>Kernicterus</a:t>
            </a:r>
            <a:r>
              <a:rPr lang="en-US" dirty="0" smtClean="0"/>
              <a:t>.</a:t>
            </a:r>
          </a:p>
          <a:p>
            <a:endParaRPr lang="ar-IQ"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 LYMPHOCYTES</a:t>
            </a:r>
            <a:br>
              <a:rPr lang="en-US" dirty="0" smtClean="0"/>
            </a:br>
            <a:endParaRPr lang="ar-IQ" dirty="0"/>
          </a:p>
        </p:txBody>
      </p:sp>
      <p:sp>
        <p:nvSpPr>
          <p:cNvPr id="3" name="Content Placeholder 2"/>
          <p:cNvSpPr>
            <a:spLocks noGrp="1"/>
          </p:cNvSpPr>
          <p:nvPr>
            <p:ph idx="1"/>
          </p:nvPr>
        </p:nvSpPr>
        <p:spPr>
          <a:xfrm>
            <a:off x="457200" y="1219200"/>
            <a:ext cx="8382000" cy="4906963"/>
          </a:xfrm>
        </p:spPr>
        <p:txBody>
          <a:bodyPr>
            <a:normAutofit fontScale="85000" lnSpcReduction="20000"/>
          </a:bodyPr>
          <a:lstStyle/>
          <a:p>
            <a:pPr algn="just">
              <a:buNone/>
            </a:pPr>
            <a:r>
              <a:rPr lang="en-US" dirty="0" smtClean="0"/>
              <a:t>T </a:t>
            </a:r>
            <a:r>
              <a:rPr lang="en-US" dirty="0"/>
              <a:t>lymphocytes are processed in thymus. The processing </a:t>
            </a:r>
            <a:r>
              <a:rPr lang="ar-IQ" dirty="0" smtClean="0"/>
              <a:t>  </a:t>
            </a:r>
            <a:r>
              <a:rPr lang="en-US" dirty="0" smtClean="0"/>
              <a:t>occurs </a:t>
            </a:r>
            <a:r>
              <a:rPr lang="en-US" dirty="0"/>
              <a:t>mostly during the period between just before birth and few months after birth. Thymus secretes </a:t>
            </a:r>
            <a:r>
              <a:rPr lang="en-US" dirty="0" err="1"/>
              <a:t>thymosin</a:t>
            </a:r>
            <a:r>
              <a:rPr lang="en-US" dirty="0"/>
              <a:t> which accelerates the proliferation </a:t>
            </a:r>
            <a:r>
              <a:rPr lang="en-US" dirty="0" smtClean="0"/>
              <a:t>and  </a:t>
            </a:r>
            <a:r>
              <a:rPr lang="en-US" dirty="0"/>
              <a:t>activation of lymphocytes in thymus. It also </a:t>
            </a:r>
            <a:r>
              <a:rPr lang="en-US" dirty="0" smtClean="0"/>
              <a:t>increases </a:t>
            </a:r>
            <a:r>
              <a:rPr lang="ar-IQ" dirty="0" smtClean="0"/>
              <a:t> </a:t>
            </a:r>
            <a:r>
              <a:rPr lang="ar-IQ" dirty="0" smtClean="0"/>
              <a:t> </a:t>
            </a:r>
            <a:r>
              <a:rPr lang="en-US" dirty="0" smtClean="0"/>
              <a:t>the </a:t>
            </a:r>
            <a:r>
              <a:rPr lang="en-US" dirty="0"/>
              <a:t>activity </a:t>
            </a:r>
            <a:r>
              <a:rPr lang="en-US" dirty="0" smtClean="0"/>
              <a:t>of lymphocytes </a:t>
            </a:r>
            <a:r>
              <a:rPr lang="en-US" dirty="0"/>
              <a:t>in lymphoid tissues</a:t>
            </a:r>
            <a:r>
              <a:rPr lang="en-US" dirty="0" smtClean="0"/>
              <a:t>.</a:t>
            </a:r>
            <a:r>
              <a:rPr lang="ar-IQ" dirty="0" smtClean="0"/>
              <a:t>         </a:t>
            </a:r>
            <a:r>
              <a:rPr lang="en-US" dirty="0"/>
              <a:t> </a:t>
            </a:r>
          </a:p>
          <a:p>
            <a:pPr algn="l">
              <a:buNone/>
            </a:pPr>
            <a:r>
              <a:rPr lang="en-US" dirty="0"/>
              <a:t>Types of T Lymphocytes</a:t>
            </a:r>
          </a:p>
          <a:p>
            <a:pPr algn="l">
              <a:buNone/>
            </a:pPr>
            <a:r>
              <a:rPr lang="en-US" dirty="0"/>
              <a:t>During the processing, T lymphocytes are transformed into four types:</a:t>
            </a:r>
          </a:p>
          <a:p>
            <a:pPr algn="l">
              <a:buNone/>
            </a:pPr>
            <a:r>
              <a:rPr lang="en-US" dirty="0"/>
              <a:t>1. Helper T cells or inducer T cells</a:t>
            </a:r>
          </a:p>
          <a:p>
            <a:pPr algn="l">
              <a:buNone/>
            </a:pPr>
            <a:r>
              <a:rPr lang="en-US" dirty="0"/>
              <a:t>2. </a:t>
            </a:r>
            <a:r>
              <a:rPr lang="en-US" dirty="0" err="1"/>
              <a:t>Cytotoxic</a:t>
            </a:r>
            <a:r>
              <a:rPr lang="en-US" dirty="0"/>
              <a:t> T cells or killer T </a:t>
            </a:r>
            <a:r>
              <a:rPr lang="en-US" dirty="0" smtClean="0"/>
              <a:t>cells</a:t>
            </a:r>
          </a:p>
          <a:p>
            <a:pPr algn="l">
              <a:buNone/>
            </a:pPr>
            <a:r>
              <a:rPr lang="en-US" dirty="0" smtClean="0"/>
              <a:t>3</a:t>
            </a:r>
            <a:r>
              <a:rPr lang="en-US" dirty="0"/>
              <a:t>. Suppressor T cells</a:t>
            </a:r>
          </a:p>
          <a:p>
            <a:pPr algn="l">
              <a:buNone/>
            </a:pPr>
            <a:r>
              <a:rPr lang="en-US" dirty="0"/>
              <a:t>4. Memory T cells.</a:t>
            </a:r>
          </a:p>
          <a:p>
            <a:pPr algn="l">
              <a:buNone/>
            </a:pPr>
            <a:endParaRPr lang="en-US" dirty="0" smtClean="0"/>
          </a:p>
          <a:p>
            <a:pPr algn="l">
              <a:buNone/>
            </a:pP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0000" lnSpcReduction="20000"/>
          </a:bodyPr>
          <a:lstStyle/>
          <a:p>
            <a:pPr algn="l">
              <a:buNone/>
            </a:pPr>
            <a:r>
              <a:rPr lang="en-US" dirty="0" smtClean="0"/>
              <a:t>1. Severe Anemia</a:t>
            </a:r>
          </a:p>
          <a:p>
            <a:pPr algn="l">
              <a:buNone/>
            </a:pPr>
            <a:r>
              <a:rPr lang="en-US" dirty="0" smtClean="0"/>
              <a:t>Excessive </a:t>
            </a:r>
            <a:r>
              <a:rPr lang="en-US" dirty="0" err="1" smtClean="0"/>
              <a:t>hemolysis</a:t>
            </a:r>
            <a:r>
              <a:rPr lang="en-US" dirty="0" smtClean="0"/>
              <a:t> results in anemia. And the infant dies when anemia becomes severe.</a:t>
            </a:r>
          </a:p>
          <a:p>
            <a:pPr algn="l">
              <a:buNone/>
            </a:pPr>
            <a:r>
              <a:rPr lang="en-US" dirty="0" smtClean="0"/>
              <a:t>2. </a:t>
            </a:r>
            <a:r>
              <a:rPr lang="en-US" dirty="0" err="1" smtClean="0"/>
              <a:t>Hydrops</a:t>
            </a:r>
            <a:r>
              <a:rPr lang="en-US" dirty="0" smtClean="0"/>
              <a:t> </a:t>
            </a:r>
            <a:r>
              <a:rPr lang="en-US" dirty="0" err="1" smtClean="0"/>
              <a:t>Fetalis</a:t>
            </a:r>
            <a:endParaRPr lang="en-US" dirty="0" smtClean="0"/>
          </a:p>
          <a:p>
            <a:pPr algn="l">
              <a:buNone/>
            </a:pPr>
            <a:r>
              <a:rPr lang="en-US" dirty="0" smtClean="0"/>
              <a:t>It is a serious condition in fetus characterized by edema. Severe </a:t>
            </a:r>
            <a:r>
              <a:rPr lang="en-US" dirty="0" err="1" smtClean="0"/>
              <a:t>hemolysis</a:t>
            </a:r>
            <a:r>
              <a:rPr lang="en-US" dirty="0" smtClean="0"/>
              <a:t> results in the development of edema, enlargement of liver and spleen and cardiac failure. When this condition becomes more severe it may lead to intrauterine death of fetus.</a:t>
            </a:r>
          </a:p>
          <a:p>
            <a:pPr algn="l">
              <a:buNone/>
            </a:pPr>
            <a:r>
              <a:rPr lang="en-US" dirty="0" smtClean="0"/>
              <a:t>3. </a:t>
            </a:r>
            <a:r>
              <a:rPr lang="en-US" dirty="0" err="1" smtClean="0"/>
              <a:t>Kernicterus</a:t>
            </a:r>
            <a:endParaRPr lang="en-US" dirty="0" smtClean="0"/>
          </a:p>
          <a:p>
            <a:pPr algn="l">
              <a:buNone/>
            </a:pPr>
            <a:r>
              <a:rPr lang="en-US" dirty="0" err="1" smtClean="0"/>
              <a:t>Kernicterus</a:t>
            </a:r>
            <a:r>
              <a:rPr lang="en-US" dirty="0" smtClean="0"/>
              <a:t> is the form of brain damage in infants caused by severe jaundice. If the baby survives anemia in </a:t>
            </a:r>
            <a:r>
              <a:rPr lang="en-US" dirty="0" err="1" smtClean="0"/>
              <a:t>erythroblastosis</a:t>
            </a:r>
            <a:r>
              <a:rPr lang="en-US" dirty="0" smtClean="0"/>
              <a:t> </a:t>
            </a:r>
            <a:r>
              <a:rPr lang="en-US" dirty="0" err="1" smtClean="0"/>
              <a:t>fetalis</a:t>
            </a:r>
            <a:r>
              <a:rPr lang="en-US" dirty="0" smtClean="0"/>
              <a:t> then </a:t>
            </a:r>
            <a:r>
              <a:rPr lang="en-US" dirty="0" err="1" smtClean="0"/>
              <a:t>kernicterus</a:t>
            </a:r>
            <a:r>
              <a:rPr lang="en-US" dirty="0" smtClean="0"/>
              <a:t> develops because of high </a:t>
            </a:r>
            <a:r>
              <a:rPr lang="en-US" dirty="0" err="1" smtClean="0"/>
              <a:t>bilirubin</a:t>
            </a:r>
            <a:r>
              <a:rPr lang="en-US" dirty="0" smtClean="0"/>
              <a:t> content.</a:t>
            </a:r>
          </a:p>
          <a:p>
            <a:pPr algn="l"/>
            <a:endParaRPr lang="ar-IQ"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Prevention or Treatment for </a:t>
            </a:r>
            <a:r>
              <a:rPr lang="en-US" sz="3200" dirty="0" err="1" smtClean="0"/>
              <a:t>Erythroblastosis</a:t>
            </a:r>
            <a:r>
              <a:rPr lang="en-US" sz="3200" dirty="0" smtClean="0"/>
              <a:t> </a:t>
            </a:r>
            <a:r>
              <a:rPr lang="en-US" sz="3200" dirty="0" err="1" smtClean="0"/>
              <a:t>Fetalis</a:t>
            </a:r>
            <a:endParaRPr lang="en-US" sz="3200" dirty="0" smtClean="0"/>
          </a:p>
        </p:txBody>
      </p:sp>
      <p:sp>
        <p:nvSpPr>
          <p:cNvPr id="3" name="Content Placeholder 2"/>
          <p:cNvSpPr>
            <a:spLocks noGrp="1"/>
          </p:cNvSpPr>
          <p:nvPr>
            <p:ph idx="1"/>
          </p:nvPr>
        </p:nvSpPr>
        <p:spPr/>
        <p:txBody>
          <a:bodyPr>
            <a:normAutofit fontScale="47500" lnSpcReduction="20000"/>
          </a:bodyPr>
          <a:lstStyle/>
          <a:p>
            <a:pPr algn="l">
              <a:buNone/>
            </a:pPr>
            <a:r>
              <a:rPr lang="en-US" sz="3800" dirty="0" err="1" smtClean="0">
                <a:cs typeface="+mj-cs"/>
              </a:rPr>
              <a:t>i</a:t>
            </a:r>
            <a:r>
              <a:rPr lang="en-US" sz="3800" dirty="0" smtClean="0">
                <a:cs typeface="+mj-cs"/>
              </a:rPr>
              <a:t>. If mother is found to be </a:t>
            </a:r>
            <a:r>
              <a:rPr lang="en-US" sz="3800" dirty="0" err="1" smtClean="0">
                <a:cs typeface="+mj-cs"/>
              </a:rPr>
              <a:t>Rh</a:t>
            </a:r>
            <a:r>
              <a:rPr lang="en-US" sz="3800" dirty="0" smtClean="0">
                <a:cs typeface="+mj-cs"/>
              </a:rPr>
              <a:t> negative and fetus is </a:t>
            </a:r>
            <a:r>
              <a:rPr lang="en-US" sz="3800" dirty="0" err="1" smtClean="0">
                <a:cs typeface="+mj-cs"/>
              </a:rPr>
              <a:t>Rh</a:t>
            </a:r>
            <a:r>
              <a:rPr lang="en-US" sz="3800" dirty="0" smtClean="0">
                <a:cs typeface="+mj-cs"/>
              </a:rPr>
              <a:t> positive, anti D (antibody against D antigen) should be administered to the mother at 28th and 34th weeks of gestation as prophylactic measure. If </a:t>
            </a:r>
            <a:r>
              <a:rPr lang="en-US" sz="3800" dirty="0" err="1" smtClean="0">
                <a:cs typeface="+mj-cs"/>
              </a:rPr>
              <a:t>Rh</a:t>
            </a:r>
            <a:r>
              <a:rPr lang="en-US" sz="3800" dirty="0" smtClean="0">
                <a:cs typeface="+mj-cs"/>
              </a:rPr>
              <a:t> negative mother delivers </a:t>
            </a:r>
            <a:r>
              <a:rPr lang="en-US" sz="3800" dirty="0" err="1" smtClean="0">
                <a:cs typeface="+mj-cs"/>
              </a:rPr>
              <a:t>Rh</a:t>
            </a:r>
            <a:r>
              <a:rPr lang="en-US" sz="3800" dirty="0" smtClean="0">
                <a:cs typeface="+mj-cs"/>
              </a:rPr>
              <a:t> positive baby, then anti D should be administered to the mother within 48 hours of delivery. This develops passive immunity and prevents the formation of </a:t>
            </a:r>
            <a:r>
              <a:rPr lang="en-US" sz="3800" dirty="0" err="1" smtClean="0">
                <a:cs typeface="+mj-cs"/>
              </a:rPr>
              <a:t>Rh</a:t>
            </a:r>
            <a:r>
              <a:rPr lang="en-US" sz="3800" dirty="0" smtClean="0">
                <a:cs typeface="+mj-cs"/>
              </a:rPr>
              <a:t> antibodies in </a:t>
            </a:r>
            <a:r>
              <a:rPr lang="ar-IQ" sz="3800" dirty="0" smtClean="0">
                <a:cs typeface="+mj-cs"/>
              </a:rPr>
              <a:t>  </a:t>
            </a:r>
            <a:r>
              <a:rPr lang="en-US" sz="3800" dirty="0" smtClean="0">
                <a:cs typeface="+mj-cs"/>
              </a:rPr>
              <a:t>mother’s blood. </a:t>
            </a:r>
          </a:p>
          <a:p>
            <a:pPr algn="l">
              <a:buNone/>
            </a:pPr>
            <a:r>
              <a:rPr lang="en-US" sz="3800" dirty="0" smtClean="0">
                <a:cs typeface="+mj-cs"/>
              </a:rPr>
              <a:t>So the </a:t>
            </a:r>
            <a:endParaRPr lang="ar-IQ" sz="3800" dirty="0" smtClean="0">
              <a:cs typeface="+mj-cs"/>
            </a:endParaRPr>
          </a:p>
          <a:p>
            <a:pPr algn="l">
              <a:buNone/>
            </a:pPr>
            <a:r>
              <a:rPr lang="en-US" sz="3800" dirty="0" smtClean="0">
                <a:cs typeface="+mj-cs"/>
              </a:rPr>
              <a:t>hemolytic disease of newborn does not occur in a subsequent pregnancy.</a:t>
            </a:r>
          </a:p>
          <a:p>
            <a:pPr algn="l">
              <a:buNone/>
            </a:pPr>
            <a:r>
              <a:rPr lang="en-US" sz="3800" dirty="0" smtClean="0">
                <a:cs typeface="+mj-cs"/>
              </a:rPr>
              <a:t>ii. If the baby is born with </a:t>
            </a:r>
            <a:r>
              <a:rPr lang="en-US" sz="3800" dirty="0" err="1" smtClean="0">
                <a:cs typeface="+mj-cs"/>
              </a:rPr>
              <a:t>erythroblastosis</a:t>
            </a:r>
            <a:r>
              <a:rPr lang="en-US" sz="3800" dirty="0" smtClean="0">
                <a:cs typeface="+mj-cs"/>
              </a:rPr>
              <a:t> </a:t>
            </a:r>
            <a:r>
              <a:rPr lang="en-US" sz="3800" dirty="0" err="1" smtClean="0">
                <a:cs typeface="+mj-cs"/>
              </a:rPr>
              <a:t>fetalis</a:t>
            </a:r>
            <a:r>
              <a:rPr lang="en-US" sz="3800" dirty="0" smtClean="0">
                <a:cs typeface="+mj-cs"/>
              </a:rPr>
              <a:t>, the treatment is given by means of exchange transfusion (see below). </a:t>
            </a:r>
            <a:r>
              <a:rPr lang="en-US" sz="3800" dirty="0" err="1" smtClean="0">
                <a:cs typeface="+mj-cs"/>
              </a:rPr>
              <a:t>Rh</a:t>
            </a:r>
            <a:r>
              <a:rPr lang="en-US" sz="3800" dirty="0" smtClean="0">
                <a:cs typeface="+mj-cs"/>
              </a:rPr>
              <a:t> negative blood is  </a:t>
            </a:r>
            <a:r>
              <a:rPr lang="ar-IQ" sz="3800" dirty="0" smtClean="0">
                <a:cs typeface="+mj-cs"/>
              </a:rPr>
              <a:t>   </a:t>
            </a:r>
            <a:r>
              <a:rPr lang="en-US" sz="3800" dirty="0" smtClean="0">
                <a:cs typeface="+mj-cs"/>
              </a:rPr>
              <a:t>transfused into the infant replacing infant's own </a:t>
            </a:r>
            <a:r>
              <a:rPr lang="en-US" sz="3800" dirty="0" err="1" smtClean="0">
                <a:cs typeface="+mj-cs"/>
              </a:rPr>
              <a:t>Rh</a:t>
            </a:r>
            <a:r>
              <a:rPr lang="en-US" sz="3800" dirty="0" smtClean="0">
                <a:cs typeface="+mj-cs"/>
              </a:rPr>
              <a:t> positive blood.</a:t>
            </a:r>
          </a:p>
          <a:p>
            <a:pPr algn="l">
              <a:buNone/>
            </a:pPr>
            <a:r>
              <a:rPr lang="en-US" sz="3800" dirty="0" smtClean="0">
                <a:cs typeface="+mj-cs"/>
              </a:rPr>
              <a:t>It will now take at least 6 months for the infant's new </a:t>
            </a:r>
            <a:r>
              <a:rPr lang="en-US" sz="3800" dirty="0" err="1" smtClean="0">
                <a:cs typeface="+mj-cs"/>
              </a:rPr>
              <a:t>Rh</a:t>
            </a:r>
            <a:r>
              <a:rPr lang="en-US" sz="3800" dirty="0" smtClean="0">
                <a:cs typeface="+mj-cs"/>
              </a:rPr>
              <a:t> positive blood to replace the transfused </a:t>
            </a:r>
            <a:r>
              <a:rPr lang="en-US" sz="3800" dirty="0" err="1" smtClean="0">
                <a:cs typeface="+mj-cs"/>
              </a:rPr>
              <a:t>Rh</a:t>
            </a:r>
            <a:r>
              <a:rPr lang="en-US" sz="3800" dirty="0" smtClean="0">
                <a:cs typeface="+mj-cs"/>
              </a:rPr>
              <a:t> negative blood. By this time all the molecules of </a:t>
            </a:r>
            <a:r>
              <a:rPr lang="en-US" sz="3800" dirty="0" err="1" smtClean="0">
                <a:cs typeface="+mj-cs"/>
              </a:rPr>
              <a:t>Rh</a:t>
            </a:r>
            <a:r>
              <a:rPr lang="en-US" sz="3800" dirty="0" smtClean="0">
                <a:cs typeface="+mj-cs"/>
              </a:rPr>
              <a:t> antibody derived from the mother get destroyed.</a:t>
            </a:r>
          </a:p>
          <a:p>
            <a:pPr algn="l">
              <a:buNone/>
            </a:pPr>
            <a:r>
              <a:rPr lang="en-US" dirty="0" smtClean="0">
                <a:cs typeface="+mj-cs"/>
              </a:rPr>
              <a:t> </a:t>
            </a:r>
          </a:p>
          <a:p>
            <a:pPr algn="l">
              <a:buNone/>
            </a:pPr>
            <a:r>
              <a:rPr lang="en-US" dirty="0" smtClean="0">
                <a:cs typeface="+mj-cs"/>
              </a:rPr>
              <a:t> </a:t>
            </a:r>
          </a:p>
          <a:p>
            <a:endParaRPr lang="ar-IQ"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2050" name="Picture 2"/>
          <p:cNvPicPr>
            <a:picLocks noGrp="1" noChangeAspect="1" noChangeArrowheads="1"/>
          </p:cNvPicPr>
          <p:nvPr>
            <p:ph idx="1"/>
          </p:nvPr>
        </p:nvPicPr>
        <p:blipFill>
          <a:blip r:embed="rId2" cstate="print"/>
          <a:srcRect/>
          <a:stretch>
            <a:fillRect/>
          </a:stretch>
        </p:blipFill>
        <p:spPr bwMode="auto">
          <a:xfrm>
            <a:off x="914400" y="1600200"/>
            <a:ext cx="7010400" cy="472440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lgn="l">
              <a:buNone/>
            </a:pPr>
            <a:r>
              <a:rPr lang="en-US" dirty="0"/>
              <a:t>Storage of T Lymphocytes After the transformation, all the types of T. lymphocytes leave the thymus and are stored </a:t>
            </a:r>
            <a:r>
              <a:rPr lang="en-US" dirty="0" smtClean="0"/>
              <a:t>in</a:t>
            </a:r>
            <a:r>
              <a:rPr lang="ar-IQ" dirty="0" smtClean="0"/>
              <a:t>    </a:t>
            </a:r>
            <a:endParaRPr lang="en-US" dirty="0" smtClean="0"/>
          </a:p>
          <a:p>
            <a:pPr algn="l">
              <a:buNone/>
            </a:pPr>
            <a:r>
              <a:rPr lang="en-US" dirty="0" smtClean="0"/>
              <a:t> </a:t>
            </a:r>
            <a:r>
              <a:rPr lang="en-US" dirty="0"/>
              <a:t>lymphoid tissues </a:t>
            </a:r>
            <a:r>
              <a:rPr lang="en-US" dirty="0" smtClean="0"/>
              <a:t>of</a:t>
            </a:r>
          </a:p>
          <a:p>
            <a:pPr algn="l">
              <a:buNone/>
            </a:pPr>
            <a:r>
              <a:rPr lang="en-US" dirty="0" smtClean="0"/>
              <a:t> </a:t>
            </a:r>
            <a:r>
              <a:rPr lang="en-US" dirty="0"/>
              <a:t>lymph nodes, </a:t>
            </a:r>
            <a:endParaRPr lang="en-US" dirty="0" smtClean="0"/>
          </a:p>
          <a:p>
            <a:pPr algn="l">
              <a:buNone/>
            </a:pPr>
            <a:r>
              <a:rPr lang="en-US" dirty="0" smtClean="0"/>
              <a:t>spleen</a:t>
            </a:r>
            <a:r>
              <a:rPr lang="en-US" dirty="0"/>
              <a:t>, </a:t>
            </a:r>
            <a:endParaRPr lang="en-US" dirty="0" smtClean="0"/>
          </a:p>
          <a:p>
            <a:pPr algn="l">
              <a:buNone/>
            </a:pPr>
            <a:r>
              <a:rPr lang="en-US" dirty="0" smtClean="0"/>
              <a:t>bone </a:t>
            </a:r>
            <a:r>
              <a:rPr lang="en-US" dirty="0"/>
              <a:t>marrow and the GI tract.</a:t>
            </a:r>
          </a:p>
          <a:p>
            <a:pPr algn="l">
              <a:buNone/>
            </a:pPr>
            <a:r>
              <a:rPr lang="en-US" dirty="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 LYMPHOCYTES</a:t>
            </a:r>
            <a:endParaRPr lang="en-US" dirty="0"/>
          </a:p>
        </p:txBody>
      </p:sp>
      <p:sp>
        <p:nvSpPr>
          <p:cNvPr id="3" name="Content Placeholder 2"/>
          <p:cNvSpPr>
            <a:spLocks noGrp="1"/>
          </p:cNvSpPr>
          <p:nvPr>
            <p:ph idx="1"/>
          </p:nvPr>
        </p:nvSpPr>
        <p:spPr>
          <a:xfrm>
            <a:off x="457200" y="1600200"/>
            <a:ext cx="8229600" cy="4648200"/>
          </a:xfrm>
        </p:spPr>
        <p:txBody>
          <a:bodyPr>
            <a:normAutofit/>
          </a:bodyPr>
          <a:lstStyle/>
          <a:p>
            <a:pPr algn="just">
              <a:buNone/>
            </a:pPr>
            <a:r>
              <a:rPr lang="en-US" dirty="0" smtClean="0"/>
              <a:t>B </a:t>
            </a:r>
            <a:r>
              <a:rPr lang="en-US" dirty="0"/>
              <a:t>lymphocytes were first discovered in the bursa of </a:t>
            </a:r>
            <a:r>
              <a:rPr lang="en-US" dirty="0" err="1"/>
              <a:t>Fabricius</a:t>
            </a:r>
            <a:r>
              <a:rPr lang="en-US" dirty="0"/>
              <a:t> in birds hence the name B </a:t>
            </a:r>
            <a:r>
              <a:rPr lang="en-US" dirty="0" smtClean="0"/>
              <a:t> lymphocytes</a:t>
            </a:r>
            <a:r>
              <a:rPr lang="en-US" dirty="0"/>
              <a:t>. The bursa of </a:t>
            </a:r>
            <a:r>
              <a:rPr lang="en-US" dirty="0" err="1"/>
              <a:t>Fabricius</a:t>
            </a:r>
            <a:r>
              <a:rPr lang="en-US" dirty="0"/>
              <a:t> is a lymphoid organ situated near the </a:t>
            </a:r>
            <a:r>
              <a:rPr lang="en-US" dirty="0" err="1"/>
              <a:t>cloaca</a:t>
            </a:r>
            <a:r>
              <a:rPr lang="en-US" dirty="0"/>
              <a:t> of birds. The bursa is absent in mammals, and </a:t>
            </a:r>
            <a:r>
              <a:rPr lang="en-US" dirty="0">
                <a:solidFill>
                  <a:srgbClr val="FF0000"/>
                </a:solidFill>
              </a:rPr>
              <a:t>the processing of B lymphocytes takes place in </a:t>
            </a:r>
            <a:r>
              <a:rPr lang="en-US" dirty="0" smtClean="0">
                <a:solidFill>
                  <a:srgbClr val="FF0000"/>
                </a:solidFill>
              </a:rPr>
              <a:t>  bone marrow and </a:t>
            </a:r>
            <a:r>
              <a:rPr lang="en-US" dirty="0">
                <a:solidFill>
                  <a:srgbClr val="FF0000"/>
                </a:solidFill>
              </a:rPr>
              <a:t>liver</a:t>
            </a:r>
            <a:r>
              <a:rPr lang="en-US" dirty="0" smtClean="0">
                <a:solidFill>
                  <a:srgbClr val="FF0000"/>
                </a:solidFill>
              </a:rPr>
              <a:t>.                                        </a:t>
            </a:r>
            <a:endParaRPr lang="en-US" dirty="0">
              <a:solidFill>
                <a:srgbClr val="FF0000"/>
              </a:solidFill>
            </a:endParaRPr>
          </a:p>
          <a:p>
            <a:pPr algn="just">
              <a:buNone/>
            </a:pPr>
            <a:r>
              <a:rPr lang="en-US" dirty="0"/>
              <a:t> </a:t>
            </a:r>
          </a:p>
          <a:p>
            <a:pPr algn="l"/>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762</TotalTime>
  <Words>3107</Words>
  <Application>Microsoft Office PowerPoint</Application>
  <PresentationFormat>On-screen Show (4:3)</PresentationFormat>
  <Paragraphs>333</Paragraphs>
  <Slides>72</Slides>
  <Notes>2</Notes>
  <HiddenSlides>0</HiddenSlides>
  <MMClips>0</MMClips>
  <ScaleCrop>false</ScaleCrop>
  <HeadingPairs>
    <vt:vector size="4" baseType="variant">
      <vt:variant>
        <vt:lpstr>Theme</vt:lpstr>
      </vt:variant>
      <vt:variant>
        <vt:i4>1</vt:i4>
      </vt:variant>
      <vt:variant>
        <vt:lpstr>Slide Titles</vt:lpstr>
      </vt:variant>
      <vt:variant>
        <vt:i4>72</vt:i4>
      </vt:variant>
    </vt:vector>
  </HeadingPairs>
  <TitlesOfParts>
    <vt:vector size="73" baseType="lpstr">
      <vt:lpstr>Office Theme</vt:lpstr>
      <vt:lpstr>IMMUNITY</vt:lpstr>
      <vt:lpstr>DEFINITION AND TYPES OF IMMUNITY  </vt:lpstr>
      <vt:lpstr>INNATE IMMUNITY OR NONSPECIFIC IMMUNITY</vt:lpstr>
      <vt:lpstr>Examples of innate immunity are:</vt:lpstr>
      <vt:lpstr>ACQUIRED IMMUNITY OR SPECIFIC IMMUNITY</vt:lpstr>
      <vt:lpstr>DEVELOPMENT AND PROCESSING OF LYMPHOCYTES</vt:lpstr>
      <vt:lpstr>T. LYMPHOCYTES </vt:lpstr>
      <vt:lpstr>Slide 8</vt:lpstr>
      <vt:lpstr>B LYMPHOCYTES</vt:lpstr>
      <vt:lpstr>Types of B Lymphocytes</vt:lpstr>
      <vt:lpstr>development of immunity</vt:lpstr>
      <vt:lpstr>ANTIGENS</vt:lpstr>
      <vt:lpstr>DEVELOPMENT OF CELL MEDIATED IMMUNITY</vt:lpstr>
      <vt:lpstr>Slide 14</vt:lpstr>
      <vt:lpstr>Slide 15</vt:lpstr>
      <vt:lpstr>ANTIGEN PRESENTING CELLS</vt:lpstr>
      <vt:lpstr>Role of Antigen Presenting Cells </vt:lpstr>
      <vt:lpstr>Slide 18</vt:lpstr>
      <vt:lpstr>Presentation of Antigen</vt:lpstr>
      <vt:lpstr>Slide 20</vt:lpstr>
      <vt:lpstr>ROLE OF HELPER T CELLS </vt:lpstr>
      <vt:lpstr>Role of TH2 Cells</vt:lpstr>
      <vt:lpstr>ROLE OF CYTOTOXIC T CELLS </vt:lpstr>
      <vt:lpstr>Other Actions of Cytotoxic T Cells. </vt:lpstr>
      <vt:lpstr>ROLE OF SUPPRESSOR T CELLS</vt:lpstr>
      <vt:lpstr>ROLE OF MEMORY T CELLS</vt:lpstr>
      <vt:lpstr>SPECIFICITY OF T CELLS </vt:lpstr>
      <vt:lpstr>DEVELOPMENT OF HUMORAL IMMUNITY</vt:lpstr>
      <vt:lpstr>Slide 29</vt:lpstr>
      <vt:lpstr>ROLE OF ANTIGEN PRESENTING CELLS</vt:lpstr>
      <vt:lpstr>Sequence of Events during Activation of B Cells</vt:lpstr>
      <vt:lpstr>Slide 32</vt:lpstr>
      <vt:lpstr>ROLE OF PLASMA CELLS</vt:lpstr>
      <vt:lpstr>ROLE OF MEMORY B CELLS</vt:lpstr>
      <vt:lpstr>ROLE OF HELPER T CELLS</vt:lpstr>
      <vt:lpstr>  ANTIBODIES</vt:lpstr>
      <vt:lpstr>Slide 37</vt:lpstr>
      <vt:lpstr>Immunoglobulin</vt:lpstr>
      <vt:lpstr>Slide 39</vt:lpstr>
      <vt:lpstr>1. Direct Actions of Antibodies</vt:lpstr>
      <vt:lpstr>2. Actions of Antibodies through Complement System</vt:lpstr>
      <vt:lpstr>Specificity of B Lymphocytes</vt:lpstr>
      <vt:lpstr>Functions of NK Cell</vt:lpstr>
      <vt:lpstr>CYTOKINES</vt:lpstr>
      <vt:lpstr>IMMUNE DEFICIENCY DISEASES</vt:lpstr>
      <vt:lpstr>CONGENIT AL IMMUNE DEFICIENCY DISEASES</vt:lpstr>
      <vt:lpstr>ACQUIRED IMMUNE DEFICIENCY DISEASES</vt:lpstr>
      <vt:lpstr>AUTOIMMUNE DISEASES</vt:lpstr>
      <vt:lpstr>Slide 49</vt:lpstr>
      <vt:lpstr>Blood Groups and Blood Transfusion</vt:lpstr>
      <vt:lpstr>ABO BLOOD GROUPS</vt:lpstr>
      <vt:lpstr>LANDSTEINER'S LAW</vt:lpstr>
      <vt:lpstr>BLOOD GROUP SYSTEMS</vt:lpstr>
      <vt:lpstr> Antigen and antibody present in ABO blood groups </vt:lpstr>
      <vt:lpstr>Slide 55</vt:lpstr>
      <vt:lpstr>DETERMINATION OF THE ABO GROUP  </vt:lpstr>
      <vt:lpstr>Slide 57</vt:lpstr>
      <vt:lpstr>BLOOD GROUPING</vt:lpstr>
      <vt:lpstr>IMPORTANCE OF ABO GROUPS IN BLOOD TRANSFUSION</vt:lpstr>
      <vt:lpstr>MATCHING AND CROSS MATCHING</vt:lpstr>
      <vt:lpstr>TRANSFUSION REACTIONS DUE TO ABO INCOMPATIBILITY</vt:lpstr>
      <vt:lpstr> 1. Jaundice </vt:lpstr>
      <vt:lpstr>Slide 63</vt:lpstr>
      <vt:lpstr>Rh FACTOR</vt:lpstr>
      <vt:lpstr>Slide 65</vt:lpstr>
      <vt:lpstr>TRANSFUSION REACTIONS DUE TO Rh INCOMPATIBILITY </vt:lpstr>
      <vt:lpstr>HEMOLYTIC DISEASE OF FETUS AND NEWBORN — ERYTHROBLASTOSIS FETALIS:</vt:lpstr>
      <vt:lpstr>Slide 68</vt:lpstr>
      <vt:lpstr>Slide 69</vt:lpstr>
      <vt:lpstr>Slide 70</vt:lpstr>
      <vt:lpstr>Prevention or Treatment for Erythroblastosis Fetalis</vt:lpstr>
      <vt:lpstr>Slide 72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IMMUNITY</dc:title>
  <dc:creator>JAD</dc:creator>
  <cp:lastModifiedBy>DR.Ahmed Saker 2O14</cp:lastModifiedBy>
  <cp:revision>59</cp:revision>
  <dcterms:created xsi:type="dcterms:W3CDTF">2016-10-23T17:50:13Z</dcterms:created>
  <dcterms:modified xsi:type="dcterms:W3CDTF">2017-10-28T08:06:50Z</dcterms:modified>
</cp:coreProperties>
</file>