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0"/>
  </p:notesMasterIdLst>
  <p:sldIdLst>
    <p:sldId id="256" r:id="rId2"/>
    <p:sldId id="257" r:id="rId3"/>
    <p:sldId id="258" r:id="rId4"/>
    <p:sldId id="259" r:id="rId5"/>
    <p:sldId id="334" r:id="rId6"/>
    <p:sldId id="260" r:id="rId7"/>
    <p:sldId id="335" r:id="rId8"/>
    <p:sldId id="261" r:id="rId9"/>
    <p:sldId id="336" r:id="rId10"/>
    <p:sldId id="262" r:id="rId11"/>
    <p:sldId id="337" r:id="rId12"/>
    <p:sldId id="263" r:id="rId13"/>
    <p:sldId id="338"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339" r:id="rId2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E5A2313-3959-432E-825F-A0BC9D315317}" type="datetimeFigureOut">
              <a:rPr lang="ar-IQ" smtClean="0"/>
              <a:pPr/>
              <a:t>19/03/1439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46E0D83-C86A-4CD2-B941-FC6790B05CF3}"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846E0D83-C86A-4CD2-B941-FC6790B05CF3}" type="slidenum">
              <a:rPr lang="ar-IQ" smtClean="0"/>
              <a:pPr/>
              <a:t>21</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66C5C37E-5C91-473E-970B-B4D7249028FE}" type="datetimeFigureOut">
              <a:rPr lang="ar-IQ" smtClean="0"/>
              <a:pPr/>
              <a:t>19/03/1439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4C07FAB-6B99-43BC-8C57-F0A3CE981DC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6C5C37E-5C91-473E-970B-B4D7249028FE}" type="datetimeFigureOut">
              <a:rPr lang="ar-IQ" smtClean="0"/>
              <a:pPr/>
              <a:t>19/03/1439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4C07FAB-6B99-43BC-8C57-F0A3CE981DC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6C5C37E-5C91-473E-970B-B4D7249028FE}" type="datetimeFigureOut">
              <a:rPr lang="ar-IQ" smtClean="0"/>
              <a:pPr/>
              <a:t>19/03/1439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4C07FAB-6B99-43BC-8C57-F0A3CE981DC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6C5C37E-5C91-473E-970B-B4D7249028FE}" type="datetimeFigureOut">
              <a:rPr lang="ar-IQ" smtClean="0"/>
              <a:pPr/>
              <a:t>19/03/1439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4C07FAB-6B99-43BC-8C57-F0A3CE981DC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C5C37E-5C91-473E-970B-B4D7249028FE}" type="datetimeFigureOut">
              <a:rPr lang="ar-IQ" smtClean="0"/>
              <a:pPr/>
              <a:t>19/03/1439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4C07FAB-6B99-43BC-8C57-F0A3CE981DC7}"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66C5C37E-5C91-473E-970B-B4D7249028FE}" type="datetimeFigureOut">
              <a:rPr lang="ar-IQ" smtClean="0"/>
              <a:pPr/>
              <a:t>19/03/1439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4C07FAB-6B99-43BC-8C57-F0A3CE981DC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66C5C37E-5C91-473E-970B-B4D7249028FE}" type="datetimeFigureOut">
              <a:rPr lang="ar-IQ" smtClean="0"/>
              <a:pPr/>
              <a:t>19/03/1439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4C07FAB-6B99-43BC-8C57-F0A3CE981DC7}"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66C5C37E-5C91-473E-970B-B4D7249028FE}" type="datetimeFigureOut">
              <a:rPr lang="ar-IQ" smtClean="0"/>
              <a:pPr/>
              <a:t>19/03/1439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4C07FAB-6B99-43BC-8C57-F0A3CE981DC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C5C37E-5C91-473E-970B-B4D7249028FE}" type="datetimeFigureOut">
              <a:rPr lang="ar-IQ" smtClean="0"/>
              <a:pPr/>
              <a:t>19/03/1439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4C07FAB-6B99-43BC-8C57-F0A3CE981DC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C5C37E-5C91-473E-970B-B4D7249028FE}" type="datetimeFigureOut">
              <a:rPr lang="ar-IQ" smtClean="0"/>
              <a:pPr/>
              <a:t>19/03/1439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4C07FAB-6B99-43BC-8C57-F0A3CE981DC7}"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C5C37E-5C91-473E-970B-B4D7249028FE}" type="datetimeFigureOut">
              <a:rPr lang="ar-IQ" smtClean="0"/>
              <a:pPr/>
              <a:t>19/03/1439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4C07FAB-6B99-43BC-8C57-F0A3CE981DC7}"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6C5C37E-5C91-473E-970B-B4D7249028FE}" type="datetimeFigureOut">
              <a:rPr lang="ar-IQ" smtClean="0"/>
              <a:pPr/>
              <a:t>19/03/1439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4C07FAB-6B99-43BC-8C57-F0A3CE981DC7}"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0848"/>
            <a:ext cx="8229600" cy="2304256"/>
          </a:xfrm>
        </p:spPr>
        <p:txBody>
          <a:bodyPr/>
          <a:lstStyle/>
          <a:p>
            <a:r>
              <a:rPr lang="en-US" b="1" dirty="0"/>
              <a:t> White blood cells (WBCs)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MONOCYTES</a:t>
            </a:r>
            <a:endParaRPr lang="en-US" dirty="0"/>
          </a:p>
        </p:txBody>
      </p:sp>
      <p:sp>
        <p:nvSpPr>
          <p:cNvPr id="3" name="Content Placeholder 2"/>
          <p:cNvSpPr>
            <a:spLocks noGrp="1"/>
          </p:cNvSpPr>
          <p:nvPr>
            <p:ph idx="1"/>
          </p:nvPr>
        </p:nvSpPr>
        <p:spPr>
          <a:xfrm>
            <a:off x="457200" y="1196752"/>
            <a:ext cx="8229600" cy="4929411"/>
          </a:xfrm>
        </p:spPr>
        <p:txBody>
          <a:bodyPr>
            <a:normAutofit/>
          </a:bodyPr>
          <a:lstStyle/>
          <a:p>
            <a:pPr algn="l">
              <a:lnSpc>
                <a:spcPct val="150000"/>
              </a:lnSpc>
              <a:buNone/>
            </a:pPr>
            <a:r>
              <a:rPr lang="en-US" sz="2400" dirty="0" smtClean="0"/>
              <a:t>1-Monocytes </a:t>
            </a:r>
            <a:r>
              <a:rPr lang="en-US" sz="2400" dirty="0"/>
              <a:t>are the largest WBCs with diameter of 14 to 18 μ. </a:t>
            </a:r>
            <a:endParaRPr lang="en-US" sz="2400" dirty="0" smtClean="0"/>
          </a:p>
          <a:p>
            <a:pPr algn="l">
              <a:lnSpc>
                <a:spcPct val="150000"/>
              </a:lnSpc>
              <a:buNone/>
            </a:pPr>
            <a:r>
              <a:rPr lang="en-US" sz="2400" dirty="0" smtClean="0"/>
              <a:t>2-The </a:t>
            </a:r>
            <a:r>
              <a:rPr lang="en-US" sz="2400" dirty="0"/>
              <a:t>cytoplasm is clear without granules. The nucleus is round, oval, horseshoe shaped, bean shaped or kidney shaped. </a:t>
            </a:r>
            <a:endParaRPr lang="en-US" sz="2400" dirty="0" smtClean="0"/>
          </a:p>
          <a:p>
            <a:pPr algn="l">
              <a:lnSpc>
                <a:spcPct val="150000"/>
              </a:lnSpc>
              <a:buNone/>
            </a:pPr>
            <a:r>
              <a:rPr lang="en-US" sz="2400" dirty="0" smtClean="0"/>
              <a:t>3-The </a:t>
            </a:r>
            <a:r>
              <a:rPr lang="en-US" sz="2400" dirty="0"/>
              <a:t>nucleus is placed either in the center of the cell or pushed to one side and a large amount of cytoplasm is seen</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lstStyle/>
          <a:p>
            <a:r>
              <a:rPr lang="en-US"/>
              <a:t>Monocyte</a:t>
            </a:r>
          </a:p>
        </p:txBody>
      </p:sp>
      <p:pic>
        <p:nvPicPr>
          <p:cNvPr id="46084" name="Picture 4" descr="msotw9_temp0"/>
          <p:cNvPicPr>
            <a:picLocks noGrp="1" noChangeAspect="1" noChangeArrowheads="1"/>
          </p:cNvPicPr>
          <p:nvPr>
            <p:ph type="body" idx="1"/>
          </p:nvPr>
        </p:nvPicPr>
        <p:blipFill>
          <a:blip r:embed="rId2" cstate="print"/>
          <a:srcRect/>
          <a:stretch>
            <a:fillRect/>
          </a:stretch>
        </p:blipFill>
        <p:spPr>
          <a:xfrm>
            <a:off x="1331640" y="1700808"/>
            <a:ext cx="5904655" cy="4176464"/>
          </a:xfrm>
          <a:noFill/>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LYMPHOCYTES</a:t>
            </a:r>
            <a:endParaRPr lang="en-US" dirty="0"/>
          </a:p>
        </p:txBody>
      </p:sp>
      <p:sp>
        <p:nvSpPr>
          <p:cNvPr id="3" name="Content Placeholder 2"/>
          <p:cNvSpPr>
            <a:spLocks noGrp="1"/>
          </p:cNvSpPr>
          <p:nvPr>
            <p:ph idx="1"/>
          </p:nvPr>
        </p:nvSpPr>
        <p:spPr/>
        <p:txBody>
          <a:bodyPr/>
          <a:lstStyle/>
          <a:p>
            <a:pPr algn="l">
              <a:buNone/>
            </a:pPr>
            <a:r>
              <a:rPr lang="en-US" dirty="0" smtClean="0"/>
              <a:t>1-Lymphocytes </a:t>
            </a:r>
            <a:r>
              <a:rPr lang="en-US" dirty="0"/>
              <a:t>also do not have granules in the cytoplasm. </a:t>
            </a:r>
            <a:endParaRPr lang="en-US" dirty="0" smtClean="0"/>
          </a:p>
          <a:p>
            <a:pPr algn="l">
              <a:buNone/>
            </a:pPr>
            <a:r>
              <a:rPr lang="en-US" dirty="0" smtClean="0"/>
              <a:t>2-The </a:t>
            </a:r>
            <a:r>
              <a:rPr lang="en-US" dirty="0"/>
              <a:t>nucleus is spherical shaped and occupies the whole of the cytoplasm. </a:t>
            </a:r>
            <a:endParaRPr lang="en-US" dirty="0" smtClean="0"/>
          </a:p>
          <a:p>
            <a:pPr algn="l">
              <a:buNone/>
            </a:pPr>
            <a:r>
              <a:rPr lang="en-US" dirty="0" smtClean="0"/>
              <a:t>3-A </a:t>
            </a:r>
            <a:r>
              <a:rPr lang="en-US" dirty="0"/>
              <a:t>rim of cytoplasm may or may not be seen.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p:txBody>
          <a:bodyPr/>
          <a:lstStyle/>
          <a:p>
            <a:r>
              <a:rPr lang="en-US"/>
              <a:t>Lymphocyte</a:t>
            </a:r>
          </a:p>
        </p:txBody>
      </p:sp>
      <p:pic>
        <p:nvPicPr>
          <p:cNvPr id="48132" name="Picture 4" descr="msotw9_temp0"/>
          <p:cNvPicPr>
            <a:picLocks noGrp="1" noChangeAspect="1" noChangeArrowheads="1"/>
          </p:cNvPicPr>
          <p:nvPr>
            <p:ph type="body" idx="1"/>
          </p:nvPr>
        </p:nvPicPr>
        <p:blipFill>
          <a:blip r:embed="rId2" cstate="print"/>
          <a:srcRect/>
          <a:stretch>
            <a:fillRect/>
          </a:stretch>
        </p:blipFill>
        <p:spPr>
          <a:xfrm>
            <a:off x="3294063" y="2635250"/>
            <a:ext cx="2554287" cy="2505075"/>
          </a:xfrm>
          <a:noFill/>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smtClean="0"/>
              <a:t>Depending upon the size, the lymphocytes are divided into two types:</a:t>
            </a:r>
            <a:endParaRPr lang="en-US" sz="2800" dirty="0"/>
          </a:p>
        </p:txBody>
      </p:sp>
      <p:sp>
        <p:nvSpPr>
          <p:cNvPr id="3" name="Content Placeholder 2"/>
          <p:cNvSpPr>
            <a:spLocks noGrp="1"/>
          </p:cNvSpPr>
          <p:nvPr>
            <p:ph idx="1"/>
          </p:nvPr>
        </p:nvSpPr>
        <p:spPr>
          <a:xfrm>
            <a:off x="251520" y="1600200"/>
            <a:ext cx="8568952" cy="4781128"/>
          </a:xfrm>
        </p:spPr>
        <p:txBody>
          <a:bodyPr>
            <a:normAutofit fontScale="92500" lnSpcReduction="10000"/>
          </a:bodyPr>
          <a:lstStyle/>
          <a:p>
            <a:pPr algn="l">
              <a:buNone/>
            </a:pPr>
            <a:r>
              <a:rPr lang="en-US" dirty="0" err="1" smtClean="0"/>
              <a:t>i</a:t>
            </a:r>
            <a:r>
              <a:rPr lang="en-US" dirty="0"/>
              <a:t>. Large lymphocytes– younger cells with </a:t>
            </a:r>
            <a:r>
              <a:rPr lang="en-US" dirty="0" smtClean="0"/>
              <a:t>a    </a:t>
            </a:r>
            <a:r>
              <a:rPr lang="en-US" dirty="0"/>
              <a:t>diameter of 10 to 12 μ</a:t>
            </a:r>
          </a:p>
          <a:p>
            <a:pPr algn="l">
              <a:buNone/>
            </a:pPr>
            <a:r>
              <a:rPr lang="en-US" dirty="0"/>
              <a:t>ii. Small lymphocytes– older cells with </a:t>
            </a:r>
            <a:r>
              <a:rPr lang="en-US" dirty="0" smtClean="0"/>
              <a:t>a diameter of 7 to 10 μ. </a:t>
            </a:r>
            <a:endParaRPr lang="ar-IQ" dirty="0" smtClean="0"/>
          </a:p>
          <a:p>
            <a:pPr algn="l">
              <a:buNone/>
            </a:pPr>
            <a:r>
              <a:rPr lang="ar-IQ" dirty="0" smtClean="0"/>
              <a:t>  </a:t>
            </a:r>
            <a:r>
              <a:rPr lang="en-US" b="1" dirty="0"/>
              <a:t>Depending upon the function, the lymphocytes are divided into two types</a:t>
            </a:r>
            <a:r>
              <a:rPr lang="en-US" dirty="0"/>
              <a:t>: </a:t>
            </a:r>
            <a:endParaRPr lang="en-US" dirty="0" smtClean="0"/>
          </a:p>
          <a:p>
            <a:pPr algn="l">
              <a:buNone/>
            </a:pPr>
            <a:r>
              <a:rPr lang="en-US" dirty="0" smtClean="0"/>
              <a:t> </a:t>
            </a:r>
            <a:r>
              <a:rPr lang="en-US" dirty="0" err="1"/>
              <a:t>i</a:t>
            </a:r>
            <a:r>
              <a:rPr lang="en-US" dirty="0"/>
              <a:t>. T lymphocytes– concerned with cellular immunity</a:t>
            </a:r>
          </a:p>
          <a:p>
            <a:pPr algn="l">
              <a:buNone/>
            </a:pPr>
            <a:r>
              <a:rPr lang="en-US" dirty="0"/>
              <a:t>ii. B lymphocytes– concerned with </a:t>
            </a:r>
            <a:r>
              <a:rPr lang="en-US" dirty="0" err="1"/>
              <a:t>humoral</a:t>
            </a:r>
            <a:r>
              <a:rPr lang="en-US" dirty="0"/>
              <a:t> immunity.</a:t>
            </a:r>
          </a:p>
          <a:p>
            <a:pPr algn="l">
              <a:buNone/>
            </a:pPr>
            <a:r>
              <a:rPr lang="en-US" dirty="0" smtClean="0"/>
              <a:t>                         </a:t>
            </a:r>
            <a:endParaRPr lang="en-US" dirty="0"/>
          </a:p>
          <a:p>
            <a:pPr algn="l">
              <a:buNone/>
            </a:pPr>
            <a:r>
              <a:rPr lang="ar-IQ"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pPr algn="l"/>
            <a:r>
              <a:rPr lang="en-US" b="1" dirty="0" smtClean="0"/>
              <a:t>NORMAL LEUKOCYTE COUNT</a:t>
            </a:r>
            <a:endParaRPr lang="en-US" dirty="0" smtClean="0"/>
          </a:p>
        </p:txBody>
      </p:sp>
      <p:sp>
        <p:nvSpPr>
          <p:cNvPr id="3" name="Content Placeholder 2"/>
          <p:cNvSpPr>
            <a:spLocks noGrp="1"/>
          </p:cNvSpPr>
          <p:nvPr>
            <p:ph idx="1"/>
          </p:nvPr>
        </p:nvSpPr>
        <p:spPr/>
        <p:txBody>
          <a:bodyPr>
            <a:normAutofit fontScale="92500"/>
          </a:bodyPr>
          <a:lstStyle/>
          <a:p>
            <a:pPr lvl="0" algn="l">
              <a:buNone/>
            </a:pPr>
            <a:r>
              <a:rPr lang="en-US" dirty="0" smtClean="0"/>
              <a:t>Total WBC count (TC): 4,000 to 11,000/cu mm of blood</a:t>
            </a:r>
          </a:p>
          <a:p>
            <a:pPr algn="just">
              <a:buNone/>
            </a:pPr>
            <a:r>
              <a:rPr lang="en-US" b="1" dirty="0" smtClean="0"/>
              <a:t>VARIATIONS </a:t>
            </a:r>
            <a:r>
              <a:rPr lang="en-US" b="1" dirty="0"/>
              <a:t>IN LEUKOCYTE </a:t>
            </a:r>
            <a:r>
              <a:rPr lang="en-US" b="1" dirty="0" smtClean="0"/>
              <a:t>COUNT                       </a:t>
            </a:r>
            <a:endParaRPr lang="en-US" dirty="0"/>
          </a:p>
          <a:p>
            <a:pPr algn="just">
              <a:buNone/>
            </a:pPr>
            <a:r>
              <a:rPr lang="en-US" dirty="0"/>
              <a:t>WBC count varies both in physiological and pathological conditions. Increase in WBC count is called </a:t>
            </a:r>
            <a:r>
              <a:rPr lang="en-US" b="1" dirty="0" err="1"/>
              <a:t>leukocytosis</a:t>
            </a:r>
            <a:r>
              <a:rPr lang="en-US" dirty="0"/>
              <a:t> and decrease in the count is called </a:t>
            </a:r>
            <a:r>
              <a:rPr lang="en-US" b="1" dirty="0" err="1"/>
              <a:t>leukopenia</a:t>
            </a:r>
            <a:r>
              <a:rPr lang="en-US" dirty="0"/>
              <a:t>. The term </a:t>
            </a:r>
            <a:r>
              <a:rPr lang="en-US" dirty="0" err="1"/>
              <a:t>leukopenia</a:t>
            </a:r>
            <a:r>
              <a:rPr lang="en-US" dirty="0"/>
              <a:t> is generally used only for pathological conditions</a:t>
            </a:r>
            <a:r>
              <a:rPr lang="en-US"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PROPERTIES OF WBCs</a:t>
            </a:r>
            <a:endParaRPr lang="en-US" dirty="0"/>
          </a:p>
        </p:txBody>
      </p:sp>
      <p:sp>
        <p:nvSpPr>
          <p:cNvPr id="3" name="Content Placeholder 2"/>
          <p:cNvSpPr>
            <a:spLocks noGrp="1"/>
          </p:cNvSpPr>
          <p:nvPr>
            <p:ph idx="1"/>
          </p:nvPr>
        </p:nvSpPr>
        <p:spPr>
          <a:xfrm>
            <a:off x="179512" y="1600200"/>
            <a:ext cx="8784976" cy="4525963"/>
          </a:xfrm>
        </p:spPr>
        <p:txBody>
          <a:bodyPr>
            <a:normAutofit fontScale="62500" lnSpcReduction="20000"/>
          </a:bodyPr>
          <a:lstStyle/>
          <a:p>
            <a:pPr>
              <a:buNone/>
            </a:pPr>
            <a:r>
              <a:rPr lang="en-US" b="1" dirty="0"/>
              <a:t> </a:t>
            </a:r>
            <a:endParaRPr lang="en-US" dirty="0"/>
          </a:p>
          <a:p>
            <a:pPr algn="l">
              <a:buNone/>
            </a:pPr>
            <a:r>
              <a:rPr lang="en-US" dirty="0"/>
              <a:t>1. </a:t>
            </a:r>
            <a:r>
              <a:rPr lang="en-US" dirty="0" err="1"/>
              <a:t>Diapedesis</a:t>
            </a:r>
            <a:endParaRPr lang="en-US" dirty="0"/>
          </a:p>
          <a:p>
            <a:pPr algn="l">
              <a:buNone/>
            </a:pPr>
            <a:r>
              <a:rPr lang="en-US" dirty="0" err="1"/>
              <a:t>Diapedesis</a:t>
            </a:r>
            <a:r>
              <a:rPr lang="en-US" dirty="0"/>
              <a:t> is the process by which the WBCs squeeze through the narrow blood vessels.</a:t>
            </a:r>
          </a:p>
          <a:p>
            <a:pPr algn="l">
              <a:buNone/>
            </a:pPr>
            <a:r>
              <a:rPr lang="en-US" dirty="0"/>
              <a:t>2. </a:t>
            </a:r>
            <a:r>
              <a:rPr lang="en-US" dirty="0" err="1"/>
              <a:t>Ameboid</a:t>
            </a:r>
            <a:r>
              <a:rPr lang="en-US" dirty="0"/>
              <a:t> Movement</a:t>
            </a:r>
          </a:p>
          <a:p>
            <a:pPr algn="l">
              <a:buNone/>
            </a:pPr>
            <a:r>
              <a:rPr lang="en-US" dirty="0"/>
              <a:t>Neutrophils, </a:t>
            </a:r>
            <a:r>
              <a:rPr lang="en-US" dirty="0" err="1"/>
              <a:t>monocytes</a:t>
            </a:r>
            <a:r>
              <a:rPr lang="en-US" dirty="0"/>
              <a:t> and lymphocytes show amebic movement characterized </a:t>
            </a:r>
            <a:endParaRPr lang="ar-IQ" dirty="0" smtClean="0"/>
          </a:p>
          <a:p>
            <a:pPr algn="l">
              <a:buNone/>
            </a:pPr>
            <a:r>
              <a:rPr lang="en-US" dirty="0" smtClean="0"/>
              <a:t>by </a:t>
            </a:r>
            <a:r>
              <a:rPr lang="en-US" dirty="0"/>
              <a:t>protrusion of the cytoplasm and change in the shape.</a:t>
            </a:r>
          </a:p>
          <a:p>
            <a:pPr algn="l">
              <a:buNone/>
            </a:pPr>
            <a:endParaRPr lang="en-US" dirty="0" smtClean="0"/>
          </a:p>
          <a:p>
            <a:pPr algn="l">
              <a:buNone/>
            </a:pPr>
            <a:r>
              <a:rPr lang="en-US" dirty="0" smtClean="0"/>
              <a:t>3</a:t>
            </a:r>
            <a:r>
              <a:rPr lang="en-US" dirty="0"/>
              <a:t>. </a:t>
            </a:r>
            <a:r>
              <a:rPr lang="en-US" dirty="0" err="1"/>
              <a:t>Chemotaxis</a:t>
            </a:r>
            <a:endParaRPr lang="en-US" dirty="0"/>
          </a:p>
          <a:p>
            <a:pPr algn="l">
              <a:buNone/>
            </a:pPr>
            <a:r>
              <a:rPr lang="en-US" dirty="0" err="1"/>
              <a:t>Chemotaxis</a:t>
            </a:r>
            <a:r>
              <a:rPr lang="en-US" dirty="0"/>
              <a:t> is the attraction of WBCs towards the injured tissues by the chemical substances released at the site of injury.</a:t>
            </a:r>
          </a:p>
          <a:p>
            <a:pPr algn="l">
              <a:buNone/>
            </a:pPr>
            <a:r>
              <a:rPr lang="en-US" dirty="0"/>
              <a:t> </a:t>
            </a:r>
          </a:p>
          <a:p>
            <a:pPr algn="l">
              <a:buNone/>
            </a:pPr>
            <a:r>
              <a:rPr lang="en-US" dirty="0"/>
              <a:t>4. </a:t>
            </a:r>
            <a:r>
              <a:rPr lang="en-US" dirty="0" err="1"/>
              <a:t>Phagocytosis</a:t>
            </a:r>
            <a:endParaRPr lang="en-US" dirty="0"/>
          </a:p>
          <a:p>
            <a:pPr algn="l">
              <a:buNone/>
            </a:pPr>
            <a:r>
              <a:rPr lang="en-US" dirty="0"/>
              <a:t>Neutrophils and </a:t>
            </a:r>
            <a:r>
              <a:rPr lang="en-US" dirty="0" err="1"/>
              <a:t>monocytes</a:t>
            </a:r>
            <a:r>
              <a:rPr lang="en-US" dirty="0"/>
              <a:t> engulf the foreign bodies by means of </a:t>
            </a:r>
            <a:r>
              <a:rPr lang="en-US" dirty="0" err="1"/>
              <a:t>phagocytosis</a:t>
            </a:r>
            <a:r>
              <a:rPr lang="en-US" dirty="0"/>
              <a:t>.</a:t>
            </a:r>
          </a:p>
          <a:p>
            <a:pPr algn="l">
              <a:buNone/>
            </a:pPr>
            <a:r>
              <a:rPr lang="en-US"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FUNCTIONS OF WBCs</a:t>
            </a:r>
            <a:endParaRPr lang="en-US" dirty="0"/>
          </a:p>
        </p:txBody>
      </p:sp>
      <p:sp>
        <p:nvSpPr>
          <p:cNvPr id="3" name="Content Placeholder 2"/>
          <p:cNvSpPr>
            <a:spLocks noGrp="1"/>
          </p:cNvSpPr>
          <p:nvPr>
            <p:ph idx="1"/>
          </p:nvPr>
        </p:nvSpPr>
        <p:spPr>
          <a:xfrm>
            <a:off x="179512" y="1484784"/>
            <a:ext cx="8712968" cy="4641379"/>
          </a:xfrm>
        </p:spPr>
        <p:txBody>
          <a:bodyPr/>
          <a:lstStyle/>
          <a:p>
            <a:pPr algn="l">
              <a:buNone/>
            </a:pPr>
            <a:r>
              <a:rPr lang="en-US" dirty="0" smtClean="0"/>
              <a:t>Generally</a:t>
            </a:r>
            <a:r>
              <a:rPr lang="en-US" dirty="0"/>
              <a:t>, WBCs play an important role in defense mechanism. These cells protect the body from invading organisms or foreign bodies either by destroying or inactivating them. However, </a:t>
            </a:r>
            <a:r>
              <a:rPr lang="en-US" dirty="0" smtClean="0"/>
              <a:t>in  </a:t>
            </a:r>
            <a:r>
              <a:rPr lang="en-US" dirty="0"/>
              <a:t>defense mechanism, each </a:t>
            </a:r>
            <a:r>
              <a:rPr lang="en-US" dirty="0" smtClean="0"/>
              <a:t>type </a:t>
            </a:r>
            <a:r>
              <a:rPr lang="en-US" dirty="0"/>
              <a:t>of WBCs acts in a </a:t>
            </a:r>
            <a:r>
              <a:rPr lang="ar-IQ" dirty="0" smtClean="0"/>
              <a:t> </a:t>
            </a:r>
            <a:r>
              <a:rPr lang="en-US" dirty="0" smtClean="0"/>
              <a:t>different </a:t>
            </a:r>
            <a:r>
              <a:rPr lang="en-US" dirty="0"/>
              <a:t>way.</a:t>
            </a:r>
          </a:p>
          <a:p>
            <a:pPr algn="just">
              <a:buNone/>
            </a:pPr>
            <a:r>
              <a:rPr lang="en-US" dirty="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NEUTROPHILS</a:t>
            </a:r>
            <a:endParaRPr lang="en-US" dirty="0"/>
          </a:p>
        </p:txBody>
      </p:sp>
      <p:sp>
        <p:nvSpPr>
          <p:cNvPr id="3" name="Content Placeholder 2"/>
          <p:cNvSpPr>
            <a:spLocks noGrp="1"/>
          </p:cNvSpPr>
          <p:nvPr>
            <p:ph idx="1"/>
          </p:nvPr>
        </p:nvSpPr>
        <p:spPr>
          <a:xfrm>
            <a:off x="179512" y="1600200"/>
            <a:ext cx="8496944" cy="4525963"/>
          </a:xfrm>
        </p:spPr>
        <p:txBody>
          <a:bodyPr/>
          <a:lstStyle/>
          <a:p>
            <a:pPr algn="l">
              <a:buNone/>
            </a:pPr>
            <a:r>
              <a:rPr lang="en-US" dirty="0" smtClean="0"/>
              <a:t>Along </a:t>
            </a:r>
            <a:r>
              <a:rPr lang="en-US" dirty="0"/>
              <a:t>with </a:t>
            </a:r>
            <a:r>
              <a:rPr lang="en-US" dirty="0" err="1"/>
              <a:t>monocytes</a:t>
            </a:r>
            <a:r>
              <a:rPr lang="en-US" dirty="0"/>
              <a:t>, the </a:t>
            </a:r>
            <a:r>
              <a:rPr lang="en-US" dirty="0" err="1"/>
              <a:t>neutrophils</a:t>
            </a:r>
            <a:r>
              <a:rPr lang="en-US" dirty="0"/>
              <a:t> provide the first line of defense against the </a:t>
            </a:r>
            <a:r>
              <a:rPr lang="en-US" dirty="0" smtClean="0"/>
              <a:t>invading   </a:t>
            </a:r>
            <a:r>
              <a:rPr lang="en-US" dirty="0"/>
              <a:t>microorganisms. Neutrophils </a:t>
            </a:r>
            <a:r>
              <a:rPr lang="en-US" dirty="0" smtClean="0"/>
              <a:t>wander freely all </a:t>
            </a:r>
            <a:r>
              <a:rPr lang="en-US" dirty="0"/>
              <a:t>over the body through the tissue.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Mechanism of Action of Neutrophils</a:t>
            </a:r>
            <a:endParaRPr lang="en-US" dirty="0"/>
          </a:p>
        </p:txBody>
      </p:sp>
      <p:sp>
        <p:nvSpPr>
          <p:cNvPr id="3" name="Content Placeholder 2"/>
          <p:cNvSpPr>
            <a:spLocks noGrp="1"/>
          </p:cNvSpPr>
          <p:nvPr>
            <p:ph idx="1"/>
          </p:nvPr>
        </p:nvSpPr>
        <p:spPr>
          <a:xfrm>
            <a:off x="251520" y="1412776"/>
            <a:ext cx="8568952" cy="4824536"/>
          </a:xfrm>
        </p:spPr>
        <p:txBody>
          <a:bodyPr>
            <a:normAutofit fontScale="77500" lnSpcReduction="20000"/>
          </a:bodyPr>
          <a:lstStyle/>
          <a:p>
            <a:pPr algn="just">
              <a:buNone/>
            </a:pPr>
            <a:r>
              <a:rPr lang="en-US" dirty="0"/>
              <a:t>Neutrophils are released in large number from the blood. At the same time, new </a:t>
            </a:r>
            <a:r>
              <a:rPr lang="en-US" dirty="0" err="1"/>
              <a:t>neutrophils</a:t>
            </a:r>
            <a:r>
              <a:rPr lang="en-US" dirty="0"/>
              <a:t> are also produced from the progenitor cells. All the </a:t>
            </a:r>
            <a:r>
              <a:rPr lang="en-US" dirty="0" err="1"/>
              <a:t>neutrophils</a:t>
            </a:r>
            <a:r>
              <a:rPr lang="en-US" dirty="0"/>
              <a:t> move by </a:t>
            </a:r>
            <a:r>
              <a:rPr lang="en-US" dirty="0" err="1">
                <a:solidFill>
                  <a:srgbClr val="00B0F0"/>
                </a:solidFill>
              </a:rPr>
              <a:t>diapedesis</a:t>
            </a:r>
            <a:r>
              <a:rPr lang="en-US" dirty="0"/>
              <a:t> </a:t>
            </a:r>
            <a:r>
              <a:rPr lang="ar-IQ" dirty="0" smtClean="0"/>
              <a:t> </a:t>
            </a:r>
            <a:r>
              <a:rPr lang="en-US" dirty="0" smtClean="0"/>
              <a:t>towards </a:t>
            </a:r>
            <a:r>
              <a:rPr lang="en-US" dirty="0"/>
              <a:t>the site of infection </a:t>
            </a:r>
            <a:r>
              <a:rPr lang="en-US" dirty="0" smtClean="0"/>
              <a:t>               </a:t>
            </a:r>
            <a:r>
              <a:rPr lang="ar-IQ" dirty="0" smtClean="0"/>
              <a:t> </a:t>
            </a:r>
            <a:r>
              <a:rPr lang="en-US" dirty="0" smtClean="0"/>
              <a:t>by </a:t>
            </a:r>
            <a:r>
              <a:rPr lang="en-US" dirty="0"/>
              <a:t>means of </a:t>
            </a:r>
            <a:r>
              <a:rPr lang="en-US" dirty="0" err="1">
                <a:solidFill>
                  <a:srgbClr val="00B0F0"/>
                </a:solidFill>
              </a:rPr>
              <a:t>chemotaxis</a:t>
            </a:r>
            <a:r>
              <a:rPr lang="en-US" dirty="0"/>
              <a:t>.</a:t>
            </a:r>
          </a:p>
          <a:p>
            <a:pPr algn="just">
              <a:buNone/>
            </a:pPr>
            <a:r>
              <a:rPr lang="en-US" dirty="0">
                <a:solidFill>
                  <a:srgbClr val="00B0F0"/>
                </a:solidFill>
              </a:rPr>
              <a:t>The </a:t>
            </a:r>
            <a:r>
              <a:rPr lang="en-US" dirty="0" err="1">
                <a:solidFill>
                  <a:srgbClr val="00B0F0"/>
                </a:solidFill>
              </a:rPr>
              <a:t>chemotaxis</a:t>
            </a:r>
            <a:r>
              <a:rPr lang="en-US" dirty="0">
                <a:solidFill>
                  <a:srgbClr val="00B0F0"/>
                </a:solidFill>
              </a:rPr>
              <a:t> </a:t>
            </a:r>
            <a:r>
              <a:rPr lang="en-US" dirty="0"/>
              <a:t>occurs due to the attraction by some chemical substances called </a:t>
            </a:r>
            <a:r>
              <a:rPr lang="en-US" dirty="0" err="1"/>
              <a:t>chemoattractants</a:t>
            </a:r>
            <a:r>
              <a:rPr lang="en-US" dirty="0"/>
              <a:t>, which are released from the infected area. After reaching the area, the </a:t>
            </a:r>
            <a:r>
              <a:rPr lang="en-US" dirty="0" err="1"/>
              <a:t>neutrophils</a:t>
            </a:r>
            <a:r>
              <a:rPr lang="en-US" dirty="0"/>
              <a:t> surround the area and </a:t>
            </a:r>
            <a:r>
              <a:rPr lang="en-US" dirty="0">
                <a:solidFill>
                  <a:srgbClr val="00B0F0"/>
                </a:solidFill>
              </a:rPr>
              <a:t>get adhered </a:t>
            </a:r>
            <a:r>
              <a:rPr lang="en-US" dirty="0"/>
              <a:t>to the infected tissues. </a:t>
            </a:r>
            <a:r>
              <a:rPr lang="en-US" dirty="0">
                <a:solidFill>
                  <a:srgbClr val="00B0F0"/>
                </a:solidFill>
              </a:rPr>
              <a:t>The </a:t>
            </a:r>
            <a:r>
              <a:rPr lang="en-US" dirty="0" err="1">
                <a:solidFill>
                  <a:srgbClr val="00B0F0"/>
                </a:solidFill>
              </a:rPr>
              <a:t>chemoattractants</a:t>
            </a:r>
            <a:r>
              <a:rPr lang="en-US" dirty="0">
                <a:solidFill>
                  <a:srgbClr val="00B0F0"/>
                </a:solidFill>
              </a:rPr>
              <a:t> </a:t>
            </a:r>
            <a:r>
              <a:rPr lang="en-US" dirty="0"/>
              <a:t>increase the </a:t>
            </a:r>
            <a:r>
              <a:rPr lang="en-US" dirty="0">
                <a:solidFill>
                  <a:srgbClr val="00B0F0"/>
                </a:solidFill>
              </a:rPr>
              <a:t>adhesive nature </a:t>
            </a:r>
            <a:r>
              <a:rPr lang="en-US" dirty="0"/>
              <a:t>of </a:t>
            </a:r>
            <a:r>
              <a:rPr lang="en-US" dirty="0" smtClean="0"/>
              <a:t> </a:t>
            </a:r>
            <a:r>
              <a:rPr lang="en-US" dirty="0" err="1" smtClean="0"/>
              <a:t>neutrophils</a:t>
            </a:r>
            <a:r>
              <a:rPr lang="en-US" dirty="0" smtClean="0"/>
              <a:t> </a:t>
            </a:r>
            <a:r>
              <a:rPr lang="en-US" dirty="0"/>
              <a:t>so that all the </a:t>
            </a:r>
            <a:r>
              <a:rPr lang="en-US" dirty="0" err="1"/>
              <a:t>neutrophils</a:t>
            </a:r>
            <a:r>
              <a:rPr lang="en-US" dirty="0"/>
              <a:t> become sticky and get attached firmly to the infected area. Each </a:t>
            </a:r>
            <a:r>
              <a:rPr lang="en-US" dirty="0" err="1"/>
              <a:t>neutrophil</a:t>
            </a:r>
            <a:r>
              <a:rPr lang="en-US" dirty="0"/>
              <a:t> can hold about 15 to 20 </a:t>
            </a:r>
            <a:r>
              <a:rPr lang="en-US" dirty="0" err="1"/>
              <a:t>microorga-nisms</a:t>
            </a:r>
            <a:r>
              <a:rPr lang="en-US" dirty="0"/>
              <a:t> at a time. Now, the </a:t>
            </a:r>
            <a:r>
              <a:rPr lang="en-US" dirty="0" err="1"/>
              <a:t>neutrophils</a:t>
            </a:r>
            <a:r>
              <a:rPr lang="en-US" dirty="0"/>
              <a:t> start destroying the invaders. First, these cells engulf the bacteria and then destroy them by means of </a:t>
            </a:r>
            <a:r>
              <a:rPr lang="en-US" dirty="0" err="1" smtClean="0">
                <a:solidFill>
                  <a:srgbClr val="00B0F0"/>
                </a:solidFill>
              </a:rPr>
              <a:t>phagocytosis</a:t>
            </a:r>
            <a:r>
              <a:rPr lang="en-US" dirty="0">
                <a:solidFill>
                  <a:srgbClr val="00B0F0"/>
                </a:solidFill>
              </a:rPr>
              <a:t> </a:t>
            </a:r>
            <a:r>
              <a:rPr lang="en-US" dirty="0" smtClean="0">
                <a:solidFill>
                  <a:srgbClr val="00B0F0"/>
                </a:solidFill>
              </a:rPr>
              <a:t>   </a:t>
            </a:r>
            <a:r>
              <a:rPr lang="en-US"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7030A0"/>
                </a:solidFill>
              </a:rPr>
              <a:t>White blood cells (WBCs) or leukocytes</a:t>
            </a:r>
            <a:endParaRPr lang="ar-IQ" dirty="0"/>
          </a:p>
        </p:txBody>
      </p:sp>
      <p:sp>
        <p:nvSpPr>
          <p:cNvPr id="3" name="Content Placeholder 2"/>
          <p:cNvSpPr>
            <a:spLocks noGrp="1"/>
          </p:cNvSpPr>
          <p:nvPr>
            <p:ph idx="1"/>
          </p:nvPr>
        </p:nvSpPr>
        <p:spPr/>
        <p:txBody>
          <a:bodyPr>
            <a:normAutofit fontScale="92500"/>
          </a:bodyPr>
          <a:lstStyle/>
          <a:p>
            <a:pPr algn="just">
              <a:buNone/>
            </a:pPr>
            <a:r>
              <a:rPr lang="en-US" dirty="0" smtClean="0"/>
              <a:t>are </a:t>
            </a:r>
            <a:r>
              <a:rPr lang="en-US" dirty="0"/>
              <a:t>the colorless and nucleated formed elements of blood (</a:t>
            </a:r>
            <a:r>
              <a:rPr lang="en-US" dirty="0" err="1"/>
              <a:t>leuko</a:t>
            </a:r>
            <a:r>
              <a:rPr lang="en-US" dirty="0"/>
              <a:t> = white or colorless). Compared to RBCs, the WBCs are larger in size and lesser in number. Yet functionally, these cells </a:t>
            </a:r>
            <a:r>
              <a:rPr lang="en-US" dirty="0">
                <a:solidFill>
                  <a:srgbClr val="7030A0"/>
                </a:solidFill>
              </a:rPr>
              <a:t>are as important as RBCs and play very important role in defense mechanism of body by acting like soldiers and protecting the body from invading organisms</a:t>
            </a:r>
            <a:r>
              <a:rPr lang="en-US" dirty="0" smtClean="0">
                <a:solidFill>
                  <a:srgbClr val="7030A0"/>
                </a:solidFill>
              </a:rPr>
              <a:t>.                                                                      </a:t>
            </a:r>
            <a:endParaRPr lang="en-US" dirty="0">
              <a:solidFill>
                <a:srgbClr val="7030A0"/>
              </a:solidFill>
            </a:endParaRPr>
          </a:p>
          <a:p>
            <a:pPr algn="l">
              <a:buNone/>
            </a:pPr>
            <a:r>
              <a:rPr 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Pus and Pus Cells</a:t>
            </a:r>
            <a:endParaRPr lang="en-US" dirty="0"/>
          </a:p>
        </p:txBody>
      </p:sp>
      <p:sp>
        <p:nvSpPr>
          <p:cNvPr id="3" name="Content Placeholder 2"/>
          <p:cNvSpPr>
            <a:spLocks noGrp="1"/>
          </p:cNvSpPr>
          <p:nvPr>
            <p:ph idx="1"/>
          </p:nvPr>
        </p:nvSpPr>
        <p:spPr>
          <a:xfrm>
            <a:off x="251520" y="1412776"/>
            <a:ext cx="8712968" cy="4713387"/>
          </a:xfrm>
        </p:spPr>
        <p:txBody>
          <a:bodyPr>
            <a:normAutofit/>
          </a:bodyPr>
          <a:lstStyle/>
          <a:p>
            <a:pPr algn="just">
              <a:buNone/>
            </a:pPr>
            <a:r>
              <a:rPr lang="en-US" dirty="0" smtClean="0"/>
              <a:t>Pus </a:t>
            </a:r>
            <a:r>
              <a:rPr lang="en-US" dirty="0"/>
              <a:t>is the whitish-yellow fluid formed in the infected tissue. During the battle against the bacteria, many WBCs are killed by the toxins released from the bacteria. The dead cells are collected in the center of infected area. The dead cells together with plasma leaked from the blood vessel, liquefied tissue cells and RBCs escaped from damaged blood vessel (capillaries) </a:t>
            </a:r>
            <a:r>
              <a:rPr lang="ar-IQ" dirty="0" smtClean="0"/>
              <a:t> </a:t>
            </a:r>
            <a:r>
              <a:rPr lang="en-US" dirty="0" smtClean="0"/>
              <a:t>constitute </a:t>
            </a:r>
            <a:r>
              <a:rPr lang="en-US" dirty="0"/>
              <a:t>the pus</a:t>
            </a:r>
            <a:r>
              <a:rPr lang="en-US" dirty="0" smtClean="0"/>
              <a:t>.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EOSINOPHILS</a:t>
            </a:r>
            <a:endParaRPr lang="en-US" dirty="0"/>
          </a:p>
        </p:txBody>
      </p:sp>
      <p:sp>
        <p:nvSpPr>
          <p:cNvPr id="3" name="Content Placeholder 2"/>
          <p:cNvSpPr>
            <a:spLocks noGrp="1"/>
          </p:cNvSpPr>
          <p:nvPr>
            <p:ph idx="1"/>
          </p:nvPr>
        </p:nvSpPr>
        <p:spPr/>
        <p:txBody>
          <a:bodyPr/>
          <a:lstStyle/>
          <a:p>
            <a:pPr algn="l">
              <a:buNone/>
            </a:pPr>
            <a:r>
              <a:rPr lang="en-US" dirty="0" smtClean="0"/>
              <a:t>The </a:t>
            </a:r>
            <a:r>
              <a:rPr lang="en-US" dirty="0" err="1"/>
              <a:t>eosinophils</a:t>
            </a:r>
            <a:r>
              <a:rPr lang="en-US" dirty="0"/>
              <a:t> provide defense to the body by acting against the parasitic infections </a:t>
            </a:r>
            <a:r>
              <a:rPr lang="en-US" dirty="0" smtClean="0"/>
              <a:t>and  </a:t>
            </a:r>
            <a:r>
              <a:rPr lang="en-US" dirty="0"/>
              <a:t>allergic conditions like asthma. </a:t>
            </a:r>
            <a:r>
              <a:rPr lang="en-US" dirty="0" err="1"/>
              <a:t>Eosinophils</a:t>
            </a:r>
            <a:r>
              <a:rPr lang="en-US" dirty="0"/>
              <a:t> are responsible for detoxification, disintegration and removal of foreign proteins.</a:t>
            </a:r>
          </a:p>
          <a:p>
            <a:pPr algn="l">
              <a:buNone/>
            </a:pPr>
            <a:r>
              <a:rPr lang="en-US" dirty="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Mechanism of Action of </a:t>
            </a:r>
            <a:r>
              <a:rPr lang="en-US" dirty="0" err="1" smtClean="0"/>
              <a:t>Eosinophils</a:t>
            </a:r>
            <a:endParaRPr lang="en-US" dirty="0"/>
          </a:p>
        </p:txBody>
      </p:sp>
      <p:sp>
        <p:nvSpPr>
          <p:cNvPr id="3" name="Content Placeholder 2"/>
          <p:cNvSpPr>
            <a:spLocks noGrp="1"/>
          </p:cNvSpPr>
          <p:nvPr>
            <p:ph idx="1"/>
          </p:nvPr>
        </p:nvSpPr>
        <p:spPr>
          <a:xfrm>
            <a:off x="251520" y="1340768"/>
            <a:ext cx="8640960" cy="4785395"/>
          </a:xfrm>
        </p:spPr>
        <p:txBody>
          <a:bodyPr>
            <a:normAutofit lnSpcReduction="10000"/>
          </a:bodyPr>
          <a:lstStyle/>
          <a:p>
            <a:pPr algn="l">
              <a:buNone/>
            </a:pPr>
            <a:r>
              <a:rPr lang="en-US" sz="2600" dirty="0" smtClean="0"/>
              <a:t>The </a:t>
            </a:r>
            <a:r>
              <a:rPr lang="en-US" sz="2600" dirty="0" err="1"/>
              <a:t>eosinophils</a:t>
            </a:r>
            <a:r>
              <a:rPr lang="en-US" sz="2600" dirty="0"/>
              <a:t> attack the invading organisms by secreting </a:t>
            </a:r>
            <a:r>
              <a:rPr lang="ar-IQ" sz="2600" dirty="0" smtClean="0"/>
              <a:t>   </a:t>
            </a:r>
            <a:r>
              <a:rPr lang="en-US" sz="2600" dirty="0" smtClean="0"/>
              <a:t>some </a:t>
            </a:r>
            <a:r>
              <a:rPr lang="en-US" sz="2600" dirty="0"/>
              <a:t>special type of </a:t>
            </a:r>
            <a:r>
              <a:rPr lang="en-US" sz="2600" dirty="0" err="1"/>
              <a:t>cytotoxic</a:t>
            </a:r>
            <a:r>
              <a:rPr lang="en-US" sz="2600" dirty="0"/>
              <a:t> substances. </a:t>
            </a:r>
            <a:r>
              <a:rPr lang="en-US" sz="2600" dirty="0" smtClean="0"/>
              <a:t>These substances </a:t>
            </a:r>
            <a:r>
              <a:rPr lang="en-US" sz="2600" dirty="0"/>
              <a:t>become lethal and destroy the </a:t>
            </a:r>
            <a:r>
              <a:rPr lang="ar-IQ" sz="2600" dirty="0" smtClean="0"/>
              <a:t>  </a:t>
            </a:r>
            <a:r>
              <a:rPr lang="en-US" sz="2600" dirty="0" smtClean="0"/>
              <a:t>parasites</a:t>
            </a:r>
            <a:r>
              <a:rPr lang="en-US" sz="2600" dirty="0"/>
              <a:t>. Some of these substances are:</a:t>
            </a:r>
          </a:p>
          <a:p>
            <a:pPr algn="l">
              <a:buNone/>
            </a:pPr>
            <a:r>
              <a:rPr lang="en-US" sz="3000" dirty="0"/>
              <a:t>1. </a:t>
            </a:r>
            <a:r>
              <a:rPr lang="en-US" sz="3000" dirty="0" err="1"/>
              <a:t>Eosinophil</a:t>
            </a:r>
            <a:r>
              <a:rPr lang="en-US" sz="3000" dirty="0"/>
              <a:t> </a:t>
            </a:r>
            <a:r>
              <a:rPr lang="en-US" sz="3000" dirty="0" err="1"/>
              <a:t>peroxidase</a:t>
            </a:r>
            <a:endParaRPr lang="en-US" sz="3000" dirty="0"/>
          </a:p>
          <a:p>
            <a:pPr algn="l">
              <a:buNone/>
            </a:pPr>
            <a:r>
              <a:rPr lang="en-US" sz="3000" dirty="0"/>
              <a:t>2. Major basic protein (MBP)</a:t>
            </a:r>
          </a:p>
          <a:p>
            <a:pPr algn="l">
              <a:buNone/>
            </a:pPr>
            <a:r>
              <a:rPr lang="en-US" sz="3000" dirty="0"/>
              <a:t>3. </a:t>
            </a:r>
            <a:r>
              <a:rPr lang="en-US" sz="3000" dirty="0" err="1"/>
              <a:t>Eosinophil</a:t>
            </a:r>
            <a:r>
              <a:rPr lang="en-US" sz="3000" dirty="0"/>
              <a:t> cationic protein (ECP)</a:t>
            </a:r>
          </a:p>
          <a:p>
            <a:pPr algn="l">
              <a:buNone/>
            </a:pPr>
            <a:r>
              <a:rPr lang="en-US" sz="3000" dirty="0"/>
              <a:t>4. </a:t>
            </a:r>
            <a:r>
              <a:rPr lang="en-US" sz="3000" dirty="0" err="1"/>
              <a:t>Eosinophil</a:t>
            </a:r>
            <a:r>
              <a:rPr lang="en-US" sz="3000" dirty="0"/>
              <a:t> derived neurotoxin</a:t>
            </a:r>
          </a:p>
          <a:p>
            <a:pPr algn="l">
              <a:buNone/>
            </a:pPr>
            <a:r>
              <a:rPr lang="en-US" sz="3000" dirty="0"/>
              <a:t>5. Interleukin-4 and interleukin-5</a:t>
            </a:r>
          </a:p>
          <a:p>
            <a:pPr>
              <a:buNone/>
            </a:pPr>
            <a:r>
              <a:rPr lang="en-US" sz="3000" dirty="0"/>
              <a:t>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BASOPHILS</a:t>
            </a:r>
          </a:p>
        </p:txBody>
      </p:sp>
      <p:sp>
        <p:nvSpPr>
          <p:cNvPr id="3" name="Content Placeholder 2"/>
          <p:cNvSpPr>
            <a:spLocks noGrp="1"/>
          </p:cNvSpPr>
          <p:nvPr>
            <p:ph idx="1"/>
          </p:nvPr>
        </p:nvSpPr>
        <p:spPr>
          <a:xfrm>
            <a:off x="179512" y="1268760"/>
            <a:ext cx="8712968" cy="4857403"/>
          </a:xfrm>
        </p:spPr>
        <p:txBody>
          <a:bodyPr>
            <a:normAutofit fontScale="70000" lnSpcReduction="20000"/>
          </a:bodyPr>
          <a:lstStyle/>
          <a:p>
            <a:pPr algn="l">
              <a:buNone/>
            </a:pPr>
            <a:r>
              <a:rPr lang="en-US" dirty="0" smtClean="0"/>
              <a:t>The </a:t>
            </a:r>
            <a:r>
              <a:rPr lang="en-US" dirty="0" err="1" smtClean="0"/>
              <a:t>basophils</a:t>
            </a:r>
            <a:r>
              <a:rPr lang="en-US" dirty="0" smtClean="0"/>
              <a:t> play an important role in healing processes and acute hypersensitivity reactions (allergy).</a:t>
            </a:r>
          </a:p>
          <a:p>
            <a:pPr algn="l">
              <a:buNone/>
            </a:pPr>
            <a:r>
              <a:rPr lang="en-US" dirty="0" smtClean="0"/>
              <a:t> </a:t>
            </a:r>
          </a:p>
          <a:p>
            <a:pPr algn="l">
              <a:buNone/>
            </a:pPr>
            <a:r>
              <a:rPr lang="en-US" b="1" dirty="0" smtClean="0"/>
              <a:t>Mechanism </a:t>
            </a:r>
            <a:r>
              <a:rPr lang="en-US" b="1" dirty="0"/>
              <a:t>of Action of </a:t>
            </a:r>
            <a:r>
              <a:rPr lang="en-US" b="1" dirty="0" err="1"/>
              <a:t>Basophils</a:t>
            </a:r>
            <a:r>
              <a:rPr lang="en-US" b="1" dirty="0" smtClean="0"/>
              <a:t>: </a:t>
            </a:r>
            <a:endParaRPr lang="en-US" dirty="0"/>
          </a:p>
          <a:p>
            <a:pPr algn="l">
              <a:buNone/>
            </a:pPr>
            <a:r>
              <a:rPr lang="en-US" dirty="0"/>
              <a:t>The </a:t>
            </a:r>
            <a:r>
              <a:rPr lang="en-US" dirty="0" err="1"/>
              <a:t>basophils</a:t>
            </a:r>
            <a:r>
              <a:rPr lang="en-US" dirty="0"/>
              <a:t> execute the functions by releasing some important </a:t>
            </a:r>
            <a:endParaRPr lang="ar-IQ" dirty="0" smtClean="0"/>
          </a:p>
          <a:p>
            <a:pPr algn="l">
              <a:buNone/>
            </a:pPr>
            <a:r>
              <a:rPr lang="en-US" dirty="0" smtClean="0"/>
              <a:t>substances </a:t>
            </a:r>
            <a:r>
              <a:rPr lang="en-US" dirty="0"/>
              <a:t>from their granules such as:</a:t>
            </a:r>
          </a:p>
          <a:p>
            <a:pPr algn="l">
              <a:buNone/>
            </a:pPr>
            <a:r>
              <a:rPr lang="en-US" dirty="0"/>
              <a:t>1. Heparin which is essential to prevent the intra-vascular blood clotting</a:t>
            </a:r>
          </a:p>
          <a:p>
            <a:pPr algn="l">
              <a:buNone/>
            </a:pPr>
            <a:r>
              <a:rPr lang="en-US" dirty="0"/>
              <a:t>2. Histamine, </a:t>
            </a:r>
            <a:r>
              <a:rPr lang="en-US" dirty="0" err="1"/>
              <a:t>bradykinin</a:t>
            </a:r>
            <a:r>
              <a:rPr lang="en-US" dirty="0"/>
              <a:t> and serotonin which produce the acute hypersensitivity reactions by causing vascular and tissue responses.</a:t>
            </a:r>
          </a:p>
          <a:p>
            <a:pPr algn="l">
              <a:buNone/>
            </a:pPr>
            <a:r>
              <a:rPr lang="en-US" dirty="0"/>
              <a:t>3. Proteases and </a:t>
            </a:r>
            <a:r>
              <a:rPr lang="en-US" dirty="0" err="1"/>
              <a:t>myeloperoxidase</a:t>
            </a:r>
            <a:r>
              <a:rPr lang="en-US" dirty="0"/>
              <a:t> that exaggerate the inflammatory responses.</a:t>
            </a:r>
          </a:p>
          <a:p>
            <a:pPr algn="l">
              <a:buNone/>
            </a:pPr>
            <a:r>
              <a:rPr lang="en-US" dirty="0"/>
              <a:t>4. Interleukin-4 which accelerates inflammatory responses and kill the invading organisms.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Mast Cell</a:t>
            </a:r>
            <a:endParaRPr lang="en-US" dirty="0"/>
          </a:p>
        </p:txBody>
      </p:sp>
      <p:sp>
        <p:nvSpPr>
          <p:cNvPr id="3" name="Content Placeholder 2"/>
          <p:cNvSpPr>
            <a:spLocks noGrp="1"/>
          </p:cNvSpPr>
          <p:nvPr>
            <p:ph idx="1"/>
          </p:nvPr>
        </p:nvSpPr>
        <p:spPr>
          <a:xfrm>
            <a:off x="251520" y="1412776"/>
            <a:ext cx="8712968" cy="4713387"/>
          </a:xfrm>
        </p:spPr>
        <p:txBody>
          <a:bodyPr>
            <a:normAutofit/>
          </a:bodyPr>
          <a:lstStyle/>
          <a:p>
            <a:pPr algn="l">
              <a:buNone/>
            </a:pPr>
            <a:r>
              <a:rPr lang="en-US" sz="2000" dirty="0" smtClean="0"/>
              <a:t>Mast cell is a large tissue cell resembling the basophile. Usually these cells are found along with the blood vessels and do not enter the blood stream. These cells are predominantly seen in the areas such as skin, mucosa of the lungs and digestive tract, mouth, conjunctiva and nose.</a:t>
            </a:r>
          </a:p>
          <a:p>
            <a:pPr algn="l">
              <a:buNone/>
            </a:pPr>
            <a:r>
              <a:rPr lang="en-US" sz="2000" dirty="0"/>
              <a:t>Functions</a:t>
            </a:r>
          </a:p>
          <a:p>
            <a:pPr algn="l">
              <a:buNone/>
            </a:pPr>
            <a:r>
              <a:rPr lang="en-US" sz="2000" dirty="0"/>
              <a:t>The mast cells function along with </a:t>
            </a:r>
            <a:r>
              <a:rPr lang="en-US" sz="2000" dirty="0" err="1"/>
              <a:t>basophils</a:t>
            </a:r>
            <a:r>
              <a:rPr lang="en-US" sz="2000" dirty="0"/>
              <a:t> and produce hypersensitivity reactions like allergy and anaphylaxis. These cells act by secreting some substances like histamine, heparin, serotonin, hydrolytic enzymes, </a:t>
            </a:r>
            <a:r>
              <a:rPr lang="en-US" sz="2000" dirty="0" err="1"/>
              <a:t>proteoglycans</a:t>
            </a:r>
            <a:r>
              <a:rPr lang="en-US" sz="2000" dirty="0"/>
              <a:t>, </a:t>
            </a:r>
            <a:r>
              <a:rPr lang="en-US" sz="2000" dirty="0" err="1"/>
              <a:t>chondroitin</a:t>
            </a:r>
            <a:r>
              <a:rPr lang="en-US" sz="2000" dirty="0"/>
              <a:t> </a:t>
            </a:r>
            <a:r>
              <a:rPr lang="en-US" sz="2000" dirty="0" err="1"/>
              <a:t>sulphates</a:t>
            </a:r>
            <a:r>
              <a:rPr lang="en-US" sz="2000" dirty="0"/>
              <a:t>, </a:t>
            </a:r>
            <a:r>
              <a:rPr lang="en-US" sz="2000" dirty="0" err="1"/>
              <a:t>arachidonic</a:t>
            </a:r>
            <a:r>
              <a:rPr lang="en-US" sz="2000" dirty="0"/>
              <a:t> acid derivatives such as </a:t>
            </a:r>
            <a:r>
              <a:rPr lang="en-US" sz="2000" dirty="0" err="1"/>
              <a:t>leukotriene</a:t>
            </a:r>
            <a:r>
              <a:rPr lang="en-US" sz="2000" dirty="0"/>
              <a:t> C (LTC) and prostaglandin.</a:t>
            </a:r>
          </a:p>
          <a:p>
            <a:pPr algn="l">
              <a:buNone/>
            </a:pPr>
            <a:r>
              <a:rPr lang="en-US" sz="2000" dirty="0"/>
              <a:t> </a:t>
            </a:r>
          </a:p>
          <a:p>
            <a:pPr algn="l">
              <a:buNone/>
            </a:pPr>
            <a:r>
              <a:rPr lang="en-US" sz="2000" dirty="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MONOCYTES</a:t>
            </a:r>
            <a:endParaRPr lang="en-US" dirty="0"/>
          </a:p>
        </p:txBody>
      </p:sp>
      <p:sp>
        <p:nvSpPr>
          <p:cNvPr id="3" name="Content Placeholder 2"/>
          <p:cNvSpPr>
            <a:spLocks noGrp="1"/>
          </p:cNvSpPr>
          <p:nvPr>
            <p:ph idx="1"/>
          </p:nvPr>
        </p:nvSpPr>
        <p:spPr>
          <a:xfrm>
            <a:off x="457200" y="1268760"/>
            <a:ext cx="8229600" cy="4857403"/>
          </a:xfrm>
        </p:spPr>
        <p:txBody>
          <a:bodyPr>
            <a:normAutofit fontScale="62500" lnSpcReduction="20000"/>
          </a:bodyPr>
          <a:lstStyle/>
          <a:p>
            <a:pPr algn="just">
              <a:buNone/>
            </a:pPr>
            <a:r>
              <a:rPr lang="en-US" dirty="0" err="1" smtClean="0"/>
              <a:t>Monocytes</a:t>
            </a:r>
            <a:r>
              <a:rPr lang="en-US" dirty="0" smtClean="0"/>
              <a:t> </a:t>
            </a:r>
            <a:r>
              <a:rPr lang="en-US" dirty="0"/>
              <a:t>are the largest cells among the WBCs. Like </a:t>
            </a:r>
            <a:r>
              <a:rPr lang="en-US" dirty="0" err="1"/>
              <a:t>neutrophils</a:t>
            </a:r>
            <a:r>
              <a:rPr lang="en-US" dirty="0"/>
              <a:t>, </a:t>
            </a:r>
            <a:r>
              <a:rPr lang="en-US" dirty="0" err="1"/>
              <a:t>monocytes</a:t>
            </a:r>
            <a:r>
              <a:rPr lang="en-US" dirty="0"/>
              <a:t> also are motile and </a:t>
            </a:r>
            <a:r>
              <a:rPr lang="en-US" dirty="0" err="1"/>
              <a:t>phagocytic</a:t>
            </a:r>
            <a:r>
              <a:rPr lang="en-US" dirty="0"/>
              <a:t> in nature. These cells wander freely through all tissues of the body and provide the first line of defense along with </a:t>
            </a:r>
            <a:r>
              <a:rPr lang="en-US" dirty="0" err="1"/>
              <a:t>neutrophils</a:t>
            </a:r>
            <a:r>
              <a:rPr lang="en-US" dirty="0"/>
              <a:t>. </a:t>
            </a:r>
            <a:r>
              <a:rPr lang="en-US" dirty="0" err="1"/>
              <a:t>Monocytes</a:t>
            </a:r>
            <a:r>
              <a:rPr lang="en-US" dirty="0"/>
              <a:t> are the precursors of the tissue macrophages. </a:t>
            </a:r>
            <a:r>
              <a:rPr lang="en-US" dirty="0">
                <a:solidFill>
                  <a:srgbClr val="FF0000"/>
                </a:solidFill>
              </a:rPr>
              <a:t>The matured </a:t>
            </a:r>
            <a:r>
              <a:rPr lang="en-US" dirty="0" err="1">
                <a:solidFill>
                  <a:srgbClr val="FF0000"/>
                </a:solidFill>
              </a:rPr>
              <a:t>monocytes</a:t>
            </a:r>
            <a:r>
              <a:rPr lang="en-US" dirty="0">
                <a:solidFill>
                  <a:srgbClr val="FF0000"/>
                </a:solidFill>
              </a:rPr>
              <a:t> stay in the blood only for few hours. Afterwards these cells enter the tissues from the blood and become tissue macrophages. </a:t>
            </a:r>
            <a:r>
              <a:rPr lang="en-US" dirty="0"/>
              <a:t>Examples of tissue macrophages are </a:t>
            </a:r>
            <a:r>
              <a:rPr lang="en-US" dirty="0" smtClean="0"/>
              <a:t>                                                                       </a:t>
            </a:r>
          </a:p>
          <a:p>
            <a:pPr algn="just">
              <a:buNone/>
            </a:pPr>
            <a:r>
              <a:rPr lang="en-US" dirty="0" err="1" smtClean="0"/>
              <a:t>Kupffer</a:t>
            </a:r>
            <a:r>
              <a:rPr lang="en-US" dirty="0" smtClean="0"/>
              <a:t> </a:t>
            </a:r>
            <a:r>
              <a:rPr lang="en-US" dirty="0"/>
              <a:t>cells in liver</a:t>
            </a:r>
            <a:r>
              <a:rPr lang="en-US" dirty="0" smtClean="0"/>
              <a:t>,                                                                          </a:t>
            </a:r>
          </a:p>
          <a:p>
            <a:pPr algn="just">
              <a:buNone/>
            </a:pPr>
            <a:r>
              <a:rPr lang="en-US" dirty="0" smtClean="0"/>
              <a:t> </a:t>
            </a:r>
            <a:r>
              <a:rPr lang="en-US" dirty="0"/>
              <a:t>alveolar macrophages in lungs </a:t>
            </a:r>
            <a:r>
              <a:rPr lang="en-US" dirty="0" smtClean="0"/>
              <a:t>                                                      </a:t>
            </a:r>
          </a:p>
          <a:p>
            <a:pPr algn="just">
              <a:buNone/>
            </a:pPr>
            <a:r>
              <a:rPr lang="en-US" dirty="0" smtClean="0"/>
              <a:t>and </a:t>
            </a:r>
            <a:r>
              <a:rPr lang="en-US" dirty="0"/>
              <a:t>macrophages in spleen</a:t>
            </a:r>
            <a:r>
              <a:rPr lang="en-US" dirty="0" smtClean="0"/>
              <a:t>.                                                            </a:t>
            </a:r>
          </a:p>
          <a:p>
            <a:pPr algn="just">
              <a:buNone/>
            </a:pPr>
            <a:r>
              <a:rPr lang="en-US" dirty="0" err="1" smtClean="0"/>
              <a:t>Monocytes</a:t>
            </a:r>
            <a:r>
              <a:rPr lang="en-US" dirty="0" smtClean="0"/>
              <a:t> </a:t>
            </a:r>
            <a:r>
              <a:rPr lang="en-US" dirty="0"/>
              <a:t>act by secreting certain sub-stances </a:t>
            </a:r>
            <a:r>
              <a:rPr lang="en-US" dirty="0" smtClean="0"/>
              <a:t>like                                                </a:t>
            </a:r>
          </a:p>
          <a:p>
            <a:pPr algn="just">
              <a:buNone/>
            </a:pPr>
            <a:r>
              <a:rPr lang="en-US" dirty="0" smtClean="0"/>
              <a:t> </a:t>
            </a:r>
            <a:r>
              <a:rPr lang="en-US" dirty="0"/>
              <a:t>interleukin-1 (IL-1</a:t>
            </a:r>
            <a:r>
              <a:rPr lang="en-US" dirty="0" smtClean="0"/>
              <a:t>),                                                                          </a:t>
            </a:r>
          </a:p>
          <a:p>
            <a:pPr algn="just">
              <a:buNone/>
            </a:pPr>
            <a:r>
              <a:rPr lang="en-US" dirty="0" smtClean="0"/>
              <a:t>colony </a:t>
            </a:r>
            <a:r>
              <a:rPr lang="en-US" dirty="0"/>
              <a:t>stimulating factor (M-CSF) and </a:t>
            </a:r>
            <a:r>
              <a:rPr lang="en-US" dirty="0" smtClean="0"/>
              <a:t>                                        </a:t>
            </a:r>
            <a:r>
              <a:rPr lang="ar-IQ" dirty="0" smtClean="0"/>
              <a:t>       </a:t>
            </a:r>
          </a:p>
          <a:p>
            <a:pPr algn="just">
              <a:buNone/>
            </a:pPr>
            <a:r>
              <a:rPr lang="ar-IQ" dirty="0" smtClean="0"/>
              <a:t>                                           </a:t>
            </a:r>
            <a:r>
              <a:rPr lang="en-US" dirty="0" smtClean="0"/>
              <a:t>platelet </a:t>
            </a:r>
            <a:r>
              <a:rPr lang="en-US" dirty="0"/>
              <a:t>activating factor (PAF).</a:t>
            </a:r>
          </a:p>
          <a:p>
            <a:pPr algn="l">
              <a:buNone/>
            </a:pPr>
            <a:r>
              <a:rPr lang="en-US" dirty="0"/>
              <a:t> </a:t>
            </a:r>
          </a:p>
          <a:p>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LYMPHOCYTES</a:t>
            </a:r>
            <a:endParaRPr lang="en-US" dirty="0"/>
          </a:p>
        </p:txBody>
      </p:sp>
      <p:sp>
        <p:nvSpPr>
          <p:cNvPr id="3" name="Content Placeholder 2"/>
          <p:cNvSpPr>
            <a:spLocks noGrp="1"/>
          </p:cNvSpPr>
          <p:nvPr>
            <p:ph idx="1"/>
          </p:nvPr>
        </p:nvSpPr>
        <p:spPr>
          <a:xfrm>
            <a:off x="251520" y="1412776"/>
            <a:ext cx="8435280" cy="4713387"/>
          </a:xfrm>
        </p:spPr>
        <p:txBody>
          <a:bodyPr>
            <a:normAutofit/>
          </a:bodyPr>
          <a:lstStyle/>
          <a:p>
            <a:pPr algn="l">
              <a:buNone/>
            </a:pPr>
            <a:r>
              <a:rPr lang="en-US" sz="2400" dirty="0" smtClean="0"/>
              <a:t>The </a:t>
            </a:r>
            <a:r>
              <a:rPr lang="en-US" sz="2400" dirty="0"/>
              <a:t>lymphocytes are responsible for development of immunity. Lymphocytes </a:t>
            </a:r>
            <a:r>
              <a:rPr lang="en-US" sz="2400" dirty="0" smtClean="0"/>
              <a:t>are  </a:t>
            </a:r>
            <a:r>
              <a:rPr lang="en-US" sz="2400" dirty="0"/>
              <a:t>classified into two categories namely </a:t>
            </a:r>
            <a:endParaRPr lang="en-US" sz="2400" dirty="0" smtClean="0"/>
          </a:p>
          <a:p>
            <a:pPr algn="l">
              <a:buNone/>
            </a:pPr>
            <a:r>
              <a:rPr lang="en-US" sz="2400" dirty="0" smtClean="0"/>
              <a:t>T </a:t>
            </a:r>
            <a:r>
              <a:rPr lang="en-US" sz="2400" dirty="0"/>
              <a:t>lymphocytes and B lymphocytes. </a:t>
            </a:r>
          </a:p>
          <a:p>
            <a:pPr algn="l">
              <a:buNone/>
            </a:pPr>
            <a:r>
              <a:rPr lang="en-US" sz="2400" dirty="0" err="1" smtClean="0"/>
              <a:t>Leukopoiesis</a:t>
            </a:r>
            <a:r>
              <a:rPr lang="en-US" sz="2400" dirty="0" smtClean="0"/>
              <a:t> is the development and maturation of WBCs (Fig.1).</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FACTORS NECESSARY FOR LEUKOPOIESIS</a:t>
            </a:r>
            <a:endParaRPr lang="en-US" sz="3600" dirty="0"/>
          </a:p>
        </p:txBody>
      </p:sp>
      <p:sp>
        <p:nvSpPr>
          <p:cNvPr id="3" name="Content Placeholder 2"/>
          <p:cNvSpPr>
            <a:spLocks noGrp="1"/>
          </p:cNvSpPr>
          <p:nvPr>
            <p:ph idx="1"/>
          </p:nvPr>
        </p:nvSpPr>
        <p:spPr/>
        <p:txBody>
          <a:bodyPr>
            <a:normAutofit fontScale="70000" lnSpcReduction="20000"/>
          </a:bodyPr>
          <a:lstStyle/>
          <a:p>
            <a:pPr>
              <a:buNone/>
            </a:pPr>
            <a:r>
              <a:rPr lang="en-US" dirty="0"/>
              <a:t> </a:t>
            </a:r>
          </a:p>
          <a:p>
            <a:pPr algn="l">
              <a:buNone/>
            </a:pPr>
            <a:r>
              <a:rPr lang="en-US" dirty="0" err="1"/>
              <a:t>Leukopoiesis</a:t>
            </a:r>
            <a:r>
              <a:rPr lang="en-US" dirty="0"/>
              <a:t> is influenced by </a:t>
            </a:r>
            <a:r>
              <a:rPr lang="en-US" dirty="0" err="1"/>
              <a:t>hemopoietic</a:t>
            </a:r>
            <a:r>
              <a:rPr lang="en-US" dirty="0"/>
              <a:t> growth factors and colony stimulating factors.</a:t>
            </a:r>
          </a:p>
          <a:p>
            <a:pPr algn="l">
              <a:buNone/>
            </a:pPr>
            <a:r>
              <a:rPr lang="en-US" dirty="0"/>
              <a:t> </a:t>
            </a:r>
          </a:p>
          <a:p>
            <a:pPr algn="l">
              <a:buNone/>
            </a:pPr>
            <a:r>
              <a:rPr lang="en-US" dirty="0"/>
              <a:t>Colony Stimulating Factors</a:t>
            </a:r>
          </a:p>
          <a:p>
            <a:pPr algn="l">
              <a:buNone/>
            </a:pPr>
            <a:r>
              <a:rPr lang="en-US" dirty="0"/>
              <a:t> </a:t>
            </a:r>
          </a:p>
          <a:p>
            <a:pPr algn="l">
              <a:buNone/>
            </a:pPr>
            <a:r>
              <a:rPr lang="en-US" dirty="0"/>
              <a:t>The colony stimulating factors (CSF) are proteins which cause the formation of colony forming </a:t>
            </a:r>
            <a:r>
              <a:rPr lang="en-US" dirty="0" err="1"/>
              <a:t>blastocytes</a:t>
            </a:r>
            <a:r>
              <a:rPr lang="en-US" dirty="0"/>
              <a:t>.</a:t>
            </a:r>
          </a:p>
          <a:p>
            <a:pPr algn="l">
              <a:buNone/>
            </a:pPr>
            <a:r>
              <a:rPr lang="en-US" dirty="0"/>
              <a:t>Colony stimulating factors are of three types:</a:t>
            </a:r>
          </a:p>
          <a:p>
            <a:pPr algn="l">
              <a:buNone/>
            </a:pPr>
            <a:r>
              <a:rPr lang="en-US" dirty="0"/>
              <a:t>1. Granulocyte CSF (G-CSF) secreted by </a:t>
            </a:r>
            <a:r>
              <a:rPr lang="en-US" dirty="0" err="1"/>
              <a:t>monocytes</a:t>
            </a:r>
            <a:r>
              <a:rPr lang="en-US" dirty="0"/>
              <a:t> and endothelial cells</a:t>
            </a:r>
          </a:p>
          <a:p>
            <a:pPr algn="l">
              <a:buNone/>
            </a:pPr>
            <a:r>
              <a:rPr lang="en-US" dirty="0"/>
              <a:t>2. Granulocyte–</a:t>
            </a:r>
            <a:r>
              <a:rPr lang="en-US" dirty="0" err="1"/>
              <a:t>Monocyte</a:t>
            </a:r>
            <a:r>
              <a:rPr lang="en-US" dirty="0"/>
              <a:t> CSF (GM-CSF) secreted by </a:t>
            </a:r>
            <a:r>
              <a:rPr lang="en-US" dirty="0" err="1"/>
              <a:t>monocytes</a:t>
            </a:r>
            <a:r>
              <a:rPr lang="en-US" dirty="0"/>
              <a:t>, endothelial cells and T lymphocytes</a:t>
            </a:r>
          </a:p>
          <a:p>
            <a:pPr algn="l">
              <a:buNone/>
            </a:pPr>
            <a:r>
              <a:rPr lang="en-US" dirty="0"/>
              <a:t>3. </a:t>
            </a:r>
            <a:r>
              <a:rPr lang="en-US" dirty="0" err="1"/>
              <a:t>Monocyte</a:t>
            </a:r>
            <a:r>
              <a:rPr lang="en-US" dirty="0"/>
              <a:t> CSF (M-CSF) secreted by </a:t>
            </a:r>
            <a:r>
              <a:rPr lang="en-US" dirty="0" err="1"/>
              <a:t>monocytes</a:t>
            </a:r>
            <a:r>
              <a:rPr lang="en-US" dirty="0"/>
              <a:t> and endothelial cells.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hemato11.jpg"/>
          <p:cNvPicPr>
            <a:picLocks noGrp="1" noChangeAspect="1" noChangeArrowheads="1"/>
          </p:cNvPicPr>
          <p:nvPr>
            <p:ph idx="4294967295"/>
          </p:nvPr>
        </p:nvPicPr>
        <p:blipFill>
          <a:blip r:embed="rId2" cstate="print"/>
          <a:srcRect/>
          <a:stretch>
            <a:fillRect/>
          </a:stretch>
        </p:blipFill>
        <p:spPr bwMode="auto">
          <a:xfrm>
            <a:off x="719138" y="981075"/>
            <a:ext cx="8424862" cy="547211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b="1" dirty="0"/>
              <a:t>CLASSIFICATION</a:t>
            </a:r>
            <a:endParaRPr lang="en-US" dirty="0"/>
          </a:p>
        </p:txBody>
      </p:sp>
      <p:sp>
        <p:nvSpPr>
          <p:cNvPr id="3" name="Content Placeholder 2"/>
          <p:cNvSpPr>
            <a:spLocks noGrp="1"/>
          </p:cNvSpPr>
          <p:nvPr>
            <p:ph idx="1"/>
          </p:nvPr>
        </p:nvSpPr>
        <p:spPr>
          <a:xfrm>
            <a:off x="179512" y="1340768"/>
            <a:ext cx="8784976" cy="5256584"/>
          </a:xfrm>
        </p:spPr>
        <p:txBody>
          <a:bodyPr>
            <a:normAutofit fontScale="92500" lnSpcReduction="10000"/>
          </a:bodyPr>
          <a:lstStyle/>
          <a:p>
            <a:pPr algn="l">
              <a:buNone/>
            </a:pPr>
            <a:endParaRPr lang="ar-IQ" dirty="0"/>
          </a:p>
          <a:p>
            <a:pPr algn="l">
              <a:buNone/>
            </a:pPr>
            <a:r>
              <a:rPr lang="en-US" dirty="0" smtClean="0">
                <a:solidFill>
                  <a:srgbClr val="7030A0"/>
                </a:solidFill>
              </a:rPr>
              <a:t>1. Granulocytes </a:t>
            </a:r>
            <a:r>
              <a:rPr lang="en-US" dirty="0">
                <a:solidFill>
                  <a:srgbClr val="7030A0"/>
                </a:solidFill>
              </a:rPr>
              <a:t>– with </a:t>
            </a:r>
            <a:r>
              <a:rPr lang="en-US" dirty="0" smtClean="0">
                <a:solidFill>
                  <a:srgbClr val="7030A0"/>
                </a:solidFill>
              </a:rPr>
              <a:t>granules.</a:t>
            </a:r>
          </a:p>
          <a:p>
            <a:pPr>
              <a:buNone/>
            </a:pPr>
            <a:r>
              <a:rPr lang="en-US" dirty="0" err="1"/>
              <a:t>i</a:t>
            </a:r>
            <a:r>
              <a:rPr lang="en-US" dirty="0"/>
              <a:t>. Neutrophils – granules take both acidic and basic </a:t>
            </a:r>
            <a:r>
              <a:rPr lang="en-US" dirty="0" smtClean="0"/>
              <a:t>stains                                                                          </a:t>
            </a:r>
            <a:endParaRPr lang="en-US" dirty="0"/>
          </a:p>
          <a:p>
            <a:pPr>
              <a:buNone/>
            </a:pPr>
            <a:r>
              <a:rPr lang="en-US" dirty="0"/>
              <a:t>ii. </a:t>
            </a:r>
            <a:r>
              <a:rPr lang="en-US" dirty="0" err="1"/>
              <a:t>Eosinophils</a:t>
            </a:r>
            <a:r>
              <a:rPr lang="en-US" dirty="0"/>
              <a:t> – granules take acidic </a:t>
            </a:r>
            <a:r>
              <a:rPr lang="en-US" dirty="0" smtClean="0"/>
              <a:t>stain.                </a:t>
            </a:r>
            <a:endParaRPr lang="en-US" dirty="0"/>
          </a:p>
          <a:p>
            <a:pPr>
              <a:buNone/>
            </a:pPr>
            <a:r>
              <a:rPr lang="en-US" dirty="0"/>
              <a:t>iii. </a:t>
            </a:r>
            <a:r>
              <a:rPr lang="en-US" dirty="0" err="1"/>
              <a:t>Basophils</a:t>
            </a:r>
            <a:r>
              <a:rPr lang="en-US" dirty="0"/>
              <a:t> – granules take basic stain</a:t>
            </a:r>
            <a:r>
              <a:rPr lang="en-US" dirty="0" smtClean="0"/>
              <a:t>.                   </a:t>
            </a:r>
            <a:endParaRPr lang="en-US" dirty="0"/>
          </a:p>
          <a:p>
            <a:pPr algn="l">
              <a:buNone/>
            </a:pPr>
            <a:r>
              <a:rPr lang="en-US" dirty="0" smtClean="0">
                <a:solidFill>
                  <a:srgbClr val="7030A0"/>
                </a:solidFill>
              </a:rPr>
              <a:t>2</a:t>
            </a:r>
            <a:r>
              <a:rPr lang="en-US" dirty="0">
                <a:solidFill>
                  <a:srgbClr val="7030A0"/>
                </a:solidFill>
              </a:rPr>
              <a:t>. </a:t>
            </a:r>
            <a:r>
              <a:rPr lang="en-US" dirty="0" err="1">
                <a:solidFill>
                  <a:srgbClr val="7030A0"/>
                </a:solidFill>
              </a:rPr>
              <a:t>Agranulocytes</a:t>
            </a:r>
            <a:r>
              <a:rPr lang="en-US" dirty="0">
                <a:solidFill>
                  <a:srgbClr val="7030A0"/>
                </a:solidFill>
              </a:rPr>
              <a:t> – without granules.</a:t>
            </a:r>
          </a:p>
          <a:p>
            <a:pPr algn="l">
              <a:buNone/>
            </a:pPr>
            <a:r>
              <a:rPr lang="en-US" dirty="0" smtClean="0"/>
              <a:t>           </a:t>
            </a:r>
            <a:r>
              <a:rPr lang="en-US" dirty="0" err="1" smtClean="0"/>
              <a:t>i</a:t>
            </a:r>
            <a:r>
              <a:rPr lang="en-US" dirty="0"/>
              <a:t>. </a:t>
            </a:r>
            <a:r>
              <a:rPr lang="en-US" dirty="0" err="1" smtClean="0"/>
              <a:t>Monocytes</a:t>
            </a:r>
            <a:r>
              <a:rPr lang="en-US" dirty="0" smtClean="0"/>
              <a:t> .</a:t>
            </a:r>
            <a:endParaRPr lang="en-US" dirty="0"/>
          </a:p>
          <a:p>
            <a:pPr algn="l">
              <a:buNone/>
            </a:pPr>
            <a:r>
              <a:rPr lang="en-US" dirty="0" smtClean="0"/>
              <a:t>           ii</a:t>
            </a:r>
            <a:r>
              <a:rPr lang="en-US" dirty="0"/>
              <a:t>. Lymphocytes.</a:t>
            </a:r>
          </a:p>
          <a:p>
            <a:pPr algn="l">
              <a:buNone/>
            </a:pPr>
            <a:r>
              <a:rPr lang="en-US"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algn="l"/>
            <a:r>
              <a:rPr lang="en-US" b="1" dirty="0"/>
              <a:t>NEUTROPHILS</a:t>
            </a:r>
            <a:endParaRPr lang="en-US" dirty="0"/>
          </a:p>
        </p:txBody>
      </p:sp>
      <p:sp>
        <p:nvSpPr>
          <p:cNvPr id="3" name="Content Placeholder 2"/>
          <p:cNvSpPr>
            <a:spLocks noGrp="1"/>
          </p:cNvSpPr>
          <p:nvPr>
            <p:ph idx="1"/>
          </p:nvPr>
        </p:nvSpPr>
        <p:spPr>
          <a:xfrm>
            <a:off x="0" y="980728"/>
            <a:ext cx="8964488" cy="5688632"/>
          </a:xfrm>
        </p:spPr>
        <p:txBody>
          <a:bodyPr>
            <a:normAutofit/>
          </a:bodyPr>
          <a:lstStyle/>
          <a:p>
            <a:pPr algn="l">
              <a:buNone/>
            </a:pPr>
            <a:r>
              <a:rPr lang="ar-IQ" dirty="0" smtClean="0"/>
              <a:t>    </a:t>
            </a:r>
            <a:r>
              <a:rPr lang="en-US" sz="2400" dirty="0" smtClean="0"/>
              <a:t>1-Neutrophils </a:t>
            </a:r>
            <a:r>
              <a:rPr lang="en-US" sz="2400" dirty="0"/>
              <a:t>are also known as polymorph nuclear leukocytes because the nucleus is </a:t>
            </a:r>
            <a:r>
              <a:rPr lang="en-US" sz="2400" dirty="0" err="1"/>
              <a:t>multilobed</a:t>
            </a:r>
            <a:r>
              <a:rPr lang="en-US" sz="2400" dirty="0"/>
              <a:t>. </a:t>
            </a:r>
            <a:endParaRPr lang="en-US" sz="2400" dirty="0" smtClean="0"/>
          </a:p>
          <a:p>
            <a:pPr algn="l">
              <a:buNone/>
            </a:pPr>
            <a:r>
              <a:rPr lang="en-US" sz="2400" dirty="0" smtClean="0"/>
              <a:t>2-The </a:t>
            </a:r>
            <a:r>
              <a:rPr lang="en-US" sz="2400" dirty="0"/>
              <a:t>number of lobes varies from 1 to 6. </a:t>
            </a:r>
            <a:endParaRPr lang="en-US" sz="2400" dirty="0" smtClean="0"/>
          </a:p>
          <a:p>
            <a:pPr algn="l">
              <a:buNone/>
            </a:pPr>
            <a:r>
              <a:rPr lang="en-US" sz="2400" dirty="0" smtClean="0"/>
              <a:t>3-The </a:t>
            </a:r>
            <a:r>
              <a:rPr lang="en-US" sz="2400" dirty="0"/>
              <a:t>granules are fine or small in size. When stained with </a:t>
            </a:r>
            <a:r>
              <a:rPr lang="en-US" sz="2400" dirty="0" err="1"/>
              <a:t>Leishman’s</a:t>
            </a:r>
            <a:r>
              <a:rPr lang="en-US" sz="2400" dirty="0"/>
              <a:t> stain (which contains acidic eosin and basic </a:t>
            </a:r>
            <a:r>
              <a:rPr lang="en-US" sz="2400" dirty="0" err="1"/>
              <a:t>methylene</a:t>
            </a:r>
            <a:r>
              <a:rPr lang="en-US" sz="2400" dirty="0"/>
              <a:t> blue), the granules take both the stains equally. So, the granules appear violet in color. </a:t>
            </a:r>
            <a:endParaRPr lang="en-US" sz="2400" dirty="0" smtClean="0"/>
          </a:p>
          <a:p>
            <a:pPr algn="l">
              <a:buNone/>
            </a:pPr>
            <a:r>
              <a:rPr lang="en-US" sz="2400" dirty="0" smtClean="0"/>
              <a:t>4-The </a:t>
            </a:r>
            <a:r>
              <a:rPr lang="en-US" sz="2400" dirty="0"/>
              <a:t>diameter of cell is 10 to 12 μ. The </a:t>
            </a:r>
            <a:r>
              <a:rPr lang="en-US" sz="2400" dirty="0" err="1"/>
              <a:t>neutrophils</a:t>
            </a:r>
            <a:r>
              <a:rPr lang="en-US" sz="2400" dirty="0"/>
              <a:t> are </a:t>
            </a:r>
            <a:r>
              <a:rPr lang="en-US" sz="2400" dirty="0" err="1"/>
              <a:t>ameboid</a:t>
            </a:r>
            <a:r>
              <a:rPr lang="en-US" sz="2400" dirty="0"/>
              <a:t> and </a:t>
            </a:r>
            <a:r>
              <a:rPr lang="ar-IQ" sz="2400" dirty="0" smtClean="0"/>
              <a:t>  </a:t>
            </a:r>
            <a:r>
              <a:rPr lang="en-US" sz="2400" dirty="0" err="1" smtClean="0"/>
              <a:t>phagocytic</a:t>
            </a:r>
            <a:r>
              <a:rPr lang="en-US" sz="2400" dirty="0" smtClean="0"/>
              <a:t> </a:t>
            </a:r>
            <a:r>
              <a:rPr lang="en-US" sz="2400" dirty="0"/>
              <a:t>in </a:t>
            </a:r>
            <a:r>
              <a:rPr lang="en-US" sz="2400" dirty="0" smtClean="0"/>
              <a:t>nature.         </a:t>
            </a:r>
            <a:endParaRPr lang="ar-IQ"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r>
              <a:rPr lang="en-US"/>
              <a:t>Neutrophil</a:t>
            </a:r>
          </a:p>
        </p:txBody>
      </p:sp>
      <p:pic>
        <p:nvPicPr>
          <p:cNvPr id="43012" name="Picture 4" descr="msotw9_temp0"/>
          <p:cNvPicPr>
            <a:picLocks noGrp="1" noChangeAspect="1" noChangeArrowheads="1"/>
          </p:cNvPicPr>
          <p:nvPr>
            <p:ph type="body" idx="1"/>
          </p:nvPr>
        </p:nvPicPr>
        <p:blipFill>
          <a:blip r:embed="rId2" cstate="print"/>
          <a:srcRect/>
          <a:stretch>
            <a:fillRect/>
          </a:stretch>
        </p:blipFill>
        <p:spPr>
          <a:xfrm>
            <a:off x="1763688" y="1484784"/>
            <a:ext cx="5472608" cy="4608512"/>
          </a:xfrm>
          <a:noFill/>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EOSINOPHILS</a:t>
            </a:r>
            <a:endParaRPr lang="en-US" dirty="0"/>
          </a:p>
        </p:txBody>
      </p:sp>
      <p:sp>
        <p:nvSpPr>
          <p:cNvPr id="3" name="Content Placeholder 2"/>
          <p:cNvSpPr>
            <a:spLocks noGrp="1"/>
          </p:cNvSpPr>
          <p:nvPr>
            <p:ph idx="1"/>
          </p:nvPr>
        </p:nvSpPr>
        <p:spPr>
          <a:xfrm>
            <a:off x="179512" y="1412776"/>
            <a:ext cx="8784976" cy="4896544"/>
          </a:xfrm>
        </p:spPr>
        <p:txBody>
          <a:bodyPr/>
          <a:lstStyle/>
          <a:p>
            <a:pPr algn="l">
              <a:buNone/>
            </a:pPr>
            <a:r>
              <a:rPr lang="en-US" sz="2800" dirty="0" smtClean="0"/>
              <a:t>1-Eosinophils </a:t>
            </a:r>
            <a:r>
              <a:rPr lang="en-US" sz="2800" dirty="0"/>
              <a:t>have coarse (larger) granules in the cytoplasm, which stain pink or red with eosin</a:t>
            </a:r>
            <a:r>
              <a:rPr lang="en-US" sz="2800" dirty="0" smtClean="0"/>
              <a:t>. </a:t>
            </a:r>
          </a:p>
          <a:p>
            <a:pPr algn="l">
              <a:buNone/>
            </a:pPr>
            <a:r>
              <a:rPr lang="en-US" sz="2800" dirty="0" smtClean="0"/>
              <a:t>2-the </a:t>
            </a:r>
            <a:r>
              <a:rPr lang="en-US" sz="2800" dirty="0"/>
              <a:t>nucleus is </a:t>
            </a:r>
            <a:r>
              <a:rPr lang="en-US" sz="2800" dirty="0" err="1"/>
              <a:t>bilobed</a:t>
            </a:r>
            <a:r>
              <a:rPr lang="en-US" sz="2800" dirty="0"/>
              <a:t> and spectacle shaped. </a:t>
            </a:r>
            <a:endParaRPr lang="en-US" sz="2800" dirty="0" smtClean="0"/>
          </a:p>
          <a:p>
            <a:pPr algn="l">
              <a:buNone/>
            </a:pPr>
            <a:r>
              <a:rPr lang="en-US" sz="2800" dirty="0" smtClean="0"/>
              <a:t>3-Rarely </a:t>
            </a:r>
            <a:r>
              <a:rPr lang="en-US" sz="2800" dirty="0" err="1"/>
              <a:t>trilobed</a:t>
            </a:r>
            <a:r>
              <a:rPr lang="en-US" sz="2800" dirty="0"/>
              <a:t> nucleus may be present. The diameter of the cell varies between 10 and 14 μ</a:t>
            </a:r>
          </a:p>
          <a:p>
            <a:pPr algn="l">
              <a:buNone/>
            </a:pPr>
            <a:r>
              <a:rPr lang="en-US" dirty="0"/>
              <a:t> </a:t>
            </a:r>
          </a:p>
          <a:p>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r>
              <a:rPr lang="en-US"/>
              <a:t>Eosinophil</a:t>
            </a:r>
          </a:p>
        </p:txBody>
      </p:sp>
      <p:pic>
        <p:nvPicPr>
          <p:cNvPr id="44036" name="Picture 4" descr="msotw9_temp0"/>
          <p:cNvPicPr>
            <a:picLocks noGrp="1" noChangeAspect="1" noChangeArrowheads="1"/>
          </p:cNvPicPr>
          <p:nvPr>
            <p:ph type="body" idx="1"/>
          </p:nvPr>
        </p:nvPicPr>
        <p:blipFill>
          <a:blip r:embed="rId2" cstate="print"/>
          <a:srcRect/>
          <a:stretch>
            <a:fillRect/>
          </a:stretch>
        </p:blipFill>
        <p:spPr>
          <a:xfrm>
            <a:off x="1691680" y="1484785"/>
            <a:ext cx="5616623" cy="4046066"/>
          </a:xfrm>
          <a:noFill/>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BASOPHILS</a:t>
            </a:r>
            <a:endParaRPr lang="en-US" dirty="0"/>
          </a:p>
        </p:txBody>
      </p:sp>
      <p:sp>
        <p:nvSpPr>
          <p:cNvPr id="3" name="Content Placeholder 2"/>
          <p:cNvSpPr>
            <a:spLocks noGrp="1"/>
          </p:cNvSpPr>
          <p:nvPr>
            <p:ph idx="1"/>
          </p:nvPr>
        </p:nvSpPr>
        <p:spPr/>
        <p:txBody>
          <a:bodyPr>
            <a:normAutofit/>
          </a:bodyPr>
          <a:lstStyle/>
          <a:p>
            <a:pPr algn="l">
              <a:buNone/>
            </a:pPr>
            <a:r>
              <a:rPr lang="en-US" sz="2800" dirty="0" smtClean="0"/>
              <a:t>1-Basophils </a:t>
            </a:r>
            <a:r>
              <a:rPr lang="en-US" sz="2800" dirty="0"/>
              <a:t>also have coarse granules in </a:t>
            </a:r>
            <a:r>
              <a:rPr lang="en-US" sz="2800" dirty="0" smtClean="0"/>
              <a:t>the  </a:t>
            </a:r>
            <a:r>
              <a:rPr lang="en-US" sz="2800" dirty="0"/>
              <a:t>cytoplasm and the granules stain purple blue with </a:t>
            </a:r>
            <a:r>
              <a:rPr lang="en-US" sz="2800" dirty="0" err="1"/>
              <a:t>methylene</a:t>
            </a:r>
            <a:r>
              <a:rPr lang="en-US" sz="2800" dirty="0"/>
              <a:t> blue. </a:t>
            </a:r>
            <a:endParaRPr lang="en-US" sz="2800" dirty="0" smtClean="0"/>
          </a:p>
          <a:p>
            <a:pPr algn="l">
              <a:buNone/>
            </a:pPr>
            <a:r>
              <a:rPr lang="en-US" sz="2800" dirty="0" smtClean="0"/>
              <a:t>2-Nucleus </a:t>
            </a:r>
            <a:r>
              <a:rPr lang="en-US" sz="2800" dirty="0"/>
              <a:t>is </a:t>
            </a:r>
            <a:r>
              <a:rPr lang="en-US" sz="2800" dirty="0" err="1"/>
              <a:t>bilobed</a:t>
            </a:r>
            <a:r>
              <a:rPr lang="en-US" sz="2800" dirty="0"/>
              <a:t>. Diameter of the cell is 8 to 10 μ.</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lstStyle/>
          <a:p>
            <a:r>
              <a:rPr lang="en-US"/>
              <a:t>Basophil</a:t>
            </a:r>
          </a:p>
        </p:txBody>
      </p:sp>
      <p:pic>
        <p:nvPicPr>
          <p:cNvPr id="45060" name="Picture 4" descr="msotw9_temp0"/>
          <p:cNvPicPr>
            <a:picLocks noGrp="1" noChangeAspect="1" noChangeArrowheads="1"/>
          </p:cNvPicPr>
          <p:nvPr>
            <p:ph type="body" idx="1"/>
          </p:nvPr>
        </p:nvPicPr>
        <p:blipFill>
          <a:blip r:embed="rId2" cstate="print"/>
          <a:srcRect/>
          <a:stretch>
            <a:fillRect/>
          </a:stretch>
        </p:blipFill>
        <p:spPr>
          <a:xfrm>
            <a:off x="1403648" y="1340768"/>
            <a:ext cx="5688632" cy="4680520"/>
          </a:xfrm>
          <a:noFill/>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2676</TotalTime>
  <Words>1224</Words>
  <Application>Microsoft Office PowerPoint</Application>
  <PresentationFormat>On-screen Show (4:3)</PresentationFormat>
  <Paragraphs>129</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 White blood cells (WBCs)</vt:lpstr>
      <vt:lpstr>White blood cells (WBCs) or leukocytes</vt:lpstr>
      <vt:lpstr>CLASSIFICATION</vt:lpstr>
      <vt:lpstr>NEUTROPHILS</vt:lpstr>
      <vt:lpstr>Neutrophil</vt:lpstr>
      <vt:lpstr>EOSINOPHILS</vt:lpstr>
      <vt:lpstr>Eosinophil</vt:lpstr>
      <vt:lpstr>BASOPHILS</vt:lpstr>
      <vt:lpstr>Basophil</vt:lpstr>
      <vt:lpstr>MONOCYTES</vt:lpstr>
      <vt:lpstr>Monocyte</vt:lpstr>
      <vt:lpstr>LYMPHOCYTES</vt:lpstr>
      <vt:lpstr>Lymphocyte</vt:lpstr>
      <vt:lpstr>Depending upon the size, the lymphocytes are divided into two types:</vt:lpstr>
      <vt:lpstr>NORMAL LEUKOCYTE COUNT</vt:lpstr>
      <vt:lpstr>PROPERTIES OF WBCs</vt:lpstr>
      <vt:lpstr>FUNCTIONS OF WBCs</vt:lpstr>
      <vt:lpstr>NEUTROPHILS</vt:lpstr>
      <vt:lpstr>Mechanism of Action of Neutrophils</vt:lpstr>
      <vt:lpstr>Pus and Pus Cells</vt:lpstr>
      <vt:lpstr>EOSINOPHILS</vt:lpstr>
      <vt:lpstr>Mechanism of Action of Eosinophils</vt:lpstr>
      <vt:lpstr>BASOPHILS</vt:lpstr>
      <vt:lpstr>Mast Cell</vt:lpstr>
      <vt:lpstr>MONOCYTES</vt:lpstr>
      <vt:lpstr>LYMPHOCYTES</vt:lpstr>
      <vt:lpstr>FACTORS NECESSARY FOR LEUKOPOIESIS</vt:lpstr>
      <vt:lpstr>Slide 28</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White blood cells (WBCs)</dc:title>
  <dc:creator>DR.Ahmed Saker 2O14</dc:creator>
  <cp:lastModifiedBy>DR.Ahmed Saker 2O14</cp:lastModifiedBy>
  <cp:revision>102</cp:revision>
  <dcterms:created xsi:type="dcterms:W3CDTF">2017-10-11T19:13:22Z</dcterms:created>
  <dcterms:modified xsi:type="dcterms:W3CDTF">2017-12-07T16:33:11Z</dcterms:modified>
</cp:coreProperties>
</file>