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3638714-FF68-462E-876C-5952CA4830C9}" type="datetimeFigureOut">
              <a:rPr lang="ar-IQ" smtClean="0"/>
              <a:t>20/03/1439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48B8560-14B7-436D-B0BA-C8258878D825}" type="slidenum">
              <a:rPr lang="ar-IQ" smtClean="0"/>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148B8560-14B7-436D-B0BA-C8258878D825}" type="slidenum">
              <a:rPr lang="ar-IQ" smtClean="0"/>
              <a:t>6</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761583-190C-4F5E-A083-9E30297745F3}" type="datetimeFigureOut">
              <a:rPr lang="ar-IQ" smtClean="0"/>
              <a:t>20/03/1439</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24765851-F4BB-41E2-99B4-F28BF4EA892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761583-190C-4F5E-A083-9E30297745F3}"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761583-190C-4F5E-A083-9E30297745F3}"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761583-190C-4F5E-A083-9E30297745F3}"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761583-190C-4F5E-A083-9E30297745F3}"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765851-F4BB-41E2-99B4-F28BF4EA892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761583-190C-4F5E-A083-9E30297745F3}"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761583-190C-4F5E-A083-9E30297745F3}" type="datetimeFigureOut">
              <a:rPr lang="ar-IQ" smtClean="0"/>
              <a:t>20/03/1439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761583-190C-4F5E-A083-9E30297745F3}" type="datetimeFigureOut">
              <a:rPr lang="ar-IQ" smtClean="0"/>
              <a:t>20/03/1439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761583-190C-4F5E-A083-9E30297745F3}" type="datetimeFigureOut">
              <a:rPr lang="ar-IQ" smtClean="0"/>
              <a:t>20/03/1439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761583-190C-4F5E-A083-9E30297745F3}"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4765851-F4BB-41E2-99B4-F28BF4EA892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761583-190C-4F5E-A083-9E30297745F3}"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24765851-F4BB-41E2-99B4-F28BF4EA892D}"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761583-190C-4F5E-A083-9E30297745F3}" type="datetimeFigureOut">
              <a:rPr lang="ar-IQ" smtClean="0"/>
              <a:t>20/03/1439</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765851-F4BB-41E2-99B4-F28BF4EA892D}"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8880"/>
            <a:ext cx="8229600" cy="936104"/>
          </a:xfrm>
        </p:spPr>
        <p:txBody>
          <a:bodyPr>
            <a:normAutofit fontScale="90000"/>
          </a:bodyPr>
          <a:lstStyle/>
          <a:p>
            <a:r>
              <a:rPr lang="en-US" b="1" dirty="0"/>
              <a:t>Blood group and cross matching </a:t>
            </a:r>
            <a:r>
              <a:rPr lang="en-US" dirty="0"/>
              <a:t/>
            </a:r>
            <a:br>
              <a:rPr lang="en-US" dirty="0"/>
            </a:br>
            <a:r>
              <a:rPr lang="en-US" b="1" dirty="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Introduction and principle:</a:t>
            </a:r>
            <a:endParaRPr lang="en-US" dirty="0" smtClean="0"/>
          </a:p>
        </p:txBody>
      </p:sp>
      <p:sp>
        <p:nvSpPr>
          <p:cNvPr id="4" name="Content Placeholder 3"/>
          <p:cNvSpPr>
            <a:spLocks noGrp="1"/>
          </p:cNvSpPr>
          <p:nvPr>
            <p:ph idx="1"/>
          </p:nvPr>
        </p:nvSpPr>
        <p:spPr>
          <a:xfrm>
            <a:off x="323528" y="1935480"/>
            <a:ext cx="8496944" cy="4661872"/>
          </a:xfrm>
        </p:spPr>
        <p:txBody>
          <a:bodyPr>
            <a:normAutofit fontScale="70000" lnSpcReduction="20000"/>
          </a:bodyPr>
          <a:lstStyle/>
          <a:p>
            <a:pPr algn="l">
              <a:buNone/>
            </a:pPr>
            <a:r>
              <a:rPr lang="en-US" dirty="0" smtClean="0"/>
              <a:t>The </a:t>
            </a:r>
            <a:r>
              <a:rPr lang="en-US" dirty="0" smtClean="0"/>
              <a:t>surface of the RBC contains numerous glycoprotein markers known as antigens (Ag).  There are many different types of antigens, but the most common are the A, B, and D antigens (D is also known as the </a:t>
            </a:r>
            <a:r>
              <a:rPr lang="en-US" dirty="0" err="1" smtClean="0"/>
              <a:t>Rh</a:t>
            </a:r>
            <a:r>
              <a:rPr lang="en-US" dirty="0" smtClean="0"/>
              <a:t> factor).  The presence or absence of these antigens determines the blood type of the individual.  </a:t>
            </a:r>
          </a:p>
          <a:p>
            <a:pPr algn="l">
              <a:buNone/>
            </a:pPr>
            <a:r>
              <a:rPr lang="en-US" dirty="0" smtClean="0"/>
              <a:t>About six months after birth, the lymphocytes begin to produce certain antibodies (</a:t>
            </a:r>
            <a:r>
              <a:rPr lang="en-US" dirty="0" err="1" smtClean="0"/>
              <a:t>Ab</a:t>
            </a:r>
            <a:r>
              <a:rPr lang="en-US" dirty="0" smtClean="0"/>
              <a:t>), which are proteins that circulate in the blood plasma.  These antibodies are isolated from the plasma and used as anti-sera in the laboratory to determine blood types.  Mixing these anti-sera with whole blood stimulates a process called agglutination (clumping).  For example, mixing anti-A serum with type A blood will cause the anti-A antibodies in the serum to "stick to" the A antigens on the erythrocytes.  This Ag-</a:t>
            </a:r>
            <a:r>
              <a:rPr lang="en-US" dirty="0" err="1" smtClean="0"/>
              <a:t>Ab</a:t>
            </a:r>
            <a:r>
              <a:rPr lang="en-US" dirty="0" smtClean="0"/>
              <a:t> reaction will give the slide a beaded appearance (see figure below).  Mixing anti-B serum with type A blood will NOT show agglutination.  This is a negative test for the B antigen.</a:t>
            </a:r>
          </a:p>
          <a:p>
            <a:pPr algn="l">
              <a:buNone/>
            </a:pPr>
            <a:r>
              <a:rPr lang="en-US" dirty="0" smtClean="0"/>
              <a:t>  </a:t>
            </a:r>
          </a:p>
          <a:p>
            <a:pPr algn="l">
              <a:buNone/>
            </a:pPr>
            <a:r>
              <a:rPr lang="en-US" dirty="0" smtClean="0"/>
              <a:t>Anti-A serum has been added to the blood drop in the left causing agglutination which gives the mixture a "beaded" appearance.   When anti-B serum was added to the right drop, agglutination did not occur.   For this particular sample of blood, this test indicates that the A antigen is present and the B antigen is not present; therefore this individual has type A blood.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Cross matching:</a:t>
            </a:r>
            <a:endParaRPr lang="ar-IQ" dirty="0"/>
          </a:p>
        </p:txBody>
      </p:sp>
      <p:sp>
        <p:nvSpPr>
          <p:cNvPr id="3" name="Content Placeholder 2"/>
          <p:cNvSpPr>
            <a:spLocks noGrp="1"/>
          </p:cNvSpPr>
          <p:nvPr>
            <p:ph idx="1"/>
          </p:nvPr>
        </p:nvSpPr>
        <p:spPr/>
        <p:txBody>
          <a:bodyPr>
            <a:normAutofit lnSpcReduction="10000"/>
          </a:bodyPr>
          <a:lstStyle/>
          <a:p>
            <a:pPr algn="l">
              <a:buNone/>
            </a:pPr>
            <a:r>
              <a:rPr lang="en-US" dirty="0" smtClean="0"/>
              <a:t>it </a:t>
            </a:r>
            <a:r>
              <a:rPr lang="en-US" dirty="0" smtClean="0"/>
              <a:t>is a direct test of compatibility of donor's cells with recipient serum. In this test the donors RBC are mixed with the recipient serum on a slide. If agglutination occurs, this means that the donor's blood is incompatible with the recipient blood.</a:t>
            </a:r>
          </a:p>
          <a:p>
            <a:pPr algn="l">
              <a:buNone/>
            </a:pPr>
            <a:r>
              <a:rPr lang="ar-IQ" dirty="0" smtClean="0"/>
              <a:t>    </a:t>
            </a:r>
            <a:r>
              <a:rPr lang="en-US" dirty="0" smtClean="0"/>
              <a:t>Procedure</a:t>
            </a:r>
            <a:r>
              <a:rPr lang="en-US" dirty="0" smtClean="0"/>
              <a:t>:	</a:t>
            </a:r>
          </a:p>
          <a:p>
            <a:pPr lvl="0" algn="l">
              <a:buNone/>
            </a:pPr>
            <a:r>
              <a:rPr lang="en-US" dirty="0" smtClean="0"/>
              <a:t>On a prepared a clean microscope slide with three circles drawn with wax pencil and labeled A, B and </a:t>
            </a:r>
            <a:r>
              <a:rPr lang="en-US" dirty="0" err="1" smtClean="0"/>
              <a:t>Rh</a:t>
            </a:r>
            <a:r>
              <a:rPr lang="en-US" dirty="0" smtClean="0"/>
              <a:t> (or D), place a small drop of blood in each circle (make sure you have enough blood, but do not completely fill the circle...).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520" y="1935163"/>
            <a:ext cx="8640960" cy="4389437"/>
          </a:xfrm>
        </p:spPr>
        <p:txBody>
          <a:bodyPr/>
          <a:lstStyle/>
          <a:p>
            <a:pPr lvl="0" algn="l">
              <a:buNone/>
            </a:pPr>
            <a:r>
              <a:rPr lang="en-US" dirty="0" smtClean="0"/>
              <a:t>Add anti-A serum to the circle labeled A, anti-B serum to the circle labeled B, and anti-D serum (or Anti-</a:t>
            </a:r>
            <a:r>
              <a:rPr lang="en-US" dirty="0" err="1" smtClean="0"/>
              <a:t>Rh</a:t>
            </a:r>
            <a:r>
              <a:rPr lang="en-US" dirty="0" smtClean="0"/>
              <a:t>) to the circle labeled D.  Mix the contents of each circle with a clean toothpick (Figure below). The reaction will appear in 20-60 sec. </a:t>
            </a:r>
          </a:p>
          <a:p>
            <a:pPr algn="l"/>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lgn="just" rtl="0"/>
            <a:r>
              <a:rPr lang="en-US" dirty="0" smtClean="0"/>
              <a:t>Check for agglutination by naked eye or by microscope and the test should be performed in a warm room temperature to prevent the action of cold agglutinins which lead to confusion.  Place your slide on a white piece of paper to better view the agglutination process.  What is your blood type? </a:t>
            </a:r>
          </a:p>
          <a:p>
            <a:pPr algn="just">
              <a:buNone/>
            </a:pPr>
            <a:r>
              <a:rPr lang="en-US" dirty="0" smtClean="0"/>
              <a:t> </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Rh</a:t>
            </a:r>
            <a:r>
              <a:rPr lang="en-US" b="1" dirty="0" smtClean="0"/>
              <a:t> system:</a:t>
            </a:r>
            <a:endParaRPr lang="ar-IQ" dirty="0"/>
          </a:p>
        </p:txBody>
      </p:sp>
      <p:sp>
        <p:nvSpPr>
          <p:cNvPr id="3" name="Content Placeholder 2"/>
          <p:cNvSpPr>
            <a:spLocks noGrp="1"/>
          </p:cNvSpPr>
          <p:nvPr>
            <p:ph idx="1"/>
          </p:nvPr>
        </p:nvSpPr>
        <p:spPr/>
        <p:txBody>
          <a:bodyPr/>
          <a:lstStyle/>
          <a:p>
            <a:pPr algn="l">
              <a:buNone/>
            </a:pPr>
            <a:r>
              <a:rPr lang="en-US" dirty="0" smtClean="0"/>
              <a:t>there </a:t>
            </a:r>
            <a:r>
              <a:rPr lang="en-US" dirty="0" smtClean="0"/>
              <a:t>are 6 common types of </a:t>
            </a:r>
            <a:r>
              <a:rPr lang="en-US" dirty="0" err="1" smtClean="0"/>
              <a:t>Rh</a:t>
            </a:r>
            <a:r>
              <a:rPr lang="en-US" dirty="0" smtClean="0"/>
              <a:t> antigens these are C, D, E, c, d, e. The most common is the D antigen. Anybody has D </a:t>
            </a:r>
            <a:r>
              <a:rPr lang="en-US" dirty="0" err="1" smtClean="0"/>
              <a:t>agglutinogens</a:t>
            </a:r>
            <a:r>
              <a:rPr lang="en-US" dirty="0" smtClean="0"/>
              <a:t> is </a:t>
            </a:r>
            <a:r>
              <a:rPr lang="en-US" dirty="0" err="1" smtClean="0"/>
              <a:t>Rh</a:t>
            </a:r>
            <a:r>
              <a:rPr lang="en-US" dirty="0" smtClean="0"/>
              <a:t> positive. And the antibodies to the </a:t>
            </a:r>
            <a:r>
              <a:rPr lang="en-US" dirty="0" err="1" smtClean="0"/>
              <a:t>Rh</a:t>
            </a:r>
            <a:r>
              <a:rPr lang="en-US" dirty="0" smtClean="0"/>
              <a:t> antigen do not occur naturally but can occur after blood transfusion and during pregnancy. The percentages of people who are </a:t>
            </a:r>
            <a:r>
              <a:rPr lang="en-US" dirty="0" err="1" smtClean="0"/>
              <a:t>Rh</a:t>
            </a:r>
            <a:r>
              <a:rPr lang="en-US" dirty="0" smtClean="0"/>
              <a:t> + </a:t>
            </a:r>
            <a:r>
              <a:rPr lang="en-US" dirty="0" err="1" smtClean="0"/>
              <a:t>ve</a:t>
            </a:r>
            <a:r>
              <a:rPr lang="en-US" dirty="0" smtClean="0"/>
              <a:t> are 75% - 85%</a:t>
            </a:r>
          </a:p>
          <a:p>
            <a:pPr algn="l">
              <a:buNone/>
            </a:pP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considerations </a:t>
            </a:r>
            <a:endParaRPr lang="en-US" dirty="0" smtClean="0"/>
          </a:p>
        </p:txBody>
      </p:sp>
      <p:sp>
        <p:nvSpPr>
          <p:cNvPr id="3" name="Content Placeholder 2"/>
          <p:cNvSpPr>
            <a:spLocks noGrp="1"/>
          </p:cNvSpPr>
          <p:nvPr>
            <p:ph idx="1"/>
          </p:nvPr>
        </p:nvSpPr>
        <p:spPr/>
        <p:txBody>
          <a:bodyPr>
            <a:normAutofit fontScale="85000" lnSpcReduction="20000"/>
          </a:bodyPr>
          <a:lstStyle/>
          <a:p>
            <a:pPr algn="l">
              <a:buNone/>
            </a:pPr>
            <a:r>
              <a:rPr lang="en-US" dirty="0" smtClean="0"/>
              <a:t>Hemolytic </a:t>
            </a:r>
            <a:r>
              <a:rPr lang="en-US" dirty="0" smtClean="0"/>
              <a:t>disease of the newborn which occurs in cases of </a:t>
            </a:r>
            <a:r>
              <a:rPr lang="en-US" dirty="0" err="1" smtClean="0"/>
              <a:t>Rh</a:t>
            </a:r>
            <a:r>
              <a:rPr lang="en-US" dirty="0" smtClean="0"/>
              <a:t> -</a:t>
            </a:r>
            <a:r>
              <a:rPr lang="en-US" dirty="0" err="1" smtClean="0"/>
              <a:t>ve</a:t>
            </a:r>
            <a:r>
              <a:rPr lang="en-US" dirty="0" smtClean="0"/>
              <a:t> mother and </a:t>
            </a:r>
            <a:r>
              <a:rPr lang="en-US" dirty="0" err="1" smtClean="0"/>
              <a:t>Rh</a:t>
            </a:r>
            <a:r>
              <a:rPr lang="en-US" dirty="0" smtClean="0"/>
              <a:t> +</a:t>
            </a:r>
            <a:r>
              <a:rPr lang="en-US" dirty="0" err="1" smtClean="0"/>
              <a:t>ve</a:t>
            </a:r>
            <a:r>
              <a:rPr lang="en-US" dirty="0" smtClean="0"/>
              <a:t> fetus. It is due to the attack on fetal RBCs by maternal antibodies which can pass across the placenta. It seldom affects the first pregnancy unless the mother is previously sensitized by previous exposure to </a:t>
            </a:r>
            <a:r>
              <a:rPr lang="en-US" dirty="0" err="1" smtClean="0"/>
              <a:t>Rh</a:t>
            </a:r>
            <a:r>
              <a:rPr lang="en-US" dirty="0" smtClean="0"/>
              <a:t> +</a:t>
            </a:r>
            <a:r>
              <a:rPr lang="en-US" dirty="0" err="1" smtClean="0"/>
              <a:t>ve</a:t>
            </a:r>
            <a:r>
              <a:rPr lang="en-US" dirty="0" smtClean="0"/>
              <a:t> blood due to blood transfusion, abortion, placental abnormality during her current pregnancy. </a:t>
            </a:r>
          </a:p>
          <a:p>
            <a:pPr algn="l">
              <a:buNone/>
            </a:pPr>
            <a:r>
              <a:rPr lang="en-US" dirty="0" smtClean="0"/>
              <a:t> </a:t>
            </a:r>
          </a:p>
          <a:p>
            <a:pPr algn="l">
              <a:buNone/>
            </a:pPr>
            <a:r>
              <a:rPr lang="en-US" b="1" dirty="0" smtClean="0"/>
              <a:t>Notes</a:t>
            </a:r>
            <a:r>
              <a:rPr lang="en-US" dirty="0" smtClean="0"/>
              <a:t>: </a:t>
            </a:r>
          </a:p>
          <a:p>
            <a:pPr algn="l">
              <a:buNone/>
            </a:pPr>
            <a:r>
              <a:rPr lang="en-US" dirty="0" smtClean="0"/>
              <a:t>The person who is of a blood group AB is called universal recipient </a:t>
            </a:r>
          </a:p>
          <a:p>
            <a:pPr algn="l">
              <a:buNone/>
            </a:pPr>
            <a:r>
              <a:rPr lang="en-US" dirty="0" smtClean="0"/>
              <a:t>The person of blood group O is called universal donor</a:t>
            </a:r>
            <a:r>
              <a:rPr lang="ar-SA" dirty="0" smtClean="0"/>
              <a:t> </a:t>
            </a:r>
            <a:endParaRPr lang="en-US" dirty="0" smtClean="0"/>
          </a:p>
          <a:p>
            <a:pPr algn="l">
              <a:buNone/>
            </a:pPr>
            <a:r>
              <a:rPr lang="en-US" dirty="0" smtClean="0"/>
              <a:t> </a:t>
            </a:r>
          </a:p>
          <a:p>
            <a:pPr>
              <a:buNone/>
            </a:pPr>
            <a:r>
              <a:rPr lang="en-US" dirty="0" smtClean="0"/>
              <a:t> </a:t>
            </a: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تنزيل.png"/>
          <p:cNvPicPr>
            <a:picLocks noChangeAspect="1" noChangeArrowheads="1"/>
          </p:cNvPicPr>
          <p:nvPr/>
        </p:nvPicPr>
        <p:blipFill>
          <a:blip r:embed="rId2" cstate="print"/>
          <a:srcRect/>
          <a:stretch>
            <a:fillRect/>
          </a:stretch>
        </p:blipFill>
        <p:spPr bwMode="auto">
          <a:xfrm>
            <a:off x="395536" y="836712"/>
            <a:ext cx="8064896" cy="475252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308</Words>
  <Application>Microsoft Office PowerPoint</Application>
  <PresentationFormat>On-screen Show (4:3)</PresentationFormat>
  <Paragraphs>25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Blood group and cross matching   </vt:lpstr>
      <vt:lpstr>Introduction and principle:</vt:lpstr>
      <vt:lpstr>Cross matching:</vt:lpstr>
      <vt:lpstr>Slide 4</vt:lpstr>
      <vt:lpstr>Slide 5</vt:lpstr>
      <vt:lpstr>Rh system:</vt:lpstr>
      <vt:lpstr>Medical considerations </vt:lpstr>
      <vt:lpstr>Slide 8</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group and cross matching   </dc:title>
  <dc:creator>DR.Ahmed Saker 2O14</dc:creator>
  <cp:lastModifiedBy>DR.Ahmed Saker 2O14</cp:lastModifiedBy>
  <cp:revision>5</cp:revision>
  <dcterms:created xsi:type="dcterms:W3CDTF">2017-12-08T19:40:21Z</dcterms:created>
  <dcterms:modified xsi:type="dcterms:W3CDTF">2017-12-08T19:56:12Z</dcterms:modified>
</cp:coreProperties>
</file>