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31F3773E-29E8-4EE3-920E-4A403540C5C8}" type="datetimeFigureOut">
              <a:rPr lang="ar-IQ" smtClean="0"/>
              <a:t>20/03/1439</a:t>
            </a:fld>
            <a:endParaRPr lang="ar-IQ"/>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ar-IQ"/>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F888101C-1314-45A9-9D8E-5BC9A55107E9}"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1F3773E-29E8-4EE3-920E-4A403540C5C8}" type="datetimeFigureOut">
              <a:rPr lang="ar-IQ" smtClean="0"/>
              <a:t>20/03/1439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888101C-1314-45A9-9D8E-5BC9A55107E9}"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1F3773E-29E8-4EE3-920E-4A403540C5C8}" type="datetimeFigureOut">
              <a:rPr lang="ar-IQ" smtClean="0"/>
              <a:t>20/03/1439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888101C-1314-45A9-9D8E-5BC9A55107E9}"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31F3773E-29E8-4EE3-920E-4A403540C5C8}" type="datetimeFigureOut">
              <a:rPr lang="ar-IQ" smtClean="0"/>
              <a:t>20/03/1439</a:t>
            </a:fld>
            <a:endParaRPr lang="ar-IQ"/>
          </a:p>
        </p:txBody>
      </p:sp>
      <p:sp>
        <p:nvSpPr>
          <p:cNvPr id="9" name="Slide Number Placeholder 8"/>
          <p:cNvSpPr>
            <a:spLocks noGrp="1"/>
          </p:cNvSpPr>
          <p:nvPr>
            <p:ph type="sldNum" sz="quarter" idx="15"/>
          </p:nvPr>
        </p:nvSpPr>
        <p:spPr/>
        <p:txBody>
          <a:bodyPr rtlCol="0"/>
          <a:lstStyle/>
          <a:p>
            <a:fld id="{F888101C-1314-45A9-9D8E-5BC9A55107E9}" type="slidenum">
              <a:rPr lang="ar-IQ" smtClean="0"/>
              <a:t>‹#›</a:t>
            </a:fld>
            <a:endParaRPr lang="ar-IQ"/>
          </a:p>
        </p:txBody>
      </p:sp>
      <p:sp>
        <p:nvSpPr>
          <p:cNvPr id="10" name="Footer Placeholder 9"/>
          <p:cNvSpPr>
            <a:spLocks noGrp="1"/>
          </p:cNvSpPr>
          <p:nvPr>
            <p:ph type="ftr" sz="quarter" idx="16"/>
          </p:nvPr>
        </p:nvSpPr>
        <p:spPr/>
        <p:txBody>
          <a:bodyPr rtlCol="0"/>
          <a:lstStyle/>
          <a:p>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31F3773E-29E8-4EE3-920E-4A403540C5C8}" type="datetimeFigureOut">
              <a:rPr lang="ar-IQ" smtClean="0"/>
              <a:t>20/03/1439</a:t>
            </a:fld>
            <a:endParaRPr lang="ar-IQ"/>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ar-IQ"/>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F888101C-1314-45A9-9D8E-5BC9A55107E9}"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1F3773E-29E8-4EE3-920E-4A403540C5C8}" type="datetimeFigureOut">
              <a:rPr lang="ar-IQ" smtClean="0"/>
              <a:t>20/03/1439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888101C-1314-45A9-9D8E-5BC9A55107E9}" type="slidenum">
              <a:rPr lang="ar-IQ" smtClean="0"/>
              <a:t>‹#›</a:t>
            </a:fld>
            <a:endParaRPr lang="ar-IQ"/>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31F3773E-29E8-4EE3-920E-4A403540C5C8}" type="datetimeFigureOut">
              <a:rPr lang="ar-IQ" smtClean="0"/>
              <a:t>20/03/1439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F888101C-1314-45A9-9D8E-5BC9A55107E9}" type="slidenum">
              <a:rPr lang="ar-IQ" smtClean="0"/>
              <a:t>‹#›</a:t>
            </a:fld>
            <a:endParaRPr lang="ar-IQ"/>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31F3773E-29E8-4EE3-920E-4A403540C5C8}" type="datetimeFigureOut">
              <a:rPr lang="ar-IQ" smtClean="0"/>
              <a:t>20/03/1439</a:t>
            </a:fld>
            <a:endParaRPr lang="ar-IQ"/>
          </a:p>
        </p:txBody>
      </p:sp>
      <p:sp>
        <p:nvSpPr>
          <p:cNvPr id="7" name="Slide Number Placeholder 6"/>
          <p:cNvSpPr>
            <a:spLocks noGrp="1"/>
          </p:cNvSpPr>
          <p:nvPr>
            <p:ph type="sldNum" sz="quarter" idx="11"/>
          </p:nvPr>
        </p:nvSpPr>
        <p:spPr/>
        <p:txBody>
          <a:bodyPr rtlCol="0"/>
          <a:lstStyle/>
          <a:p>
            <a:fld id="{F888101C-1314-45A9-9D8E-5BC9A55107E9}" type="slidenum">
              <a:rPr lang="ar-IQ" smtClean="0"/>
              <a:t>‹#›</a:t>
            </a:fld>
            <a:endParaRPr lang="ar-IQ"/>
          </a:p>
        </p:txBody>
      </p:sp>
      <p:sp>
        <p:nvSpPr>
          <p:cNvPr id="8" name="Footer Placeholder 7"/>
          <p:cNvSpPr>
            <a:spLocks noGrp="1"/>
          </p:cNvSpPr>
          <p:nvPr>
            <p:ph type="ftr" sz="quarter" idx="12"/>
          </p:nvPr>
        </p:nvSpPr>
        <p:spPr/>
        <p:txBody>
          <a:bodyPr rtlCol="0"/>
          <a:lstStyle/>
          <a:p>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F3773E-29E8-4EE3-920E-4A403540C5C8}" type="datetimeFigureOut">
              <a:rPr lang="ar-IQ" smtClean="0"/>
              <a:t>20/03/1439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F888101C-1314-45A9-9D8E-5BC9A55107E9}"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31F3773E-29E8-4EE3-920E-4A403540C5C8}" type="datetimeFigureOut">
              <a:rPr lang="ar-IQ" smtClean="0"/>
              <a:t>20/03/1439</a:t>
            </a:fld>
            <a:endParaRPr lang="ar-IQ"/>
          </a:p>
        </p:txBody>
      </p:sp>
      <p:sp>
        <p:nvSpPr>
          <p:cNvPr id="22" name="Slide Number Placeholder 21"/>
          <p:cNvSpPr>
            <a:spLocks noGrp="1"/>
          </p:cNvSpPr>
          <p:nvPr>
            <p:ph type="sldNum" sz="quarter" idx="15"/>
          </p:nvPr>
        </p:nvSpPr>
        <p:spPr/>
        <p:txBody>
          <a:bodyPr rtlCol="0"/>
          <a:lstStyle/>
          <a:p>
            <a:fld id="{F888101C-1314-45A9-9D8E-5BC9A55107E9}" type="slidenum">
              <a:rPr lang="ar-IQ" smtClean="0"/>
              <a:t>‹#›</a:t>
            </a:fld>
            <a:endParaRPr lang="ar-IQ"/>
          </a:p>
        </p:txBody>
      </p:sp>
      <p:sp>
        <p:nvSpPr>
          <p:cNvPr id="23" name="Footer Placeholder 22"/>
          <p:cNvSpPr>
            <a:spLocks noGrp="1"/>
          </p:cNvSpPr>
          <p:nvPr>
            <p:ph type="ftr" sz="quarter" idx="16"/>
          </p:nvPr>
        </p:nvSpPr>
        <p:spPr/>
        <p:txBody>
          <a:bodyPr rtlCol="0"/>
          <a:lstStyle/>
          <a:p>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31F3773E-29E8-4EE3-920E-4A403540C5C8}" type="datetimeFigureOut">
              <a:rPr lang="ar-IQ" smtClean="0"/>
              <a:t>20/03/1439</a:t>
            </a:fld>
            <a:endParaRPr lang="ar-IQ"/>
          </a:p>
        </p:txBody>
      </p:sp>
      <p:sp>
        <p:nvSpPr>
          <p:cNvPr id="18" name="Slide Number Placeholder 17"/>
          <p:cNvSpPr>
            <a:spLocks noGrp="1"/>
          </p:cNvSpPr>
          <p:nvPr>
            <p:ph type="sldNum" sz="quarter" idx="11"/>
          </p:nvPr>
        </p:nvSpPr>
        <p:spPr/>
        <p:txBody>
          <a:bodyPr rtlCol="0"/>
          <a:lstStyle/>
          <a:p>
            <a:fld id="{F888101C-1314-45A9-9D8E-5BC9A55107E9}" type="slidenum">
              <a:rPr lang="ar-IQ" smtClean="0"/>
              <a:t>‹#›</a:t>
            </a:fld>
            <a:endParaRPr lang="ar-IQ"/>
          </a:p>
        </p:txBody>
      </p:sp>
      <p:sp>
        <p:nvSpPr>
          <p:cNvPr id="21" name="Footer Placeholder 20"/>
          <p:cNvSpPr>
            <a:spLocks noGrp="1"/>
          </p:cNvSpPr>
          <p:nvPr>
            <p:ph type="ftr" sz="quarter" idx="12"/>
          </p:nvPr>
        </p:nvSpPr>
        <p:spPr/>
        <p:txBody>
          <a:bodyPr rtlCol="0"/>
          <a:lstStyle/>
          <a:p>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31F3773E-29E8-4EE3-920E-4A403540C5C8}" type="datetimeFigureOut">
              <a:rPr lang="ar-IQ" smtClean="0"/>
              <a:t>20/03/1439</a:t>
            </a:fld>
            <a:endParaRPr lang="ar-IQ"/>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IQ"/>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888101C-1314-45A9-9D8E-5BC9A55107E9}"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700808"/>
            <a:ext cx="8748464" cy="1656184"/>
          </a:xfrm>
        </p:spPr>
        <p:txBody>
          <a:bodyPr/>
          <a:lstStyle/>
          <a:p>
            <a:r>
              <a:rPr lang="en-US" b="1" dirty="0" smtClean="0"/>
              <a:t>Erythrocyte </a:t>
            </a:r>
            <a:r>
              <a:rPr lang="en-US" b="1" dirty="0" smtClean="0"/>
              <a:t>sedimentation </a:t>
            </a:r>
            <a:r>
              <a:rPr lang="en-US" b="1" dirty="0" smtClean="0"/>
              <a:t>rate (ESR)</a:t>
            </a:r>
            <a:endParaRPr lang="ar-IQ"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Rouleaux</a:t>
            </a:r>
            <a:r>
              <a:rPr lang="en-US" dirty="0" smtClean="0"/>
              <a:t> Formation: RBCs have stacked together into long chains</a:t>
            </a:r>
            <a:endParaRPr lang="en-US" dirty="0"/>
          </a:p>
        </p:txBody>
      </p:sp>
      <p:pic>
        <p:nvPicPr>
          <p:cNvPr id="27650" name="Picture 2" descr="C:\Users\user\Desktop\HEME007.jpg"/>
          <p:cNvPicPr>
            <a:picLocks noGrp="1" noChangeAspect="1" noChangeArrowheads="1"/>
          </p:cNvPicPr>
          <p:nvPr>
            <p:ph sz="quarter" idx="1"/>
          </p:nvPr>
        </p:nvPicPr>
        <p:blipFill>
          <a:blip r:embed="rId2" cstate="print"/>
          <a:srcRect/>
          <a:stretch>
            <a:fillRect/>
          </a:stretch>
        </p:blipFill>
        <p:spPr bwMode="auto">
          <a:xfrm>
            <a:off x="827584" y="1988840"/>
            <a:ext cx="6696744" cy="4104456"/>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7467600" cy="850106"/>
          </a:xfrm>
        </p:spPr>
        <p:txBody>
          <a:bodyPr/>
          <a:lstStyle/>
          <a:p>
            <a:r>
              <a:rPr lang="en-US" b="1" dirty="0" smtClean="0"/>
              <a:t>Introduction and principle </a:t>
            </a:r>
            <a:endParaRPr lang="en-US" dirty="0" smtClean="0"/>
          </a:p>
        </p:txBody>
      </p:sp>
      <p:sp>
        <p:nvSpPr>
          <p:cNvPr id="5" name="Content Placeholder 4"/>
          <p:cNvSpPr>
            <a:spLocks noGrp="1"/>
          </p:cNvSpPr>
          <p:nvPr>
            <p:ph sz="quarter" idx="1"/>
          </p:nvPr>
        </p:nvSpPr>
        <p:spPr>
          <a:xfrm>
            <a:off x="179512" y="1600200"/>
            <a:ext cx="8352928" cy="4873752"/>
          </a:xfrm>
        </p:spPr>
        <p:txBody>
          <a:bodyPr>
            <a:normAutofit/>
          </a:bodyPr>
          <a:lstStyle/>
          <a:p>
            <a:pPr algn="l">
              <a:buNone/>
            </a:pPr>
            <a:r>
              <a:rPr lang="en-US" b="1" dirty="0" smtClean="0"/>
              <a:t>ESR</a:t>
            </a:r>
            <a:r>
              <a:rPr lang="en-US" dirty="0" smtClean="0"/>
              <a:t> </a:t>
            </a:r>
            <a:r>
              <a:rPr lang="en-US" dirty="0" smtClean="0"/>
              <a:t>is the rate of RBCs' settle down in millimeters per one hour. </a:t>
            </a:r>
            <a:r>
              <a:rPr lang="en-US" dirty="0" err="1" smtClean="0"/>
              <a:t>Anticoagulated</a:t>
            </a:r>
            <a:r>
              <a:rPr lang="en-US" dirty="0" smtClean="0"/>
              <a:t> blood is allowed to stand in a special narrow vertical tube (</a:t>
            </a:r>
            <a:r>
              <a:rPr lang="en-US" dirty="0" err="1" smtClean="0"/>
              <a:t>Westergren</a:t>
            </a:r>
            <a:r>
              <a:rPr lang="en-US" dirty="0" smtClean="0"/>
              <a:t> tube) for one hour. RBCs by time will settle down (sediment) leaving clear plasma above. </a:t>
            </a:r>
          </a:p>
          <a:p>
            <a:pPr algn="l">
              <a:buNone/>
            </a:pPr>
            <a:r>
              <a:rPr lang="en-US" b="1" dirty="0" smtClean="0"/>
              <a:t>Note:</a:t>
            </a:r>
            <a:r>
              <a:rPr lang="en-US" dirty="0" smtClean="0"/>
              <a:t> normally RBCs sediment by </a:t>
            </a:r>
            <a:r>
              <a:rPr lang="en-US" dirty="0" err="1" smtClean="0"/>
              <a:t>rouleaux</a:t>
            </a:r>
            <a:r>
              <a:rPr lang="en-US" dirty="0" smtClean="0"/>
              <a:t> formation (RBCs aggregate one on the top of the other forming a stack or column of RBCs). </a:t>
            </a:r>
            <a:r>
              <a:rPr lang="en-US" dirty="0" err="1" smtClean="0"/>
              <a:t>Rouleaux</a:t>
            </a:r>
            <a:r>
              <a:rPr lang="en-US" dirty="0" smtClean="0"/>
              <a:t> formation happens faster during inflammatory processes due to formation of high proportion of fibrinogen, globulins, and other acute phase reactant proteins which hasten the RBCs sedimentation rate. </a:t>
            </a:r>
          </a:p>
          <a:p>
            <a:pPr algn="l"/>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611560" y="1600201"/>
            <a:ext cx="6856040" cy="2908920"/>
          </a:xfrm>
        </p:spPr>
        <p:txBody>
          <a:bodyPr/>
          <a:lstStyle/>
          <a:p>
            <a:pPr algn="l">
              <a:buNone/>
            </a:pPr>
            <a:r>
              <a:rPr lang="en-US" b="1" dirty="0" smtClean="0"/>
              <a:t>Normal values of ESR: </a:t>
            </a:r>
            <a:endParaRPr lang="en-US" dirty="0" smtClean="0"/>
          </a:p>
          <a:p>
            <a:pPr algn="l">
              <a:buNone/>
            </a:pPr>
            <a:r>
              <a:rPr lang="en-US" dirty="0" smtClean="0"/>
              <a:t>Adult men             0-17 mm/ hr</a:t>
            </a:r>
          </a:p>
          <a:p>
            <a:pPr algn="l">
              <a:buNone/>
            </a:pPr>
            <a:r>
              <a:rPr lang="en-US" dirty="0" smtClean="0"/>
              <a:t>Adult women        0- 25 mm/ hr </a:t>
            </a:r>
          </a:p>
          <a:p>
            <a:pPr algn="l">
              <a:buNone/>
            </a:pPr>
            <a:r>
              <a:rPr lang="en-US" b="1" dirty="0" smtClean="0"/>
              <a:t>Extreme elevation if ESR &gt; 100 mm/hr</a:t>
            </a:r>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Material and instrument:-</a:t>
            </a:r>
            <a:endParaRPr lang="en-US" dirty="0" smtClean="0"/>
          </a:p>
        </p:txBody>
      </p:sp>
      <p:sp>
        <p:nvSpPr>
          <p:cNvPr id="3" name="Content Placeholder 2"/>
          <p:cNvSpPr>
            <a:spLocks noGrp="1"/>
          </p:cNvSpPr>
          <p:nvPr>
            <p:ph sz="quarter" idx="1"/>
          </p:nvPr>
        </p:nvSpPr>
        <p:spPr/>
        <p:txBody>
          <a:bodyPr/>
          <a:lstStyle/>
          <a:p>
            <a:pPr lvl="0" algn="l">
              <a:buNone/>
            </a:pPr>
            <a:r>
              <a:rPr lang="en-US" dirty="0" smtClean="0">
                <a:solidFill>
                  <a:srgbClr val="FF0000"/>
                </a:solidFill>
              </a:rPr>
              <a:t>1-</a:t>
            </a:r>
            <a:r>
              <a:rPr lang="en-US" dirty="0" smtClean="0"/>
              <a:t>Westergren </a:t>
            </a:r>
            <a:r>
              <a:rPr lang="en-US" dirty="0" smtClean="0"/>
              <a:t>pipette (30 cm in length &amp; 2.55 mm in internal width): it is graduated and open at both ends the graduation is from 0 – 200 mm.</a:t>
            </a:r>
          </a:p>
          <a:p>
            <a:pPr lvl="0" algn="l">
              <a:buNone/>
            </a:pPr>
            <a:r>
              <a:rPr lang="en-US" dirty="0" smtClean="0">
                <a:solidFill>
                  <a:srgbClr val="FF0000"/>
                </a:solidFill>
              </a:rPr>
              <a:t>2-</a:t>
            </a:r>
            <a:r>
              <a:rPr lang="en-US" dirty="0" smtClean="0"/>
              <a:t>Westergren </a:t>
            </a:r>
            <a:r>
              <a:rPr lang="en-US" dirty="0" smtClean="0"/>
              <a:t>pipette rack equipped with leveling screws.</a:t>
            </a:r>
          </a:p>
          <a:p>
            <a:pPr lvl="0" algn="l">
              <a:buNone/>
            </a:pPr>
            <a:r>
              <a:rPr lang="en-US" dirty="0" smtClean="0">
                <a:solidFill>
                  <a:srgbClr val="FF0000"/>
                </a:solidFill>
              </a:rPr>
              <a:t>3-</a:t>
            </a:r>
            <a:r>
              <a:rPr lang="en-US" dirty="0" smtClean="0"/>
              <a:t>3.8</a:t>
            </a:r>
            <a:r>
              <a:rPr lang="en-US" dirty="0" smtClean="0"/>
              <a:t>% Sodium citrate as an anticoagulant in a ratio of 1:4 with blood.</a:t>
            </a:r>
          </a:p>
          <a:p>
            <a:pPr lvl="0" algn="l">
              <a:buNone/>
            </a:pPr>
            <a:r>
              <a:rPr lang="en-US" dirty="0" smtClean="0">
                <a:solidFill>
                  <a:srgbClr val="FF0000"/>
                </a:solidFill>
              </a:rPr>
              <a:t>4-</a:t>
            </a:r>
            <a:r>
              <a:rPr lang="en-US" dirty="0" smtClean="0"/>
              <a:t>Syringe </a:t>
            </a:r>
            <a:r>
              <a:rPr lang="en-US" dirty="0" smtClean="0"/>
              <a:t>for the withdrawal of blood from the vein of the patient.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50106"/>
          </a:xfrm>
        </p:spPr>
        <p:txBody>
          <a:bodyPr/>
          <a:lstStyle/>
          <a:p>
            <a:r>
              <a:rPr lang="en-US" b="1" dirty="0" smtClean="0"/>
              <a:t>Procedure:-</a:t>
            </a:r>
            <a:endParaRPr lang="en-US" dirty="0" smtClean="0"/>
          </a:p>
        </p:txBody>
      </p:sp>
      <p:sp>
        <p:nvSpPr>
          <p:cNvPr id="3" name="Content Placeholder 2"/>
          <p:cNvSpPr>
            <a:spLocks noGrp="1"/>
          </p:cNvSpPr>
          <p:nvPr>
            <p:ph sz="quarter" idx="1"/>
          </p:nvPr>
        </p:nvSpPr>
        <p:spPr>
          <a:xfrm>
            <a:off x="323528" y="1340768"/>
            <a:ext cx="7920880" cy="5133184"/>
          </a:xfrm>
        </p:spPr>
        <p:txBody>
          <a:bodyPr>
            <a:normAutofit fontScale="92500" lnSpcReduction="10000"/>
          </a:bodyPr>
          <a:lstStyle/>
          <a:p>
            <a:pPr>
              <a:buNone/>
            </a:pPr>
            <a:r>
              <a:rPr lang="en-US" dirty="0" smtClean="0"/>
              <a:t> </a:t>
            </a:r>
          </a:p>
          <a:p>
            <a:pPr lvl="0" algn="l">
              <a:buNone/>
            </a:pPr>
            <a:r>
              <a:rPr lang="en-US" dirty="0" smtClean="0"/>
              <a:t>1-Withdraw </a:t>
            </a:r>
            <a:r>
              <a:rPr lang="en-US" dirty="0" smtClean="0"/>
              <a:t>2 cc of blood from the patients vein using the syringe </a:t>
            </a:r>
          </a:p>
          <a:p>
            <a:pPr lvl="0" algn="l">
              <a:buNone/>
            </a:pPr>
            <a:r>
              <a:rPr lang="en-US" dirty="0" smtClean="0"/>
              <a:t>2-Put </a:t>
            </a:r>
            <a:r>
              <a:rPr lang="en-US" dirty="0" smtClean="0"/>
              <a:t>0.4 cc of sodium citrate in a plain test tube </a:t>
            </a:r>
          </a:p>
          <a:p>
            <a:pPr lvl="0" algn="l">
              <a:buNone/>
            </a:pPr>
            <a:r>
              <a:rPr lang="en-US" dirty="0" smtClean="0"/>
              <a:t>3-Immediately </a:t>
            </a:r>
            <a:r>
              <a:rPr lang="en-US" dirty="0" smtClean="0"/>
              <a:t>add 1.6 cc blood from the syringe to the plain tube and shake it for mixing </a:t>
            </a:r>
          </a:p>
          <a:p>
            <a:pPr lvl="0" algn="l">
              <a:buNone/>
            </a:pPr>
            <a:r>
              <a:rPr lang="en-US" dirty="0" smtClean="0"/>
              <a:t>4-the </a:t>
            </a:r>
            <a:r>
              <a:rPr lang="en-US" dirty="0" err="1" smtClean="0"/>
              <a:t>Westergren</a:t>
            </a:r>
            <a:r>
              <a:rPr lang="en-US" dirty="0" smtClean="0"/>
              <a:t> pipette to exactly the 0 mark making certain that there are no air bubbles at all in the blood  </a:t>
            </a:r>
          </a:p>
          <a:p>
            <a:pPr lvl="0" algn="l">
              <a:buNone/>
            </a:pPr>
            <a:r>
              <a:rPr lang="en-US" dirty="0" smtClean="0"/>
              <a:t>5-Place the </a:t>
            </a:r>
            <a:r>
              <a:rPr lang="en-US" dirty="0" smtClean="0"/>
              <a:t>pipette vertically on the rack and leave it for one hour </a:t>
            </a:r>
          </a:p>
          <a:p>
            <a:pPr lvl="0" algn="l">
              <a:buNone/>
            </a:pPr>
            <a:r>
              <a:rPr lang="en-US" dirty="0" smtClean="0"/>
              <a:t> </a:t>
            </a:r>
            <a:r>
              <a:rPr lang="en-US" dirty="0" smtClean="0"/>
              <a:t>6-At </a:t>
            </a:r>
            <a:r>
              <a:rPr lang="en-US" dirty="0" smtClean="0"/>
              <a:t>the end of the 60 minutes read the number of millimeters at graduation scale the top of blood column have reached (i.e.: the height of clear plasma above the upper limit of the column of sedimentary cells) the result is the ESR in mm/ in 1 hour.</a:t>
            </a:r>
          </a:p>
          <a:p>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Medical considerations:</a:t>
            </a:r>
            <a:endParaRPr lang="en-US" dirty="0" smtClean="0"/>
          </a:p>
        </p:txBody>
      </p:sp>
      <p:sp>
        <p:nvSpPr>
          <p:cNvPr id="3" name="Content Placeholder 2"/>
          <p:cNvSpPr>
            <a:spLocks noGrp="1"/>
          </p:cNvSpPr>
          <p:nvPr>
            <p:ph sz="quarter" idx="1"/>
          </p:nvPr>
        </p:nvSpPr>
        <p:spPr/>
        <p:txBody>
          <a:bodyPr/>
          <a:lstStyle/>
          <a:p>
            <a:pPr algn="just">
              <a:buNone/>
            </a:pPr>
            <a:r>
              <a:rPr lang="en-US" dirty="0" smtClean="0"/>
              <a:t>There </a:t>
            </a:r>
            <a:r>
              <a:rPr lang="en-US" dirty="0" smtClean="0"/>
              <a:t>are generally two tests to monitor the inflammatory process during disease state, ESR and C-reactive protein (CRP), so that they are nonspecific markers of inflammation. Generally, ESR does not change as rapidly as does CRP. CRP is not affected by as many other factors as is ESR, making it a better marker of </a:t>
            </a:r>
            <a:r>
              <a:rPr lang="en-US" dirty="0" smtClean="0"/>
              <a:t>                         </a:t>
            </a:r>
            <a:endParaRPr lang="ar-IQ"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395536" y="764705"/>
            <a:ext cx="8208912" cy="4464496"/>
          </a:xfrm>
        </p:spPr>
        <p:txBody>
          <a:bodyPr/>
          <a:lstStyle/>
          <a:p>
            <a:pPr algn="l">
              <a:buNone/>
            </a:pPr>
            <a:r>
              <a:rPr lang="en-US" dirty="0" smtClean="0"/>
              <a:t>inflammation. However, because ESR test is easily performed, ESR is an initial test when one needs to know if there is an inflammation.</a:t>
            </a:r>
          </a:p>
          <a:p>
            <a:pPr algn="l">
              <a:buNone/>
            </a:pPr>
            <a:r>
              <a:rPr lang="en-US" b="1" dirty="0" smtClean="0"/>
              <a:t>Note: </a:t>
            </a:r>
            <a:r>
              <a:rPr lang="en-US" dirty="0" smtClean="0"/>
              <a:t>ESR increased is typically a result of globulins or fibrinogens (serum protein electrophoresis to determine which of them or both is causing the elevated ESR).</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50106"/>
          </a:xfrm>
        </p:spPr>
        <p:txBody>
          <a:bodyPr>
            <a:normAutofit fontScale="90000"/>
          </a:bodyPr>
          <a:lstStyle/>
          <a:p>
            <a:r>
              <a:rPr lang="en-US" b="1" dirty="0" smtClean="0"/>
              <a:t>i</a:t>
            </a:r>
            <a:r>
              <a:rPr lang="en-US" b="1" dirty="0" smtClean="0"/>
              <a:t>ncreased </a:t>
            </a:r>
            <a:r>
              <a:rPr lang="en-US" b="1" dirty="0" smtClean="0"/>
              <a:t>ESR</a:t>
            </a:r>
            <a:r>
              <a:rPr lang="en-US" dirty="0" smtClean="0"/>
              <a:t> occurs in the following conditions</a:t>
            </a:r>
            <a:endParaRPr lang="ar-IQ" dirty="0"/>
          </a:p>
        </p:txBody>
      </p:sp>
      <p:sp>
        <p:nvSpPr>
          <p:cNvPr id="3" name="Content Placeholder 2"/>
          <p:cNvSpPr>
            <a:spLocks noGrp="1"/>
          </p:cNvSpPr>
          <p:nvPr>
            <p:ph sz="quarter" idx="1"/>
          </p:nvPr>
        </p:nvSpPr>
        <p:spPr>
          <a:xfrm>
            <a:off x="251520" y="1124744"/>
            <a:ext cx="7673280" cy="5349208"/>
          </a:xfrm>
        </p:spPr>
        <p:txBody>
          <a:bodyPr>
            <a:normAutofit fontScale="70000" lnSpcReduction="20000"/>
          </a:bodyPr>
          <a:lstStyle/>
          <a:p>
            <a:pPr lvl="0" algn="l">
              <a:buNone/>
            </a:pPr>
            <a:r>
              <a:rPr lang="en-US" b="1" u="sng" dirty="0" smtClean="0"/>
              <a:t>Physiological</a:t>
            </a:r>
            <a:r>
              <a:rPr lang="en-US" dirty="0" smtClean="0"/>
              <a:t>: pregnancy, aging, </a:t>
            </a:r>
          </a:p>
          <a:p>
            <a:pPr lvl="0" algn="l">
              <a:buNone/>
            </a:pPr>
            <a:r>
              <a:rPr lang="en-US" b="1" u="sng" dirty="0" smtClean="0"/>
              <a:t>Pathological</a:t>
            </a:r>
            <a:endParaRPr lang="en-US" dirty="0" smtClean="0"/>
          </a:p>
          <a:p>
            <a:pPr lvl="0" algn="l">
              <a:buNone/>
            </a:pPr>
            <a:r>
              <a:rPr lang="en-US" dirty="0" smtClean="0"/>
              <a:t>anemia </a:t>
            </a:r>
          </a:p>
          <a:p>
            <a:pPr lvl="0" algn="l">
              <a:buNone/>
            </a:pPr>
            <a:r>
              <a:rPr lang="en-US" dirty="0" smtClean="0"/>
              <a:t>Temporal </a:t>
            </a:r>
            <a:r>
              <a:rPr lang="en-US" dirty="0" err="1" smtClean="0"/>
              <a:t>arteritis</a:t>
            </a:r>
            <a:r>
              <a:rPr lang="en-US" dirty="0" smtClean="0"/>
              <a:t> </a:t>
            </a:r>
          </a:p>
          <a:p>
            <a:pPr lvl="0" algn="l">
              <a:buNone/>
            </a:pPr>
            <a:r>
              <a:rPr lang="en-US" dirty="0" err="1" smtClean="0"/>
              <a:t>polymyalgia</a:t>
            </a:r>
            <a:r>
              <a:rPr lang="en-US" dirty="0" smtClean="0"/>
              <a:t> </a:t>
            </a:r>
            <a:r>
              <a:rPr lang="en-US" dirty="0" err="1" smtClean="0"/>
              <a:t>rheumatica</a:t>
            </a:r>
            <a:r>
              <a:rPr lang="en-US" dirty="0" smtClean="0"/>
              <a:t> </a:t>
            </a:r>
          </a:p>
          <a:p>
            <a:pPr lvl="0" algn="l">
              <a:buNone/>
            </a:pPr>
            <a:r>
              <a:rPr lang="en-US" dirty="0" smtClean="0"/>
              <a:t>Leukemia and Lymphoma (</a:t>
            </a:r>
            <a:r>
              <a:rPr lang="en-US" dirty="0" err="1" smtClean="0"/>
              <a:t>immunoglobulins</a:t>
            </a:r>
            <a:r>
              <a:rPr lang="en-US" dirty="0" smtClean="0"/>
              <a:t> are secreted in high amounts</a:t>
            </a:r>
          </a:p>
          <a:p>
            <a:pPr lvl="0" algn="l">
              <a:buNone/>
            </a:pPr>
            <a:r>
              <a:rPr lang="en-US" dirty="0" smtClean="0"/>
              <a:t>Children with rheumatoid arthritis or Kawasaki’s Disease. </a:t>
            </a:r>
          </a:p>
          <a:p>
            <a:pPr lvl="0" algn="l">
              <a:buNone/>
            </a:pPr>
            <a:r>
              <a:rPr lang="en-US" dirty="0" smtClean="0"/>
              <a:t>Drugs: e.g. (methyldopa, oral contraceptives, </a:t>
            </a:r>
            <a:r>
              <a:rPr lang="en-US" dirty="0" err="1" smtClean="0"/>
              <a:t>theophylline</a:t>
            </a:r>
            <a:r>
              <a:rPr lang="en-US" dirty="0" smtClean="0"/>
              <a:t>, and vitamin A</a:t>
            </a:r>
          </a:p>
          <a:p>
            <a:pPr lvl="0" algn="l">
              <a:buNone/>
            </a:pPr>
            <a:r>
              <a:rPr lang="en-US" dirty="0" smtClean="0"/>
              <a:t>Infection (Tuberculosis ) </a:t>
            </a:r>
            <a:r>
              <a:rPr lang="en-US" b="1" dirty="0" smtClean="0"/>
              <a:t>may cause extreme elevation. </a:t>
            </a:r>
            <a:endParaRPr lang="en-US" dirty="0" smtClean="0"/>
          </a:p>
          <a:p>
            <a:pPr lvl="0" algn="l">
              <a:buNone/>
            </a:pPr>
            <a:r>
              <a:rPr lang="en-US" dirty="0" smtClean="0"/>
              <a:t>Renal disease </a:t>
            </a:r>
            <a:r>
              <a:rPr lang="en-US" b="1" dirty="0" smtClean="0"/>
              <a:t>may cause extreme elevation. </a:t>
            </a:r>
            <a:endParaRPr lang="en-US" dirty="0" smtClean="0"/>
          </a:p>
          <a:p>
            <a:pPr lvl="0" algn="l">
              <a:buNone/>
            </a:pPr>
            <a:r>
              <a:rPr lang="en-US" dirty="0" smtClean="0"/>
              <a:t>Collagen vascular disease (Rheumatoid arthritis) </a:t>
            </a:r>
            <a:r>
              <a:rPr lang="en-US" b="1" dirty="0" smtClean="0"/>
              <a:t>may cause extreme elevation. </a:t>
            </a:r>
            <a:endParaRPr lang="en-US" dirty="0" smtClean="0"/>
          </a:p>
          <a:p>
            <a:pPr lvl="0" algn="l">
              <a:buNone/>
            </a:pPr>
            <a:r>
              <a:rPr lang="en-US" dirty="0" smtClean="0"/>
              <a:t> Multiple Myeloma or some other type of </a:t>
            </a:r>
            <a:r>
              <a:rPr lang="en-US" dirty="0" err="1" smtClean="0"/>
              <a:t>dysproteinemia</a:t>
            </a:r>
            <a:r>
              <a:rPr lang="en-US" dirty="0" smtClean="0"/>
              <a:t> </a:t>
            </a:r>
            <a:r>
              <a:rPr lang="en-US" b="1" dirty="0" smtClean="0"/>
              <a:t>may cause extreme elevation.</a:t>
            </a:r>
            <a:endParaRPr lang="en-US" dirty="0" smtClean="0"/>
          </a:p>
          <a:p>
            <a:pPr lvl="0" algn="l">
              <a:buNone/>
            </a:pPr>
            <a:r>
              <a:rPr lang="en-US" dirty="0" smtClean="0"/>
              <a:t> Metastatic Malignant tumors especially if metastasis occur </a:t>
            </a:r>
            <a:r>
              <a:rPr lang="en-US" b="1" dirty="0" smtClean="0"/>
              <a:t>may cause extreme elevation.</a:t>
            </a:r>
            <a:endParaRPr lang="en-US" dirty="0" smtClean="0"/>
          </a:p>
          <a:p>
            <a:pPr algn="l">
              <a:buNone/>
            </a:pPr>
            <a:r>
              <a:rPr lang="en-US" dirty="0" err="1" smtClean="0"/>
              <a:t>Rouleaux</a:t>
            </a:r>
            <a:r>
              <a:rPr lang="en-US" dirty="0" smtClean="0"/>
              <a:t> Formation: RBCs have stacked together into long chains</a:t>
            </a:r>
          </a:p>
          <a:p>
            <a:pPr algn="l">
              <a:buNone/>
            </a:pPr>
            <a:r>
              <a:rPr lang="en-US" dirty="0" smtClean="0"/>
              <a:t> Nonspecific cause (2% of cases of high ESR).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Decreased ESR occurs in:</a:t>
            </a:r>
          </a:p>
        </p:txBody>
      </p:sp>
      <p:sp>
        <p:nvSpPr>
          <p:cNvPr id="3" name="Content Placeholder 2"/>
          <p:cNvSpPr>
            <a:spLocks noGrp="1"/>
          </p:cNvSpPr>
          <p:nvPr>
            <p:ph sz="quarter" idx="1"/>
          </p:nvPr>
        </p:nvSpPr>
        <p:spPr/>
        <p:txBody>
          <a:bodyPr>
            <a:normAutofit fontScale="85000" lnSpcReduction="20000"/>
          </a:bodyPr>
          <a:lstStyle/>
          <a:p>
            <a:pPr lvl="0" algn="l">
              <a:buNone/>
            </a:pPr>
            <a:r>
              <a:rPr lang="en-US" dirty="0" smtClean="0"/>
              <a:t>Congestive </a:t>
            </a:r>
            <a:r>
              <a:rPr lang="en-US" dirty="0" smtClean="0"/>
              <a:t>heart failure</a:t>
            </a:r>
          </a:p>
          <a:p>
            <a:pPr lvl="0" algn="l">
              <a:buNone/>
            </a:pPr>
            <a:r>
              <a:rPr lang="en-US" dirty="0" err="1" smtClean="0"/>
              <a:t>Polycythemia</a:t>
            </a:r>
            <a:endParaRPr lang="en-US" dirty="0" smtClean="0"/>
          </a:p>
          <a:p>
            <a:pPr lvl="0" algn="l">
              <a:buNone/>
            </a:pPr>
            <a:r>
              <a:rPr lang="en-US" dirty="0" smtClean="0"/>
              <a:t>Hereditary </a:t>
            </a:r>
            <a:r>
              <a:rPr lang="en-US" dirty="0" err="1" smtClean="0"/>
              <a:t>spherocytosis</a:t>
            </a:r>
            <a:endParaRPr lang="en-US" dirty="0" smtClean="0"/>
          </a:p>
          <a:p>
            <a:pPr lvl="0" algn="l">
              <a:buNone/>
            </a:pPr>
            <a:r>
              <a:rPr lang="en-US" dirty="0" smtClean="0"/>
              <a:t>Drugs: albumin, aspirin, and cortisone.</a:t>
            </a:r>
          </a:p>
          <a:p>
            <a:pPr algn="l">
              <a:buNone/>
            </a:pPr>
            <a:r>
              <a:rPr lang="en-US" b="1" dirty="0" smtClean="0"/>
              <a:t>Erroneous values (laboratory errors)</a:t>
            </a:r>
            <a:endParaRPr lang="en-US" dirty="0" smtClean="0"/>
          </a:p>
          <a:p>
            <a:pPr algn="l">
              <a:buNone/>
            </a:pPr>
            <a:r>
              <a:rPr lang="en-US" b="1" dirty="0" err="1" smtClean="0"/>
              <a:t>Artifactual</a:t>
            </a:r>
            <a:r>
              <a:rPr lang="en-US" b="1" dirty="0" smtClean="0"/>
              <a:t> (False) high ESR due to:</a:t>
            </a:r>
            <a:endParaRPr lang="en-US" dirty="0" smtClean="0"/>
          </a:p>
          <a:p>
            <a:pPr lvl="0" algn="l">
              <a:buNone/>
            </a:pPr>
            <a:r>
              <a:rPr lang="en-US" dirty="0" smtClean="0"/>
              <a:t>Tilted ESR tube</a:t>
            </a:r>
          </a:p>
          <a:p>
            <a:pPr lvl="0" algn="l">
              <a:buNone/>
            </a:pPr>
            <a:r>
              <a:rPr lang="en-US" dirty="0" smtClean="0"/>
              <a:t>High temperature</a:t>
            </a:r>
          </a:p>
          <a:p>
            <a:pPr lvl="0" algn="l">
              <a:buNone/>
            </a:pPr>
            <a:r>
              <a:rPr lang="en-US" dirty="0" smtClean="0"/>
              <a:t>Sample dilution </a:t>
            </a:r>
          </a:p>
          <a:p>
            <a:pPr algn="l">
              <a:buNone/>
            </a:pPr>
            <a:r>
              <a:rPr lang="en-US" b="1" dirty="0" err="1" smtClean="0"/>
              <a:t>Artifactual</a:t>
            </a:r>
            <a:r>
              <a:rPr lang="en-US" b="1" dirty="0" smtClean="0"/>
              <a:t> (False) low ESR due to:</a:t>
            </a:r>
            <a:endParaRPr lang="en-US" dirty="0" smtClean="0"/>
          </a:p>
          <a:p>
            <a:pPr lvl="0" algn="l">
              <a:buNone/>
            </a:pPr>
            <a:r>
              <a:rPr lang="en-US" dirty="0" smtClean="0"/>
              <a:t>Inadequate anticoagulation with clotting of the blood sample (consequently will consume fibrinogen)</a:t>
            </a:r>
          </a:p>
          <a:p>
            <a:pPr lvl="0" algn="l">
              <a:buNone/>
            </a:pPr>
            <a:r>
              <a:rPr lang="en-US" dirty="0" smtClean="0"/>
              <a:t>Short ESR tube</a:t>
            </a:r>
          </a:p>
          <a:p>
            <a:pPr lvl="0" algn="l">
              <a:buNone/>
            </a:pPr>
            <a:r>
              <a:rPr lang="en-US" dirty="0" smtClean="0"/>
              <a:t>Vibration during testing </a:t>
            </a:r>
          </a:p>
          <a:p>
            <a:pPr>
              <a:buNone/>
            </a:pPr>
            <a:r>
              <a:rPr lang="en-US" dirty="0" smtClean="0"/>
              <a:t>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20</TotalTime>
  <Words>543</Words>
  <Application>Microsoft Office PowerPoint</Application>
  <PresentationFormat>On-screen Show (4:3)</PresentationFormat>
  <Paragraphs>57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Oriel</vt:lpstr>
      <vt:lpstr>Erythrocyte sedimentation rate (ESR)</vt:lpstr>
      <vt:lpstr>Introduction and principle </vt:lpstr>
      <vt:lpstr>Slide 3</vt:lpstr>
      <vt:lpstr>Material and instrument:-</vt:lpstr>
      <vt:lpstr>Procedure:-</vt:lpstr>
      <vt:lpstr>Medical considerations:</vt:lpstr>
      <vt:lpstr>Slide 7</vt:lpstr>
      <vt:lpstr>increased ESR occurs in the following conditions</vt:lpstr>
      <vt:lpstr>Decreased ESR occurs in:</vt:lpstr>
      <vt:lpstr>Rouleaux Formation: RBCs have stacked together into long chains</vt:lpstr>
    </vt:vector>
  </TitlesOfParts>
  <Company>Microsoft (C)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Erythrocyte sedimentation rate (ESR)</dc:title>
  <dc:creator>DR.Ahmed Saker 2O14</dc:creator>
  <cp:lastModifiedBy>DR.Ahmed Saker 2O14</cp:lastModifiedBy>
  <cp:revision>10</cp:revision>
  <dcterms:created xsi:type="dcterms:W3CDTF">2017-12-08T19:13:02Z</dcterms:created>
  <dcterms:modified xsi:type="dcterms:W3CDTF">2017-12-08T19:33:05Z</dcterms:modified>
</cp:coreProperties>
</file>