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44BE3-4DC4-46BF-A0E9-7165B2C3841D}" type="datetimeFigureOut">
              <a:rPr lang="ar-IQ" smtClean="0"/>
              <a:t>12/01/1437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E73E2-501D-4D75-B74D-B83C4E4482B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990599"/>
          </a:xfrm>
        </p:spPr>
        <p:txBody>
          <a:bodyPr/>
          <a:lstStyle/>
          <a:p>
            <a:r>
              <a:rPr lang="en-US" b="1" dirty="0"/>
              <a:t>Estimation of </a:t>
            </a:r>
            <a:r>
              <a:rPr lang="en-US" b="1" dirty="0" err="1"/>
              <a:t>Hb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828800"/>
            <a:ext cx="7772400" cy="4343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Introduction and principle 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r>
              <a:rPr lang="en-US" b="1" dirty="0" err="1">
                <a:solidFill>
                  <a:schemeClr val="tx1"/>
                </a:solidFill>
              </a:rPr>
              <a:t>Hb</a:t>
            </a:r>
            <a:r>
              <a:rPr lang="en-US" b="1" dirty="0">
                <a:solidFill>
                  <a:schemeClr val="tx1"/>
                </a:solidFill>
              </a:rPr>
              <a:t> composed from </a:t>
            </a:r>
            <a:r>
              <a:rPr lang="en-US" b="1" dirty="0" err="1">
                <a:solidFill>
                  <a:schemeClr val="tx1"/>
                </a:solidFill>
              </a:rPr>
              <a:t>haem</a:t>
            </a:r>
            <a:r>
              <a:rPr lang="en-US" b="1" dirty="0">
                <a:solidFill>
                  <a:schemeClr val="tx1"/>
                </a:solidFill>
              </a:rPr>
              <a:t> (iron + </a:t>
            </a:r>
            <a:r>
              <a:rPr lang="en-US" b="1" dirty="0" err="1">
                <a:solidFill>
                  <a:schemeClr val="tx1"/>
                </a:solidFill>
              </a:rPr>
              <a:t>protoporphyrin</a:t>
            </a:r>
            <a:r>
              <a:rPr lang="en-US" b="1" dirty="0">
                <a:solidFill>
                  <a:schemeClr val="tx1"/>
                </a:solidFill>
              </a:rPr>
              <a:t>) and </a:t>
            </a:r>
            <a:r>
              <a:rPr lang="en-US" b="1" dirty="0" err="1">
                <a:solidFill>
                  <a:schemeClr val="tx1"/>
                </a:solidFill>
              </a:rPr>
              <a:t>globin</a:t>
            </a:r>
            <a:r>
              <a:rPr lang="en-US" b="1" dirty="0">
                <a:solidFill>
                  <a:schemeClr val="tx1"/>
                </a:solidFill>
              </a:rPr>
              <a:t> protein. By adding </a:t>
            </a:r>
            <a:r>
              <a:rPr lang="en-US" b="1" dirty="0" err="1">
                <a:solidFill>
                  <a:schemeClr val="tx1"/>
                </a:solidFill>
              </a:rPr>
              <a:t>HCl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Hb</a:t>
            </a:r>
            <a:r>
              <a:rPr lang="en-US" b="1" dirty="0">
                <a:solidFill>
                  <a:schemeClr val="tx1"/>
                </a:solidFill>
              </a:rPr>
              <a:t> is converted into colored acid </a:t>
            </a:r>
            <a:r>
              <a:rPr lang="en-US" b="1" dirty="0" err="1">
                <a:solidFill>
                  <a:schemeClr val="tx1"/>
                </a:solidFill>
              </a:rPr>
              <a:t>hematine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Sahli</a:t>
            </a:r>
            <a:r>
              <a:rPr lang="en-US" b="1" dirty="0">
                <a:solidFill>
                  <a:schemeClr val="tx1"/>
                </a:solidFill>
              </a:rPr>
              <a:t> method) and the intensity of the color is measured by comparing it with the standard. This could be done visually or </a:t>
            </a:r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b="1" dirty="0" err="1" smtClean="0">
                <a:solidFill>
                  <a:schemeClr val="tx1"/>
                </a:solidFill>
              </a:rPr>
              <a:t>spectrophotometrically</a:t>
            </a:r>
            <a:r>
              <a:rPr lang="en-US" b="1" dirty="0" smtClean="0">
                <a:solidFill>
                  <a:schemeClr val="tx1"/>
                </a:solidFill>
              </a:rPr>
              <a:t>.                                                     </a:t>
            </a:r>
            <a:endParaRPr lang="en-US" b="1" dirty="0">
              <a:solidFill>
                <a:schemeClr val="tx1"/>
              </a:solidFill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</a:rPr>
              <a:t>Concentration of </a:t>
            </a:r>
            <a:r>
              <a:rPr lang="en-US" b="1" dirty="0" err="1">
                <a:solidFill>
                  <a:schemeClr val="tx1"/>
                </a:solidFill>
              </a:rPr>
              <a:t>Hb</a:t>
            </a:r>
            <a:r>
              <a:rPr lang="en-US" b="1" dirty="0">
                <a:solidFill>
                  <a:schemeClr val="tx1"/>
                </a:solidFill>
              </a:rPr>
              <a:t> is measured either as a percentage of normal or, better in absolute figure (gm/dl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/>
              <a:t>                                            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l" rtl="0"/>
            <a:r>
              <a:rPr lang="en-US" dirty="0" err="1"/>
              <a:t>Hemoglobinopathies</a:t>
            </a:r>
            <a:r>
              <a:rPr lang="en-US" dirty="0"/>
              <a:t> (defected </a:t>
            </a:r>
            <a:r>
              <a:rPr lang="en-US" dirty="0" err="1"/>
              <a:t>Hb</a:t>
            </a:r>
            <a:r>
              <a:rPr lang="en-US" dirty="0"/>
              <a:t> structure):</a:t>
            </a:r>
            <a:endParaRPr lang="en-US" sz="2400" dirty="0"/>
          </a:p>
          <a:p>
            <a:pPr lvl="0" algn="l">
              <a:buNone/>
            </a:pPr>
            <a:r>
              <a:rPr lang="en-US" dirty="0"/>
              <a:t>Sickle cell anemia (</a:t>
            </a:r>
            <a:r>
              <a:rPr lang="en-US" dirty="0" err="1"/>
              <a:t>HbS</a:t>
            </a:r>
            <a:r>
              <a:rPr lang="en-US" dirty="0"/>
              <a:t>): replacement of amino acid </a:t>
            </a:r>
            <a:r>
              <a:rPr lang="en-US" dirty="0" err="1"/>
              <a:t>valine</a:t>
            </a:r>
            <a:r>
              <a:rPr lang="en-US" dirty="0"/>
              <a:t> by </a:t>
            </a:r>
            <a:r>
              <a:rPr lang="en-US" dirty="0" err="1"/>
              <a:t>glytamic</a:t>
            </a:r>
            <a:r>
              <a:rPr lang="en-US" dirty="0"/>
              <a:t> acid at position No. 6 in sequence of </a:t>
            </a:r>
            <a:r>
              <a:rPr lang="en-US" dirty="0" err="1"/>
              <a:t>globin</a:t>
            </a:r>
            <a:r>
              <a:rPr lang="en-US" dirty="0"/>
              <a:t> polypeptide chains of hemoglobin.</a:t>
            </a:r>
            <a:endParaRPr lang="en-US" sz="2800" dirty="0"/>
          </a:p>
          <a:p>
            <a:pPr lvl="0" algn="l">
              <a:buNone/>
            </a:pPr>
            <a:r>
              <a:rPr lang="en-US" dirty="0" err="1"/>
              <a:t>Thalassaemia</a:t>
            </a:r>
            <a:r>
              <a:rPr lang="en-US" b="1" dirty="0"/>
              <a:t>: </a:t>
            </a:r>
            <a:r>
              <a:rPr lang="en-US" dirty="0"/>
              <a:t>inherited impaired hemoglobin production, in which there is partial or complete failure to synthesize a specific type of </a:t>
            </a:r>
            <a:r>
              <a:rPr lang="en-US" dirty="0" err="1"/>
              <a:t>globin</a:t>
            </a:r>
            <a:r>
              <a:rPr lang="en-US" dirty="0"/>
              <a:t> chain (alpha </a:t>
            </a:r>
            <a:r>
              <a:rPr lang="en-US" dirty="0" err="1"/>
              <a:t>thalasemia</a:t>
            </a:r>
            <a:r>
              <a:rPr lang="en-US" dirty="0"/>
              <a:t> or beta </a:t>
            </a:r>
            <a:r>
              <a:rPr lang="en-US" dirty="0" err="1"/>
              <a:t>thalsemia</a:t>
            </a:r>
            <a:r>
              <a:rPr lang="en-US" dirty="0"/>
              <a:t>).</a:t>
            </a:r>
            <a:endParaRPr lang="en-US" sz="2800" dirty="0"/>
          </a:p>
          <a:p>
            <a:pPr lvl="1" algn="l"/>
            <a:r>
              <a:rPr lang="en-US" dirty="0"/>
              <a:t>Acquired hemolytic anemia: autoimmune hemolytic anemia, hemolytic disease of newborn (HDN), ABO incompatibility, Rhesus (</a:t>
            </a:r>
            <a:r>
              <a:rPr lang="en-US" dirty="0" err="1"/>
              <a:t>Rh</a:t>
            </a:r>
            <a:r>
              <a:rPr lang="en-US" dirty="0"/>
              <a:t>) incompatibility, effect of drugs (methyldopa).</a:t>
            </a:r>
            <a:endParaRPr lang="en-US" sz="2400" dirty="0"/>
          </a:p>
          <a:p>
            <a:pPr algn="l">
              <a:buNone/>
            </a:pP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Normal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Male : 13.5 - 17.5 gm /dl                                   </a:t>
            </a:r>
            <a:r>
              <a:rPr lang="ar-IQ" dirty="0" smtClean="0"/>
              <a:t> </a:t>
            </a:r>
            <a:r>
              <a:rPr lang="en-US" dirty="0" smtClean="0"/>
              <a:t>		</a:t>
            </a:r>
            <a:endParaRPr lang="en-US" dirty="0" smtClean="0"/>
          </a:p>
          <a:p>
            <a:pPr lvl="0"/>
            <a:r>
              <a:rPr lang="en-US" dirty="0" smtClean="0"/>
              <a:t>Female   : 11.5 - 15.5 gm /dl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Materials and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err="1" smtClean="0"/>
              <a:t>Sahli</a:t>
            </a:r>
            <a:r>
              <a:rPr lang="en-US" dirty="0" smtClean="0"/>
              <a:t> </a:t>
            </a:r>
            <a:r>
              <a:rPr lang="en-US" dirty="0" err="1"/>
              <a:t>Haemometer</a:t>
            </a:r>
            <a:r>
              <a:rPr lang="en-US" dirty="0"/>
              <a:t> consists </a:t>
            </a:r>
            <a:r>
              <a:rPr lang="en-US" dirty="0" smtClean="0"/>
              <a:t>of </a:t>
            </a:r>
          </a:p>
          <a:p>
            <a:pPr algn="l">
              <a:buNone/>
            </a:pPr>
            <a:r>
              <a:rPr lang="en-US" dirty="0" smtClean="0"/>
              <a:t> 1-Color standard</a:t>
            </a:r>
          </a:p>
          <a:p>
            <a:pPr lvl="0" algn="l">
              <a:buNone/>
            </a:pPr>
            <a:r>
              <a:rPr lang="en-US" dirty="0" smtClean="0"/>
              <a:t>2-Pipette marked to contain 20 </a:t>
            </a:r>
            <a:r>
              <a:rPr lang="en-US" dirty="0" err="1" smtClean="0"/>
              <a:t>microliter</a:t>
            </a:r>
            <a:r>
              <a:rPr lang="en-US" dirty="0" smtClean="0"/>
              <a:t> of blood.</a:t>
            </a:r>
          </a:p>
          <a:p>
            <a:pPr lvl="0" algn="l">
              <a:buNone/>
            </a:pPr>
            <a:r>
              <a:rPr lang="en-US" dirty="0" smtClean="0"/>
              <a:t> 3-Graduated tube                                                            </a:t>
            </a:r>
          </a:p>
          <a:p>
            <a:pPr lvl="0" algn="l">
              <a:buNone/>
            </a:pPr>
            <a:r>
              <a:rPr lang="ar-IQ" dirty="0" smtClean="0"/>
              <a:t>    </a:t>
            </a:r>
            <a:r>
              <a:rPr lang="en-US" dirty="0" smtClean="0"/>
              <a:t>Distilled water (D.W.)</a:t>
            </a:r>
            <a:r>
              <a:rPr lang="ar-IQ" dirty="0" smtClean="0"/>
              <a:t>          </a:t>
            </a:r>
            <a:endParaRPr lang="en-US" dirty="0" smtClean="0"/>
          </a:p>
          <a:p>
            <a:pPr lvl="0" algn="l">
              <a:buNone/>
            </a:pPr>
            <a:r>
              <a:rPr lang="en-US" dirty="0" smtClean="0"/>
              <a:t>0.1 normal </a:t>
            </a:r>
            <a:r>
              <a:rPr lang="en-US" dirty="0" err="1" smtClean="0"/>
              <a:t>HCl</a:t>
            </a:r>
            <a:endParaRPr lang="en-US" dirty="0" smtClean="0"/>
          </a:p>
          <a:p>
            <a:pPr algn="l">
              <a:buNone/>
            </a:pPr>
            <a:r>
              <a:rPr lang="en-US" dirty="0" err="1" smtClean="0"/>
              <a:t>Anticoagulated</a:t>
            </a:r>
            <a:r>
              <a:rPr lang="en-US" dirty="0" smtClean="0"/>
              <a:t> whole blood or capillary blood can be used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Procedure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211763"/>
          </a:xfrm>
        </p:spPr>
        <p:txBody>
          <a:bodyPr>
            <a:normAutofit fontScale="92500"/>
          </a:bodyPr>
          <a:lstStyle/>
          <a:p>
            <a:pPr lvl="0" algn="l">
              <a:buNone/>
            </a:pPr>
            <a:r>
              <a:rPr lang="en-US" dirty="0" smtClean="0"/>
              <a:t>1-Draw </a:t>
            </a:r>
            <a:r>
              <a:rPr lang="en-US" dirty="0"/>
              <a:t>blood by hemoglobin pipette to mark 20 Ml </a:t>
            </a:r>
          </a:p>
          <a:p>
            <a:pPr lvl="0" algn="l">
              <a:buNone/>
            </a:pPr>
            <a:r>
              <a:rPr lang="en-US" dirty="0"/>
              <a:t> </a:t>
            </a:r>
            <a:r>
              <a:rPr lang="en-US" dirty="0" smtClean="0"/>
              <a:t>2-Dip </a:t>
            </a:r>
            <a:r>
              <a:rPr lang="en-US" dirty="0"/>
              <a:t>the tip of the pipette in the graduated tube to blow the blood into the tube, mix content with stirrer.</a:t>
            </a:r>
          </a:p>
          <a:p>
            <a:pPr lvl="0" algn="l">
              <a:buNone/>
            </a:pPr>
            <a:r>
              <a:rPr lang="en-US" dirty="0" smtClean="0"/>
              <a:t>3- Place </a:t>
            </a:r>
            <a:r>
              <a:rPr lang="en-US" dirty="0"/>
              <a:t>the tube in the </a:t>
            </a:r>
            <a:r>
              <a:rPr lang="en-US" dirty="0" err="1"/>
              <a:t>hemoglobinometer</a:t>
            </a:r>
            <a:r>
              <a:rPr lang="en-US" dirty="0"/>
              <a:t> for 10 minutes for complete reaction.</a:t>
            </a:r>
          </a:p>
          <a:p>
            <a:pPr lvl="0" algn="l">
              <a:buNone/>
            </a:pPr>
            <a:r>
              <a:rPr lang="en-US" dirty="0" smtClean="0"/>
              <a:t>4-Add </a:t>
            </a:r>
            <a:r>
              <a:rPr lang="en-US" dirty="0"/>
              <a:t>D.W. drop by drop until the color in the graduated tube is identical to the color of the standard.</a:t>
            </a:r>
          </a:p>
          <a:p>
            <a:pPr lvl="0" algn="l">
              <a:buNone/>
            </a:pPr>
            <a:r>
              <a:rPr lang="en-US" dirty="0" smtClean="0"/>
              <a:t>5-Read </a:t>
            </a:r>
            <a:r>
              <a:rPr lang="en-US" dirty="0"/>
              <a:t>the result in gm/dl.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Medical considerations: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IQ" dirty="0" smtClean="0"/>
              <a:t>                              </a:t>
            </a:r>
            <a:r>
              <a:rPr lang="en-US" dirty="0" smtClean="0"/>
              <a:t>Increased </a:t>
            </a:r>
            <a:r>
              <a:rPr lang="en-US" dirty="0" err="1"/>
              <a:t>Hb</a:t>
            </a:r>
            <a:r>
              <a:rPr lang="en-US" dirty="0"/>
              <a:t>: </a:t>
            </a:r>
            <a:r>
              <a:rPr lang="en-US" dirty="0" err="1"/>
              <a:t>polycythemia</a:t>
            </a:r>
            <a:endParaRPr lang="en-US" dirty="0"/>
          </a:p>
          <a:p>
            <a:pPr algn="l">
              <a:buNone/>
            </a:pPr>
            <a:r>
              <a:rPr lang="en-US" dirty="0" smtClean="0"/>
              <a:t>Decreased </a:t>
            </a:r>
            <a:r>
              <a:rPr lang="en-US" dirty="0" err="1" smtClean="0"/>
              <a:t>Hb</a:t>
            </a:r>
            <a:r>
              <a:rPr lang="en-US" dirty="0" smtClean="0"/>
              <a:t>: anemia</a:t>
            </a:r>
          </a:p>
          <a:p>
            <a:pPr algn="l">
              <a:buNone/>
            </a:pPr>
            <a:r>
              <a:rPr lang="en-US" dirty="0" smtClean="0"/>
              <a:t>Severity of anemia (in female) according to hemoglobin concentration:</a:t>
            </a:r>
          </a:p>
          <a:p>
            <a:pPr algn="l">
              <a:buNone/>
            </a:pPr>
            <a:r>
              <a:rPr lang="en-US" dirty="0" smtClean="0"/>
              <a:t>Mild : 9 – 11.5 ;</a:t>
            </a:r>
          </a:p>
          <a:p>
            <a:pPr algn="l">
              <a:buNone/>
            </a:pPr>
            <a:r>
              <a:rPr lang="en-US" dirty="0" smtClean="0"/>
              <a:t>Moderate : 6 – 9 gm /dl ;</a:t>
            </a:r>
          </a:p>
          <a:p>
            <a:pPr algn="l">
              <a:buNone/>
            </a:pPr>
            <a:r>
              <a:rPr lang="en-US" dirty="0" smtClean="0"/>
              <a:t>Severe: &lt; 6 gm/dl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 smtClean="0"/>
              <a:t>Hb</a:t>
            </a:r>
            <a:r>
              <a:rPr lang="en-US" b="1" u="sng" dirty="0" smtClean="0"/>
              <a:t> the major function of it is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l">
              <a:buNone/>
            </a:pPr>
            <a:r>
              <a:rPr lang="en-US" dirty="0" smtClean="0"/>
              <a:t>Carrying </a:t>
            </a:r>
            <a:r>
              <a:rPr lang="en-US" dirty="0"/>
              <a:t>oxygen from the lungs to peripheral tissues. </a:t>
            </a:r>
          </a:p>
          <a:p>
            <a:pPr lvl="0" algn="l">
              <a:buNone/>
            </a:pPr>
            <a:r>
              <a:rPr lang="en-US" dirty="0"/>
              <a:t>Transport carbon dioxide from peripheral tissues to the lungs. </a:t>
            </a:r>
          </a:p>
          <a:p>
            <a:pPr lvl="0" algn="l">
              <a:buNone/>
            </a:pPr>
            <a:r>
              <a:rPr lang="en-US" dirty="0"/>
              <a:t>Buffer against change in [H</a:t>
            </a:r>
            <a:r>
              <a:rPr lang="en-US" baseline="30000" dirty="0"/>
              <a:t>+</a:t>
            </a:r>
            <a:r>
              <a:rPr lang="en-US" dirty="0"/>
              <a:t>]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So in cases of anemia, decreased </a:t>
            </a:r>
            <a:r>
              <a:rPr lang="en-US" dirty="0" err="1">
                <a:solidFill>
                  <a:srgbClr val="FF0000"/>
                </a:solidFill>
              </a:rPr>
              <a:t>Hb</a:t>
            </a:r>
            <a:r>
              <a:rPr lang="en-US" dirty="0">
                <a:solidFill>
                  <a:srgbClr val="FF0000"/>
                </a:solidFill>
              </a:rPr>
              <a:t> will compromise its functions leading to the symptoms of anemia which varies among individuals according to severity, rapidity of developing anemia, age, and presence of other medical problems: </a:t>
            </a:r>
          </a:p>
          <a:p>
            <a:pPr lvl="0" algn="l">
              <a:buNone/>
            </a:pPr>
            <a:r>
              <a:rPr lang="en-US" dirty="0"/>
              <a:t>Feeling of  tiredness</a:t>
            </a:r>
          </a:p>
          <a:p>
            <a:pPr lvl="0" algn="l">
              <a:buNone/>
            </a:pPr>
            <a:r>
              <a:rPr lang="en-US" dirty="0"/>
              <a:t>Breathlessness</a:t>
            </a:r>
          </a:p>
          <a:p>
            <a:pPr lvl="0" algn="l">
              <a:buNone/>
            </a:pPr>
            <a:r>
              <a:rPr lang="en-US" dirty="0"/>
              <a:t>Palpitation </a:t>
            </a:r>
          </a:p>
          <a:p>
            <a:pPr lvl="0" algn="l">
              <a:buNone/>
            </a:pPr>
            <a:r>
              <a:rPr lang="en-US" dirty="0"/>
              <a:t>Angina (chest pain)</a:t>
            </a:r>
          </a:p>
          <a:p>
            <a:pPr lvl="0" algn="l">
              <a:buNone/>
            </a:pPr>
            <a:r>
              <a:rPr lang="en-US" dirty="0"/>
              <a:t>Headache</a:t>
            </a:r>
          </a:p>
          <a:p>
            <a:pPr algn="l">
              <a:buNone/>
            </a:pPr>
            <a:r>
              <a:rPr lang="en-US" dirty="0"/>
              <a:t>Dizzy spells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Hemoglobin and High Altitudes (secondary </a:t>
            </a:r>
            <a:r>
              <a:rPr lang="en-US" b="1" dirty="0" err="1" smtClean="0"/>
              <a:t>polycythemia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algn="l">
              <a:buNone/>
            </a:pPr>
            <a:r>
              <a:rPr lang="en-US" sz="3800" dirty="0" smtClean="0"/>
              <a:t>High </a:t>
            </a:r>
            <a:r>
              <a:rPr lang="en-US" sz="3800" dirty="0"/>
              <a:t>altitude → low O</a:t>
            </a:r>
            <a:r>
              <a:rPr lang="en-US" sz="3800" baseline="-25000" dirty="0"/>
              <a:t>2</a:t>
            </a:r>
            <a:r>
              <a:rPr lang="en-US" sz="3800" dirty="0"/>
              <a:t> tension → stimulate secretion of erythropoietin hormone by kidney → increased RBC production by bone marrow → high PCV → more oxygen </a:t>
            </a:r>
            <a:r>
              <a:rPr lang="ar-IQ" sz="3800" dirty="0" smtClean="0"/>
              <a:t>   </a:t>
            </a:r>
            <a:r>
              <a:rPr lang="en-US" sz="3800" dirty="0" smtClean="0"/>
              <a:t>to </a:t>
            </a:r>
            <a:r>
              <a:rPr lang="en-US" sz="3800" dirty="0"/>
              <a:t>be carried by the same volume of blood</a:t>
            </a:r>
          </a:p>
          <a:p>
            <a:pPr lvl="0" algn="l">
              <a:buNone/>
            </a:pPr>
            <a:endParaRPr lang="ar-IQ" sz="3800" dirty="0" smtClean="0"/>
          </a:p>
          <a:p>
            <a:pPr lvl="0" algn="l">
              <a:buNone/>
            </a:pPr>
            <a:r>
              <a:rPr lang="en-US" sz="3800" dirty="0" smtClean="0"/>
              <a:t>High </a:t>
            </a:r>
            <a:r>
              <a:rPr lang="en-US" sz="3800" dirty="0"/>
              <a:t>altitude → doubled nitric oxide levels → blood vessel dilatation → boost the </a:t>
            </a:r>
            <a:endParaRPr lang="ar-IQ" sz="3800" dirty="0" smtClean="0"/>
          </a:p>
          <a:p>
            <a:pPr lvl="0" algn="l">
              <a:buNone/>
            </a:pPr>
            <a:r>
              <a:rPr lang="en-US" sz="3800" dirty="0" smtClean="0"/>
              <a:t>uptake </a:t>
            </a:r>
            <a:r>
              <a:rPr lang="en-US" sz="3800" dirty="0"/>
              <a:t>of oxygen.</a:t>
            </a:r>
          </a:p>
          <a:p>
            <a:pPr lvl="0" algn="l">
              <a:buNone/>
            </a:pPr>
            <a:r>
              <a:rPr lang="en-US" sz="3800" dirty="0"/>
              <a:t>Increased </a:t>
            </a:r>
            <a:r>
              <a:rPr lang="en-US" sz="3800" dirty="0" err="1"/>
              <a:t>oriduction</a:t>
            </a:r>
            <a:r>
              <a:rPr lang="en-US" sz="3800" dirty="0"/>
              <a:t> of 2,3 BPG in RBCs → </a:t>
            </a:r>
            <a:r>
              <a:rPr lang="en-US" sz="3800" dirty="0" err="1"/>
              <a:t>incrased</a:t>
            </a:r>
            <a:r>
              <a:rPr lang="en-US" sz="3800" dirty="0"/>
              <a:t> </a:t>
            </a:r>
            <a:r>
              <a:rPr lang="en-US" sz="3800" dirty="0" err="1"/>
              <a:t>Hb</a:t>
            </a:r>
            <a:r>
              <a:rPr lang="en-US" sz="3800" dirty="0"/>
              <a:t> binding to O2 → </a:t>
            </a:r>
            <a:r>
              <a:rPr lang="en-US" sz="3800" dirty="0" smtClean="0"/>
              <a:t>increased </a:t>
            </a:r>
            <a:r>
              <a:rPr lang="en-US" sz="3800" dirty="0"/>
              <a:t>unloading of oxygen to systemic circulation.</a:t>
            </a:r>
          </a:p>
          <a:p>
            <a:pPr lvl="0" algn="l">
              <a:buNone/>
            </a:pPr>
            <a:endParaRPr lang="en-US" sz="3800" dirty="0"/>
          </a:p>
          <a:p>
            <a:pPr lvl="0" algn="l">
              <a:buNone/>
            </a:pPr>
            <a:r>
              <a:rPr lang="en-US" sz="3800" dirty="0" smtClean="0"/>
              <a:t>Cellular </a:t>
            </a:r>
            <a:r>
              <a:rPr lang="en-US" sz="3800" dirty="0"/>
              <a:t>changes (increased mitochondria).</a:t>
            </a:r>
          </a:p>
          <a:p>
            <a:pPr lvl="0" algn="l">
              <a:buNone/>
            </a:pPr>
            <a:r>
              <a:rPr lang="en-US" sz="3800" dirty="0"/>
              <a:t>Low atmospheric oxygen (low PaO2) → </a:t>
            </a:r>
            <a:r>
              <a:rPr lang="en-US" sz="3800" dirty="0" err="1"/>
              <a:t>hperventilation</a:t>
            </a:r>
            <a:r>
              <a:rPr lang="en-US" sz="3800" dirty="0"/>
              <a:t> → low PaCO2.</a:t>
            </a:r>
          </a:p>
          <a:p>
            <a:pPr lvl="0" algn="l">
              <a:buNone/>
            </a:pPr>
            <a:r>
              <a:rPr lang="en-US" sz="3800" dirty="0"/>
              <a:t>Increase renal excretion of HCO3 to compensate for the respiratory alkalosis.</a:t>
            </a:r>
          </a:p>
          <a:p>
            <a:pPr lvl="0" algn="l">
              <a:buNone/>
            </a:pPr>
            <a:r>
              <a:rPr lang="en-US" sz="3800" dirty="0"/>
              <a:t>Low PaO2 for long period → pulmonary vasoconstriction → core </a:t>
            </a:r>
            <a:r>
              <a:rPr lang="en-US" sz="3800" dirty="0" err="1"/>
              <a:t>pulmonale</a:t>
            </a:r>
            <a:r>
              <a:rPr lang="en-US" sz="3800" dirty="0"/>
              <a:t> (right ventricular hypertrophy – RVH).</a:t>
            </a:r>
          </a:p>
          <a:p>
            <a:pPr algn="l">
              <a:buNone/>
            </a:pPr>
            <a:r>
              <a:rPr lang="en-US" sz="3800" dirty="0"/>
              <a:t> </a:t>
            </a:r>
          </a:p>
          <a:p>
            <a:pPr>
              <a:buNone/>
            </a:pPr>
            <a:r>
              <a:rPr lang="en-US" b="1" u="sng" dirty="0"/>
              <a:t/>
            </a:r>
            <a:br>
              <a:rPr lang="en-US" b="1" u="sng" dirty="0"/>
            </a:b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Types of anemia according to cause: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l">
              <a:buNone/>
            </a:pPr>
            <a:r>
              <a:rPr lang="en-US" dirty="0" smtClean="0"/>
              <a:t>Iron </a:t>
            </a:r>
            <a:r>
              <a:rPr lang="en-US" dirty="0"/>
              <a:t>deficiency anemia (commonest) due blood </a:t>
            </a:r>
            <a:r>
              <a:rPr lang="en-US" dirty="0" smtClean="0"/>
              <a:t>  loss </a:t>
            </a:r>
            <a:r>
              <a:rPr lang="en-US" dirty="0"/>
              <a:t>(menstruation) or inadequate intake (dietary </a:t>
            </a:r>
            <a:r>
              <a:rPr lang="ar-IQ" dirty="0" smtClean="0"/>
              <a:t>  </a:t>
            </a:r>
            <a:r>
              <a:rPr lang="en-US" dirty="0" smtClean="0"/>
              <a:t>deficiency </a:t>
            </a:r>
            <a:r>
              <a:rPr lang="en-US" dirty="0"/>
              <a:t>or </a:t>
            </a:r>
            <a:r>
              <a:rPr lang="en-US" dirty="0" err="1"/>
              <a:t>malabsorption</a:t>
            </a:r>
            <a:r>
              <a:rPr lang="en-US" dirty="0"/>
              <a:t>).</a:t>
            </a:r>
          </a:p>
          <a:p>
            <a:pPr lvl="0" algn="l">
              <a:buNone/>
            </a:pPr>
            <a:r>
              <a:rPr lang="en-US" dirty="0" err="1"/>
              <a:t>Megaloblastic</a:t>
            </a:r>
            <a:r>
              <a:rPr lang="en-US" dirty="0"/>
              <a:t> anemia: deficiency of vitamin B12 or </a:t>
            </a:r>
            <a:r>
              <a:rPr lang="en-US" dirty="0" err="1"/>
              <a:t>folate</a:t>
            </a:r>
            <a:r>
              <a:rPr lang="en-US" dirty="0"/>
              <a:t> or both, alcohol, liver disease, pernicious anemia.</a:t>
            </a:r>
          </a:p>
          <a:p>
            <a:pPr lvl="0" algn="l">
              <a:buNone/>
            </a:pPr>
            <a:r>
              <a:rPr lang="en-US" dirty="0"/>
              <a:t>Anemia of chronic disease (tumors, connective tissue disease, chronic infections, tuberculosis, malignancy).</a:t>
            </a:r>
          </a:p>
          <a:p>
            <a:pPr lvl="0" algn="l">
              <a:buNone/>
            </a:pPr>
            <a:r>
              <a:rPr lang="en-US" dirty="0"/>
              <a:t>Bone marrow depression (</a:t>
            </a:r>
            <a:r>
              <a:rPr lang="en-US" dirty="0" err="1"/>
              <a:t>aplastic</a:t>
            </a:r>
            <a:r>
              <a:rPr lang="en-US" dirty="0"/>
              <a:t> anemia).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l" rtl="0">
              <a:buNone/>
            </a:pPr>
            <a:r>
              <a:rPr lang="en-US" dirty="0"/>
              <a:t>Hemolytic anemia includes: </a:t>
            </a:r>
            <a:endParaRPr lang="en-US" sz="2800" dirty="0"/>
          </a:p>
          <a:p>
            <a:pPr lvl="1" algn="l"/>
            <a:r>
              <a:rPr lang="en-US" dirty="0"/>
              <a:t>Congenital </a:t>
            </a:r>
            <a:endParaRPr lang="en-US" sz="2400" dirty="0"/>
          </a:p>
          <a:p>
            <a:pPr lvl="1" algn="l"/>
            <a:r>
              <a:rPr lang="en-US" dirty="0"/>
              <a:t>Hereditary </a:t>
            </a:r>
            <a:r>
              <a:rPr lang="en-US" dirty="0" err="1"/>
              <a:t>spherocytosis</a:t>
            </a:r>
            <a:r>
              <a:rPr lang="en-US" dirty="0"/>
              <a:t> (HS): deficiency of </a:t>
            </a:r>
            <a:r>
              <a:rPr lang="en-US" dirty="0" err="1"/>
              <a:t>spectrin</a:t>
            </a:r>
            <a:r>
              <a:rPr lang="en-US" dirty="0"/>
              <a:t> (red cell membrane protein) leading to abnormal RBC shape (spherical instead of biconcave) leading to their destruction in spleen &amp; more susceptibility to osmotic </a:t>
            </a:r>
            <a:r>
              <a:rPr lang="en-US" dirty="0" err="1"/>
              <a:t>lysis</a:t>
            </a:r>
            <a:r>
              <a:rPr lang="en-US" dirty="0"/>
              <a:t>.</a:t>
            </a:r>
            <a:endParaRPr lang="en-US" sz="2400" dirty="0"/>
          </a:p>
          <a:p>
            <a:pPr lvl="1" algn="l"/>
            <a:r>
              <a:rPr lang="en-US" dirty="0"/>
              <a:t>Glucose 6 Phosphate </a:t>
            </a:r>
            <a:r>
              <a:rPr lang="en-US" dirty="0" err="1"/>
              <a:t>dehydrogenase</a:t>
            </a:r>
            <a:r>
              <a:rPr lang="en-US" dirty="0"/>
              <a:t> (G6PD) deficiency (</a:t>
            </a:r>
            <a:r>
              <a:rPr lang="en-US" dirty="0" err="1"/>
              <a:t>Favism</a:t>
            </a:r>
            <a:r>
              <a:rPr lang="en-US" dirty="0"/>
              <a:t> from  ingestion of broad beans).    </a:t>
            </a:r>
            <a:endParaRPr lang="en-US" sz="2400" dirty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692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Estimation of Hb</vt:lpstr>
      <vt:lpstr>Normal value</vt:lpstr>
      <vt:lpstr>Materials and method </vt:lpstr>
      <vt:lpstr>Procedure </vt:lpstr>
      <vt:lpstr>Medical considerations:</vt:lpstr>
      <vt:lpstr>Hb the major function of it is </vt:lpstr>
      <vt:lpstr>Hemoglobin and High Altitudes (secondary polycythemia)</vt:lpstr>
      <vt:lpstr>Types of anemia according to cause: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of Hb</dc:title>
  <dc:creator>JAD</dc:creator>
  <cp:lastModifiedBy>JAD</cp:lastModifiedBy>
  <cp:revision>10</cp:revision>
  <dcterms:created xsi:type="dcterms:W3CDTF">2015-10-25T18:14:54Z</dcterms:created>
  <dcterms:modified xsi:type="dcterms:W3CDTF">2015-10-25T19:23:42Z</dcterms:modified>
</cp:coreProperties>
</file>