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 id="2147483684" r:id="rId3"/>
  </p:sldMasterIdLst>
  <p:sldIdLst>
    <p:sldId id="256" r:id="rId4"/>
    <p:sldId id="259" r:id="rId5"/>
    <p:sldId id="257" r:id="rId6"/>
    <p:sldId id="277" r:id="rId7"/>
    <p:sldId id="258" r:id="rId8"/>
    <p:sldId id="260" r:id="rId9"/>
    <p:sldId id="261" r:id="rId10"/>
    <p:sldId id="262" r:id="rId11"/>
    <p:sldId id="263" r:id="rId12"/>
    <p:sldId id="264" r:id="rId13"/>
    <p:sldId id="265" r:id="rId14"/>
    <p:sldId id="266" r:id="rId15"/>
    <p:sldId id="267" r:id="rId16"/>
    <p:sldId id="276" r:id="rId17"/>
    <p:sldId id="278" r:id="rId18"/>
    <p:sldId id="268" r:id="rId19"/>
    <p:sldId id="275" r:id="rId20"/>
    <p:sldId id="269" r:id="rId21"/>
    <p:sldId id="270" r:id="rId22"/>
    <p:sldId id="271" r:id="rId23"/>
    <p:sldId id="272" r:id="rId24"/>
    <p:sldId id="273" r:id="rId25"/>
    <p:sldId id="274" r:id="rId2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088EEF0-A59E-4F63-946A-D30C02669C45}" type="datetimeFigureOut">
              <a:rPr lang="ar-IQ" smtClean="0"/>
              <a:t>20/03/1439</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B0BC7D4-19C8-4CAB-A045-1E7EC3A718C2}" type="slidenum">
              <a:rPr lang="ar-IQ" smtClean="0"/>
              <a:t>‹#›</a:t>
            </a:fld>
            <a:endParaRPr lang="ar-IQ"/>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a:xfrm>
            <a:off x="800100" y="6172200"/>
            <a:ext cx="4000500" cy="457200"/>
          </a:xfrm>
        </p:spPr>
        <p:txBody>
          <a:bodyPr/>
          <a:lstStyle/>
          <a:p>
            <a:endParaRPr lang="ar-IQ"/>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B0BC7D4-19C8-4CAB-A045-1E7EC3A718C2}"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B0BC7D4-19C8-4CAB-A045-1E7EC3A718C2}" type="slidenum">
              <a:rPr lang="ar-IQ" smtClean="0"/>
              <a:t>‹#›</a:t>
            </a:fld>
            <a:endParaRPr lang="ar-IQ"/>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088EEF0-A59E-4F63-946A-D30C02669C45}" type="datetimeFigureOut">
              <a:rPr lang="ar-IQ" smtClean="0"/>
              <a:t>20/03/1439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B0BC7D4-19C8-4CAB-A045-1E7EC3A718C2}" type="slidenum">
              <a:rPr lang="ar-IQ" smtClean="0"/>
              <a:t>‹#›</a:t>
            </a:fld>
            <a:endParaRPr lang="ar-IQ"/>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88EEF0-A59E-4F63-946A-D30C02669C45}" type="datetimeFigureOut">
              <a:rPr lang="ar-IQ" smtClean="0"/>
              <a:t>20/03/1439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8EEF0-A59E-4F63-946A-D30C02669C45}" type="datetimeFigureOut">
              <a:rPr lang="ar-IQ" smtClean="0"/>
              <a:t>20/03/1439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B0BC7D4-19C8-4CAB-A045-1E7EC3A718C2}" type="slidenum">
              <a:rPr lang="ar-IQ" smtClean="0"/>
              <a:t>‹#›</a:t>
            </a:fld>
            <a:endParaRPr lang="ar-IQ"/>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a:xfrm>
            <a:off x="914400" y="6172200"/>
            <a:ext cx="3886200" cy="457200"/>
          </a:xfrm>
        </p:spPr>
        <p:txBody>
          <a:bodyPr/>
          <a:lstStyle/>
          <a:p>
            <a:endParaRPr lang="ar-IQ"/>
          </a:p>
        </p:txBody>
      </p:sp>
      <p:sp>
        <p:nvSpPr>
          <p:cNvPr id="7" name="Slide Number Placeholder 6"/>
          <p:cNvSpPr>
            <a:spLocks noGrp="1"/>
          </p:cNvSpPr>
          <p:nvPr>
            <p:ph type="sldNum" sz="quarter" idx="12"/>
          </p:nvPr>
        </p:nvSpPr>
        <p:spPr>
          <a:xfrm>
            <a:off x="146304" y="6208776"/>
            <a:ext cx="457200" cy="457200"/>
          </a:xfrm>
        </p:spPr>
        <p:txBody>
          <a:bodyPr/>
          <a:lstStyle/>
          <a:p>
            <a:fld id="{2B0BC7D4-19C8-4CAB-A045-1E7EC3A718C2}" type="slidenum">
              <a:rPr lang="ar-IQ" smtClean="0"/>
              <a:t>‹#›</a:t>
            </a:fld>
            <a:endParaRPr lang="ar-IQ"/>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088EEF0-A59E-4F63-946A-D30C02669C45}" type="datetimeFigureOut">
              <a:rPr lang="ar-IQ" smtClean="0"/>
              <a:t>20/03/1439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088EEF0-A59E-4F63-946A-D30C02669C45}" type="datetimeFigureOut">
              <a:rPr lang="ar-IQ" smtClean="0"/>
              <a:t>20/03/1439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8EEF0-A59E-4F63-946A-D30C02669C45}" type="datetimeFigureOut">
              <a:rPr lang="ar-IQ" smtClean="0"/>
              <a:t>20/03/1439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88EEF0-A59E-4F63-946A-D30C02669C45}" type="datetimeFigureOut">
              <a:rPr lang="ar-IQ" smtClean="0"/>
              <a:t>20/03/1439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B0BC7D4-19C8-4CAB-A045-1E7EC3A718C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B0BC7D4-19C8-4CAB-A045-1E7EC3A718C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88EEF0-A59E-4F63-946A-D30C02669C45}" type="datetimeFigureOut">
              <a:rPr lang="ar-IQ" smtClean="0"/>
              <a:t>20/03/1439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2B0BC7D4-19C8-4CAB-A045-1E7EC3A718C2}"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088EEF0-A59E-4F63-946A-D30C02669C45}" type="datetimeFigureOut">
              <a:rPr lang="ar-IQ" smtClean="0"/>
              <a:t>20/03/1439</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B0BC7D4-19C8-4CAB-A045-1E7EC3A718C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88EEF0-A59E-4F63-946A-D30C02669C45}" type="datetimeFigureOut">
              <a:rPr lang="ar-IQ" smtClean="0"/>
              <a:t>20/03/1439</a:t>
            </a:fld>
            <a:endParaRPr lang="ar-IQ"/>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B0BC7D4-19C8-4CAB-A045-1E7EC3A718C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088EEF0-A59E-4F63-946A-D30C02669C45}" type="datetimeFigureOut">
              <a:rPr lang="ar-IQ" smtClean="0"/>
              <a:t>20/03/1439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B0BC7D4-19C8-4CAB-A045-1E7EC3A718C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44824"/>
            <a:ext cx="8229600" cy="2232248"/>
          </a:xfrm>
        </p:spPr>
        <p:txBody>
          <a:bodyPr>
            <a:normAutofit/>
          </a:bodyPr>
          <a:lstStyle/>
          <a:p>
            <a:pPr algn="ctr"/>
            <a:r>
              <a:rPr lang="en-US" sz="8800" dirty="0"/>
              <a:t>Vital signs</a:t>
            </a:r>
            <a:endParaRPr lang="ar-IQ" sz="8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ar-IQ"/>
          </a:p>
        </p:txBody>
      </p:sp>
      <p:sp>
        <p:nvSpPr>
          <p:cNvPr id="4" name="Content Placeholder 3"/>
          <p:cNvSpPr>
            <a:spLocks noGrp="1"/>
          </p:cNvSpPr>
          <p:nvPr>
            <p:ph idx="1"/>
          </p:nvPr>
        </p:nvSpPr>
        <p:spPr/>
        <p:txBody>
          <a:bodyPr>
            <a:normAutofit/>
          </a:bodyPr>
          <a:lstStyle/>
          <a:p>
            <a:pPr algn="l">
              <a:buNone/>
            </a:pPr>
            <a:r>
              <a:rPr lang="en-US" b="1" dirty="0"/>
              <a:t>Pulse pressure</a:t>
            </a:r>
            <a:r>
              <a:rPr lang="en-US" dirty="0"/>
              <a:t>: is the difference between systolic and diastolic pressure.</a:t>
            </a:r>
            <a:br>
              <a:rPr lang="en-US" dirty="0"/>
            </a:br>
            <a:r>
              <a:rPr lang="en-US" b="1" dirty="0"/>
              <a:t>Mean arterial pressure</a:t>
            </a:r>
            <a:r>
              <a:rPr lang="en-US" dirty="0"/>
              <a:t>: is the average of arterial pressure with respect to time. (mean arterial pressure = diastolic pressure + 1/3 pulse pressure.</a:t>
            </a:r>
            <a:br>
              <a:rPr lang="en-US" dirty="0"/>
            </a:br>
            <a:r>
              <a:rPr lang="en-US" dirty="0"/>
              <a:t>B.P. affected by the following factors:</a:t>
            </a:r>
            <a:br>
              <a:rPr lang="en-US" dirty="0"/>
            </a:br>
            <a:r>
              <a:rPr lang="en-US" dirty="0"/>
              <a:t>1. COP directly correlated with systolic B.P.</a:t>
            </a:r>
            <a:br>
              <a:rPr lang="en-US" dirty="0"/>
            </a:br>
            <a:r>
              <a:rPr lang="en-US" dirty="0"/>
              <a:t>2. PVR directly correlated with diastolic B.P.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Methods to measure B.P.:</a:t>
            </a:r>
            <a:endParaRPr lang="ar-IQ" dirty="0"/>
          </a:p>
        </p:txBody>
      </p:sp>
      <p:sp>
        <p:nvSpPr>
          <p:cNvPr id="3" name="Content Placeholder 2"/>
          <p:cNvSpPr>
            <a:spLocks noGrp="1"/>
          </p:cNvSpPr>
          <p:nvPr>
            <p:ph idx="1"/>
          </p:nvPr>
        </p:nvSpPr>
        <p:spPr/>
        <p:txBody>
          <a:bodyPr>
            <a:normAutofit fontScale="85000" lnSpcReduction="20000"/>
          </a:bodyPr>
          <a:lstStyle/>
          <a:p>
            <a:pPr algn="l"/>
            <a:r>
              <a:rPr lang="en-US" dirty="0"/>
              <a:t/>
            </a:r>
            <a:br>
              <a:rPr lang="en-US" dirty="0"/>
            </a:br>
            <a:r>
              <a:rPr lang="en-US" dirty="0"/>
              <a:t>A. Directly through </a:t>
            </a:r>
            <a:r>
              <a:rPr lang="en-US" dirty="0" err="1"/>
              <a:t>cannula</a:t>
            </a:r>
            <a:r>
              <a:rPr lang="en-US" dirty="0"/>
              <a:t> in the artery.</a:t>
            </a:r>
            <a:br>
              <a:rPr lang="en-US" dirty="0"/>
            </a:br>
            <a:r>
              <a:rPr lang="en-US" dirty="0"/>
              <a:t>B. Indirectly through:</a:t>
            </a:r>
            <a:br>
              <a:rPr lang="en-US" dirty="0"/>
            </a:br>
            <a:r>
              <a:rPr lang="en-US" dirty="0"/>
              <a:t>1. </a:t>
            </a:r>
            <a:r>
              <a:rPr lang="en-US" dirty="0" err="1"/>
              <a:t>Oscillometric</a:t>
            </a:r>
            <a:r>
              <a:rPr lang="en-US" dirty="0"/>
              <a:t> methods with an electronic pressure sensor (transducer) fitted in to detect blood flow with a numerical readout of blood pressure. This method  is a subject to the errors and drift of calibration.</a:t>
            </a:r>
            <a:br>
              <a:rPr lang="en-US" dirty="0"/>
            </a:br>
            <a:r>
              <a:rPr lang="en-US" dirty="0"/>
              <a:t>2. </a:t>
            </a:r>
            <a:r>
              <a:rPr lang="en-US" dirty="0" err="1"/>
              <a:t>Auscultatory</a:t>
            </a:r>
            <a:r>
              <a:rPr lang="en-US" dirty="0"/>
              <a:t> - </a:t>
            </a:r>
            <a:r>
              <a:rPr lang="en-US" dirty="0" err="1"/>
              <a:t>palpatory</a:t>
            </a:r>
            <a:r>
              <a:rPr lang="en-US" dirty="0"/>
              <a:t> method uses a stethoscope, sphygmomanometer which comprises an inflatable cuff placed around the upper arm at roughly the same vertical height as the heart, attached to a mercury or aneroid manometer. This method is not subject to the errors. </a:t>
            </a: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fontScale="77500" lnSpcReduction="20000"/>
          </a:bodyPr>
          <a:lstStyle/>
          <a:p>
            <a:pPr algn="l">
              <a:buNone/>
            </a:pPr>
            <a:r>
              <a:rPr lang="en-US" dirty="0"/>
              <a:t>Rest the patient for five minutes</a:t>
            </a:r>
          </a:p>
          <a:p>
            <a:pPr algn="l">
              <a:buNone/>
            </a:pPr>
            <a:r>
              <a:rPr lang="en-US" dirty="0"/>
              <a:t>1- In ambulant patients, measurements are normally made with the patient seated. Either arm can be used (difference between left and right should be &lt; 10 mmHg).</a:t>
            </a:r>
            <a:br>
              <a:rPr lang="en-US" dirty="0"/>
            </a:br>
            <a:r>
              <a:rPr lang="en-US" dirty="0"/>
              <a:t>2- Check the proper size of air bag within the cuff which should extend for at least 2/3 of the circumference of the arm.</a:t>
            </a:r>
          </a:p>
          <a:p>
            <a:pPr algn="l">
              <a:buNone/>
            </a:pPr>
            <a:r>
              <a:rPr lang="en-US" dirty="0"/>
              <a:t>2- Support the patient's arm comfortably at about heart level.</a:t>
            </a:r>
          </a:p>
          <a:p>
            <a:pPr algn="l">
              <a:buNone/>
            </a:pPr>
            <a:r>
              <a:rPr lang="en-US" dirty="0"/>
              <a:t>3- Apply the cuff to the upper arm with the center of the bladder over the brachial artery above the </a:t>
            </a:r>
            <a:r>
              <a:rPr lang="en-US" dirty="0" err="1"/>
              <a:t>cubital</a:t>
            </a:r>
            <a:r>
              <a:rPr lang="en-US" dirty="0"/>
              <a:t> </a:t>
            </a:r>
            <a:r>
              <a:rPr lang="en-US" dirty="0" err="1"/>
              <a:t>fossa</a:t>
            </a:r>
            <a:r>
              <a:rPr lang="en-US" dirty="0"/>
              <a:t> by 2.5 cm, wrapping should be neither tight nor loose. </a:t>
            </a:r>
            <a:br>
              <a:rPr lang="en-US" dirty="0"/>
            </a:b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548680"/>
            <a:ext cx="7762056" cy="5577483"/>
          </a:xfrm>
        </p:spPr>
        <p:txBody>
          <a:bodyPr>
            <a:normAutofit fontScale="70000" lnSpcReduction="20000"/>
          </a:bodyPr>
          <a:lstStyle/>
          <a:p>
            <a:pPr algn="l">
              <a:buNone/>
            </a:pPr>
            <a:r>
              <a:rPr lang="en-US" dirty="0"/>
              <a:t>4- Palpate the brachial pulse.</a:t>
            </a:r>
          </a:p>
          <a:p>
            <a:pPr algn="l">
              <a:buNone/>
            </a:pPr>
            <a:r>
              <a:rPr lang="en-US" dirty="0"/>
              <a:t>5- Inflate the cuff until the pulse is impalpable. Note the pressure on the manometer. This is a rough estimate of systolic pressure.</a:t>
            </a:r>
          </a:p>
          <a:p>
            <a:pPr algn="l">
              <a:buNone/>
            </a:pPr>
            <a:r>
              <a:rPr lang="en-US" dirty="0"/>
              <a:t>6- Now inflate the cuff another 10 mmHg and listen through the stethoscope over the brachial artery.</a:t>
            </a:r>
          </a:p>
          <a:p>
            <a:pPr algn="l">
              <a:buNone/>
            </a:pPr>
            <a:r>
              <a:rPr lang="en-US" dirty="0"/>
              <a:t>7- Deflate the cuff slowly until regular sounds are first heard. Note the reading to the nearest 2 mmHg. This is the systolic pressure (first </a:t>
            </a:r>
            <a:r>
              <a:rPr lang="en-US" dirty="0" err="1"/>
              <a:t>Korotkoff</a:t>
            </a:r>
            <a:r>
              <a:rPr lang="en-US" dirty="0"/>
              <a:t> sound).</a:t>
            </a:r>
          </a:p>
          <a:p>
            <a:pPr algn="l">
              <a:buNone/>
            </a:pPr>
            <a:r>
              <a:rPr lang="en-US" dirty="0"/>
              <a:t>8- Continue to deflate the cuff slowly until the sounds disappear (fifth </a:t>
            </a:r>
            <a:r>
              <a:rPr lang="en-US" dirty="0" err="1"/>
              <a:t>Korotkoff</a:t>
            </a:r>
            <a:r>
              <a:rPr lang="en-US" dirty="0"/>
              <a:t> sound). Record the pressure at which the sounds completely disappear as diastolic pressure. Occasionally muffled sounds persist and do not disappear, in which case the point of muffling is the best guide to the diastolic pressure..</a:t>
            </a:r>
            <a:br>
              <a:rPr lang="en-US" dirty="0"/>
            </a:br>
            <a:r>
              <a:rPr lang="en-US" dirty="0"/>
              <a:t/>
            </a:r>
            <a:br>
              <a:rPr lang="en-US" dirty="0"/>
            </a:br>
            <a:r>
              <a:rPr lang="en-US" b="1" dirty="0"/>
              <a:t>Note:</a:t>
            </a:r>
            <a:r>
              <a:rPr lang="en-US" dirty="0"/>
              <a:t> The cuff size should be correct: undersized cuffs yields too high pressure, whereas oversized cuffs yields too low pressure.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21506" name="Picture 2" descr="C:\Users\user\Desktop\diamond-apparatus-mercurial-deluxe-original-imae2s698zhyffhg.jpeg"/>
          <p:cNvPicPr>
            <a:picLocks noGrp="1" noChangeAspect="1" noChangeArrowheads="1"/>
          </p:cNvPicPr>
          <p:nvPr>
            <p:ph idx="1"/>
          </p:nvPr>
        </p:nvPicPr>
        <p:blipFill>
          <a:blip r:embed="rId2" cstate="print"/>
          <a:srcRect/>
          <a:stretch>
            <a:fillRect/>
          </a:stretch>
        </p:blipFill>
        <p:spPr bwMode="auto">
          <a:xfrm>
            <a:off x="683568" y="764704"/>
            <a:ext cx="7776864" cy="511256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user\Desktop\جهاز-قياس-ضغط-الدم.jpg"/>
          <p:cNvPicPr>
            <a:picLocks noChangeAspect="1" noChangeArrowheads="1"/>
          </p:cNvPicPr>
          <p:nvPr/>
        </p:nvPicPr>
        <p:blipFill>
          <a:blip r:embed="rId2" cstate="print"/>
          <a:srcRect/>
          <a:stretch>
            <a:fillRect/>
          </a:stretch>
        </p:blipFill>
        <p:spPr bwMode="auto">
          <a:xfrm>
            <a:off x="4860032" y="764704"/>
            <a:ext cx="3837806" cy="5400600"/>
          </a:xfrm>
          <a:prstGeom prst="rect">
            <a:avLst/>
          </a:prstGeom>
          <a:noFill/>
        </p:spPr>
      </p:pic>
      <p:pic>
        <p:nvPicPr>
          <p:cNvPr id="22531" name="Picture 3" descr="C:\Users\user\Desktop\Method-of-blood-pressure-measurement-device-without-pictures.jpg"/>
          <p:cNvPicPr>
            <a:picLocks noChangeAspect="1" noChangeArrowheads="1"/>
          </p:cNvPicPr>
          <p:nvPr/>
        </p:nvPicPr>
        <p:blipFill>
          <a:blip r:embed="rId3" cstate="print"/>
          <a:srcRect/>
          <a:stretch>
            <a:fillRect/>
          </a:stretch>
        </p:blipFill>
        <p:spPr bwMode="auto">
          <a:xfrm>
            <a:off x="611561" y="1204913"/>
            <a:ext cx="4032447" cy="44481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points:</a:t>
            </a:r>
            <a:endParaRPr lang="ar-IQ" dirty="0"/>
          </a:p>
        </p:txBody>
      </p:sp>
      <p:sp>
        <p:nvSpPr>
          <p:cNvPr id="3" name="Content Placeholder 2"/>
          <p:cNvSpPr>
            <a:spLocks noGrp="1"/>
          </p:cNvSpPr>
          <p:nvPr>
            <p:ph sz="quarter" idx="1"/>
          </p:nvPr>
        </p:nvSpPr>
        <p:spPr>
          <a:xfrm>
            <a:off x="323528" y="1447800"/>
            <a:ext cx="8363272" cy="4572000"/>
          </a:xfrm>
        </p:spPr>
        <p:txBody>
          <a:bodyPr>
            <a:normAutofit lnSpcReduction="10000"/>
          </a:bodyPr>
          <a:lstStyle/>
          <a:p>
            <a:pPr algn="l">
              <a:buNone/>
            </a:pPr>
            <a:r>
              <a:rPr lang="en-US" b="1" dirty="0"/>
              <a:t/>
            </a:r>
            <a:br>
              <a:rPr lang="en-US" b="1" dirty="0"/>
            </a:br>
            <a:r>
              <a:rPr lang="en-US" dirty="0"/>
              <a:t>Blood pressure varies with excitement, stress and environment. Repeated measurements, made 0n 0ne week apart, in a stress-free environment, are required to diagnose hypertension. In some patients simply measuring blood pressure can cause it to rise - so-called 'white coat' hypertension. Ambulatory blood pressure monitoring removes the stress of the clinic environment and helps identify this problem. Numerous devices can be set to make BP measurements at set intervals for 24 hours. Many patients also can use automatic machines which allow them to measure their own BP at home.</a:t>
            </a:r>
            <a:r>
              <a:rPr lang="en-US" b="1" dirty="0"/>
              <a:t/>
            </a:r>
            <a:br>
              <a:rPr lang="en-US" b="1" dirty="0"/>
            </a:br>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539553" y="908050"/>
          <a:ext cx="7992888" cy="4752528"/>
        </p:xfrm>
        <a:graphic>
          <a:graphicData uri="http://schemas.openxmlformats.org/drawingml/2006/table">
            <a:tbl>
              <a:tblPr rtl="1" firstRow="1" bandRow="1">
                <a:tableStyleId>{5C22544A-7EE6-4342-B048-85BDC9FD1C3A}</a:tableStyleId>
              </a:tblPr>
              <a:tblGrid>
                <a:gridCol w="2664296"/>
                <a:gridCol w="2664296"/>
                <a:gridCol w="2664296"/>
              </a:tblGrid>
              <a:tr h="676808">
                <a:tc>
                  <a:txBody>
                    <a:bodyPr/>
                    <a:lstStyle/>
                    <a:p>
                      <a:pPr algn="ctr">
                        <a:lnSpc>
                          <a:spcPct val="115000"/>
                        </a:lnSpc>
                        <a:spcAft>
                          <a:spcPts val="1000"/>
                        </a:spcAft>
                      </a:pPr>
                      <a:r>
                        <a:rPr lang="en-US" sz="1800" dirty="0" smtClean="0">
                          <a:latin typeface="Calibri"/>
                          <a:ea typeface="Calibri"/>
                          <a:cs typeface="+mj-cs"/>
                        </a:rPr>
                        <a:t>category</a:t>
                      </a:r>
                      <a:endParaRPr lang="en-US" sz="1800" dirty="0">
                        <a:latin typeface="Calibri"/>
                        <a:ea typeface="Calibri"/>
                        <a:cs typeface="+mj-cs"/>
                      </a:endParaRPr>
                    </a:p>
                  </a:txBody>
                  <a:tcPr marL="68580" marR="68580" marT="0" marB="0"/>
                </a:tc>
                <a:tc>
                  <a:txBody>
                    <a:bodyPr/>
                    <a:lstStyle/>
                    <a:p>
                      <a:pPr algn="ctr">
                        <a:lnSpc>
                          <a:spcPct val="115000"/>
                        </a:lnSpc>
                        <a:spcAft>
                          <a:spcPts val="1000"/>
                        </a:spcAft>
                      </a:pPr>
                      <a:r>
                        <a:rPr lang="en-US" sz="1800" dirty="0" smtClean="0">
                          <a:latin typeface="+mn-lt"/>
                          <a:ea typeface="Calibri"/>
                          <a:cs typeface="+mj-cs"/>
                        </a:rPr>
                        <a:t>systolic</a:t>
                      </a:r>
                      <a:endParaRPr lang="en-US" sz="1400" dirty="0">
                        <a:latin typeface="+mn-lt"/>
                        <a:ea typeface="Calibri"/>
                        <a:cs typeface="+mj-cs"/>
                      </a:endParaRPr>
                    </a:p>
                  </a:txBody>
                  <a:tcPr marL="68580" marR="68580" marT="0" marB="0"/>
                </a:tc>
                <a:tc>
                  <a:txBody>
                    <a:bodyPr/>
                    <a:lstStyle/>
                    <a:p>
                      <a:pPr algn="ctr">
                        <a:lnSpc>
                          <a:spcPct val="115000"/>
                        </a:lnSpc>
                        <a:spcAft>
                          <a:spcPts val="1000"/>
                        </a:spcAft>
                      </a:pPr>
                      <a:r>
                        <a:rPr lang="en-US" sz="1800" b="1" dirty="0" smtClean="0">
                          <a:latin typeface="+mn-lt"/>
                          <a:ea typeface="Calibri"/>
                          <a:cs typeface="+mj-cs"/>
                        </a:rPr>
                        <a:t>Diastolic</a:t>
                      </a:r>
                      <a:endParaRPr lang="en-US" sz="1800" dirty="0">
                        <a:latin typeface="Calibri"/>
                        <a:ea typeface="Calibri"/>
                        <a:cs typeface="+mj-cs"/>
                      </a:endParaRPr>
                    </a:p>
                  </a:txBody>
                  <a:tcPr marL="68580" marR="68580" marT="0" marB="0"/>
                </a:tc>
              </a:tr>
              <a:tr h="815144">
                <a:tc>
                  <a:txBody>
                    <a:bodyPr/>
                    <a:lstStyle/>
                    <a:p>
                      <a:pPr algn="ctr">
                        <a:lnSpc>
                          <a:spcPct val="115000"/>
                        </a:lnSpc>
                        <a:spcAft>
                          <a:spcPts val="1000"/>
                        </a:spcAft>
                      </a:pPr>
                      <a:r>
                        <a:rPr lang="en-US" sz="1600" dirty="0" smtClean="0">
                          <a:latin typeface="+mn-lt"/>
                          <a:ea typeface="Calibri"/>
                          <a:cs typeface="Arial"/>
                        </a:rPr>
                        <a:t>Normal</a:t>
                      </a:r>
                      <a:endParaRPr lang="en-US" sz="1200" dirty="0">
                        <a:latin typeface="+mn-lt"/>
                        <a:ea typeface="Calibri"/>
                        <a:cs typeface="Arial"/>
                      </a:endParaRPr>
                    </a:p>
                  </a:txBody>
                  <a:tcPr marL="68580" marR="68580" marT="0" marB="0"/>
                </a:tc>
                <a:tc>
                  <a:txBody>
                    <a:bodyPr/>
                    <a:lstStyle/>
                    <a:p>
                      <a:pPr algn="ctr" rtl="1">
                        <a:lnSpc>
                          <a:spcPct val="115000"/>
                        </a:lnSpc>
                        <a:spcAft>
                          <a:spcPts val="1000"/>
                        </a:spcAft>
                      </a:pPr>
                      <a:r>
                        <a:rPr lang="en-US" sz="1600" dirty="0" smtClean="0">
                          <a:latin typeface="+mn-lt"/>
                          <a:ea typeface="Calibri"/>
                          <a:cs typeface="Arial"/>
                        </a:rPr>
                        <a:t>&lt;120</a:t>
                      </a:r>
                      <a:endParaRPr lang="en-US" sz="1600" dirty="0">
                        <a:latin typeface="Calibri"/>
                        <a:ea typeface="Calibri"/>
                        <a:cs typeface="Arial"/>
                      </a:endParaRPr>
                    </a:p>
                  </a:txBody>
                  <a:tcPr marL="68580" marR="68580" marT="0" marB="0"/>
                </a:tc>
                <a:tc>
                  <a:txBody>
                    <a:bodyPr/>
                    <a:lstStyle/>
                    <a:p>
                      <a:pPr algn="ctr" rtl="1">
                        <a:lnSpc>
                          <a:spcPct val="115000"/>
                        </a:lnSpc>
                        <a:spcAft>
                          <a:spcPts val="1000"/>
                        </a:spcAft>
                      </a:pPr>
                      <a:r>
                        <a:rPr lang="en-US" sz="1600" dirty="0" smtClean="0">
                          <a:latin typeface="+mn-lt"/>
                          <a:ea typeface="Calibri"/>
                          <a:cs typeface="Arial"/>
                        </a:rPr>
                        <a:t>80</a:t>
                      </a:r>
                      <a:r>
                        <a:rPr lang="ar-IQ" sz="1600" dirty="0" smtClean="0">
                          <a:latin typeface="+mn-lt"/>
                          <a:ea typeface="Calibri"/>
                          <a:cs typeface="+mn-cs"/>
                        </a:rPr>
                        <a:t>&gt;</a:t>
                      </a:r>
                      <a:endParaRPr lang="en-US" sz="1200" dirty="0">
                        <a:latin typeface="+mn-lt"/>
                        <a:ea typeface="Calibri"/>
                        <a:cs typeface="Arial"/>
                      </a:endParaRPr>
                    </a:p>
                  </a:txBody>
                  <a:tcPr marL="68580" marR="68580" marT="0" marB="0"/>
                </a:tc>
              </a:tr>
              <a:tr h="815144">
                <a:tc>
                  <a:txBody>
                    <a:bodyPr/>
                    <a:lstStyle/>
                    <a:p>
                      <a:pPr algn="ctr">
                        <a:lnSpc>
                          <a:spcPct val="115000"/>
                        </a:lnSpc>
                        <a:spcAft>
                          <a:spcPts val="1000"/>
                        </a:spcAft>
                      </a:pPr>
                      <a:r>
                        <a:rPr lang="en-US" sz="2000" dirty="0" err="1">
                          <a:latin typeface="Calibri"/>
                          <a:ea typeface="Calibri"/>
                          <a:cs typeface="Arial"/>
                        </a:rPr>
                        <a:t>Prehypertension</a:t>
                      </a:r>
                      <a:endParaRPr lang="en-US" sz="1600" dirty="0">
                        <a:latin typeface="Calibri"/>
                        <a:ea typeface="Calibri"/>
                        <a:cs typeface="Arial"/>
                      </a:endParaRPr>
                    </a:p>
                  </a:txBody>
                  <a:tcPr marL="68580" marR="68580" marT="0" marB="0"/>
                </a:tc>
                <a:tc>
                  <a:txBody>
                    <a:bodyPr/>
                    <a:lstStyle/>
                    <a:p>
                      <a:pPr algn="ctr" rtl="1">
                        <a:lnSpc>
                          <a:spcPct val="115000"/>
                        </a:lnSpc>
                        <a:spcAft>
                          <a:spcPts val="1000"/>
                        </a:spcAft>
                      </a:pPr>
                      <a:r>
                        <a:rPr lang="en-US" sz="2000">
                          <a:latin typeface="Calibri"/>
                          <a:ea typeface="Calibri"/>
                          <a:cs typeface="Arial"/>
                        </a:rPr>
                        <a:t>130-139</a:t>
                      </a:r>
                      <a:endParaRPr lang="en-US" sz="1600">
                        <a:latin typeface="Calibri"/>
                        <a:ea typeface="Calibri"/>
                        <a:cs typeface="Arial"/>
                      </a:endParaRPr>
                    </a:p>
                  </a:txBody>
                  <a:tcPr marL="68580" marR="68580" marT="0" marB="0"/>
                </a:tc>
                <a:tc>
                  <a:txBody>
                    <a:bodyPr/>
                    <a:lstStyle/>
                    <a:p>
                      <a:pPr algn="ctr" rtl="1">
                        <a:lnSpc>
                          <a:spcPct val="115000"/>
                        </a:lnSpc>
                        <a:spcAft>
                          <a:spcPts val="1000"/>
                        </a:spcAft>
                      </a:pPr>
                      <a:r>
                        <a:rPr lang="en-US" sz="2000" dirty="0">
                          <a:latin typeface="Calibri"/>
                          <a:ea typeface="Calibri"/>
                          <a:cs typeface="Arial"/>
                        </a:rPr>
                        <a:t>85-89</a:t>
                      </a:r>
                      <a:endParaRPr lang="en-US" sz="1600" dirty="0">
                        <a:latin typeface="Calibri"/>
                        <a:ea typeface="Calibri"/>
                        <a:cs typeface="Arial"/>
                      </a:endParaRPr>
                    </a:p>
                  </a:txBody>
                  <a:tcPr marL="68580" marR="68580" marT="0" marB="0"/>
                </a:tc>
              </a:tr>
              <a:tr h="815144">
                <a:tc>
                  <a:txBody>
                    <a:bodyPr/>
                    <a:lstStyle/>
                    <a:p>
                      <a:pPr algn="ctr">
                        <a:lnSpc>
                          <a:spcPct val="115000"/>
                        </a:lnSpc>
                        <a:spcAft>
                          <a:spcPts val="1000"/>
                        </a:spcAft>
                      </a:pPr>
                      <a:r>
                        <a:rPr lang="en-US" sz="2000" dirty="0">
                          <a:latin typeface="Calibri"/>
                          <a:ea typeface="Calibri"/>
                          <a:cs typeface="Arial"/>
                        </a:rPr>
                        <a:t>Stage I hypertension</a:t>
                      </a:r>
                      <a:endParaRPr lang="en-US" sz="1600" dirty="0">
                        <a:latin typeface="Calibri"/>
                        <a:ea typeface="Calibri"/>
                        <a:cs typeface="Arial"/>
                      </a:endParaRPr>
                    </a:p>
                  </a:txBody>
                  <a:tcPr marL="68580" marR="68580" marT="0" marB="0"/>
                </a:tc>
                <a:tc>
                  <a:txBody>
                    <a:bodyPr/>
                    <a:lstStyle/>
                    <a:p>
                      <a:pPr algn="ctr" rtl="1">
                        <a:lnSpc>
                          <a:spcPct val="115000"/>
                        </a:lnSpc>
                        <a:spcAft>
                          <a:spcPts val="1000"/>
                        </a:spcAft>
                      </a:pPr>
                      <a:r>
                        <a:rPr lang="en-US" sz="2000">
                          <a:latin typeface="Calibri"/>
                          <a:ea typeface="Calibri"/>
                          <a:cs typeface="Arial"/>
                        </a:rPr>
                        <a:t>140-159</a:t>
                      </a:r>
                      <a:endParaRPr lang="en-US" sz="1600">
                        <a:latin typeface="Calibri"/>
                        <a:ea typeface="Calibri"/>
                        <a:cs typeface="Arial"/>
                      </a:endParaRPr>
                    </a:p>
                  </a:txBody>
                  <a:tcPr marL="68580" marR="68580" marT="0" marB="0"/>
                </a:tc>
                <a:tc>
                  <a:txBody>
                    <a:bodyPr/>
                    <a:lstStyle/>
                    <a:p>
                      <a:pPr algn="ctr" rtl="1">
                        <a:lnSpc>
                          <a:spcPct val="115000"/>
                        </a:lnSpc>
                        <a:spcAft>
                          <a:spcPts val="1000"/>
                        </a:spcAft>
                      </a:pPr>
                      <a:r>
                        <a:rPr lang="en-US" sz="2000" dirty="0">
                          <a:latin typeface="Calibri"/>
                          <a:ea typeface="Calibri"/>
                          <a:cs typeface="Arial"/>
                        </a:rPr>
                        <a:t>90-99</a:t>
                      </a:r>
                      <a:endParaRPr lang="en-US" sz="1600" dirty="0">
                        <a:latin typeface="Calibri"/>
                        <a:ea typeface="Calibri"/>
                        <a:cs typeface="Arial"/>
                      </a:endParaRPr>
                    </a:p>
                  </a:txBody>
                  <a:tcPr marL="68580" marR="68580" marT="0" marB="0"/>
                </a:tc>
              </a:tr>
              <a:tr h="815144">
                <a:tc>
                  <a:txBody>
                    <a:bodyPr/>
                    <a:lstStyle/>
                    <a:p>
                      <a:pPr algn="ctr">
                        <a:lnSpc>
                          <a:spcPct val="115000"/>
                        </a:lnSpc>
                        <a:spcAft>
                          <a:spcPts val="1000"/>
                        </a:spcAft>
                      </a:pPr>
                      <a:r>
                        <a:rPr lang="en-US" sz="2000">
                          <a:latin typeface="Calibri"/>
                          <a:ea typeface="Calibri"/>
                          <a:cs typeface="Arial"/>
                        </a:rPr>
                        <a:t>Stage II hypertension</a:t>
                      </a:r>
                      <a:endParaRPr lang="en-US" sz="1600">
                        <a:latin typeface="Calibri"/>
                        <a:ea typeface="Calibri"/>
                        <a:cs typeface="Arial"/>
                      </a:endParaRPr>
                    </a:p>
                  </a:txBody>
                  <a:tcPr marL="68580" marR="68580" marT="0" marB="0"/>
                </a:tc>
                <a:tc>
                  <a:txBody>
                    <a:bodyPr/>
                    <a:lstStyle/>
                    <a:p>
                      <a:pPr algn="ctr">
                        <a:lnSpc>
                          <a:spcPct val="115000"/>
                        </a:lnSpc>
                        <a:spcAft>
                          <a:spcPts val="1000"/>
                        </a:spcAft>
                      </a:pPr>
                      <a:r>
                        <a:rPr lang="en-US" sz="2000">
                          <a:latin typeface="Calibri"/>
                          <a:ea typeface="Calibri"/>
                          <a:cs typeface="Arial"/>
                        </a:rPr>
                        <a:t>≥160</a:t>
                      </a:r>
                      <a:endParaRPr lang="en-US" sz="1600">
                        <a:latin typeface="Calibri"/>
                        <a:ea typeface="Calibri"/>
                        <a:cs typeface="Arial"/>
                      </a:endParaRPr>
                    </a:p>
                  </a:txBody>
                  <a:tcPr marL="68580" marR="68580" marT="0" marB="0"/>
                </a:tc>
                <a:tc>
                  <a:txBody>
                    <a:bodyPr/>
                    <a:lstStyle/>
                    <a:p>
                      <a:pPr algn="ctr" rtl="1">
                        <a:lnSpc>
                          <a:spcPct val="115000"/>
                        </a:lnSpc>
                        <a:spcAft>
                          <a:spcPts val="1000"/>
                        </a:spcAft>
                      </a:pPr>
                      <a:r>
                        <a:rPr lang="en-US" sz="2000" dirty="0">
                          <a:latin typeface="Calibri"/>
                          <a:ea typeface="Calibri"/>
                          <a:cs typeface="Arial"/>
                        </a:rPr>
                        <a:t>≥100</a:t>
                      </a:r>
                      <a:endParaRPr lang="en-US" sz="1600" dirty="0">
                        <a:latin typeface="Calibri"/>
                        <a:ea typeface="Calibri"/>
                        <a:cs typeface="Arial"/>
                      </a:endParaRPr>
                    </a:p>
                  </a:txBody>
                  <a:tcPr marL="68580" marR="68580" marT="0" marB="0"/>
                </a:tc>
              </a:tr>
              <a:tr h="815144">
                <a:tc>
                  <a:txBody>
                    <a:bodyPr/>
                    <a:lstStyle/>
                    <a:p>
                      <a:pPr algn="ctr">
                        <a:lnSpc>
                          <a:spcPct val="115000"/>
                        </a:lnSpc>
                        <a:spcAft>
                          <a:spcPts val="1000"/>
                        </a:spcAft>
                      </a:pPr>
                      <a:r>
                        <a:rPr lang="en-US" sz="2000">
                          <a:latin typeface="Calibri"/>
                          <a:ea typeface="Calibri"/>
                          <a:cs typeface="Arial"/>
                        </a:rPr>
                        <a:t>Hypertensive crisis</a:t>
                      </a:r>
                      <a:endParaRPr lang="en-US" sz="1600">
                        <a:latin typeface="Calibri"/>
                        <a:ea typeface="Calibri"/>
                        <a:cs typeface="Arial"/>
                      </a:endParaRPr>
                    </a:p>
                  </a:txBody>
                  <a:tcPr marL="68580" marR="68580" marT="0" marB="0"/>
                </a:tc>
                <a:tc>
                  <a:txBody>
                    <a:bodyPr/>
                    <a:lstStyle/>
                    <a:p>
                      <a:pPr algn="ctr">
                        <a:lnSpc>
                          <a:spcPct val="115000"/>
                        </a:lnSpc>
                        <a:spcAft>
                          <a:spcPts val="1000"/>
                        </a:spcAft>
                      </a:pPr>
                      <a:r>
                        <a:rPr lang="en-US" sz="2000" dirty="0">
                          <a:latin typeface="Calibri"/>
                          <a:ea typeface="Calibri"/>
                          <a:cs typeface="Arial"/>
                        </a:rPr>
                        <a:t>&gt; 180</a:t>
                      </a:r>
                      <a:endParaRPr lang="en-US" sz="1600" dirty="0">
                        <a:latin typeface="Calibri"/>
                        <a:ea typeface="Calibri"/>
                        <a:cs typeface="Arial"/>
                      </a:endParaRPr>
                    </a:p>
                  </a:txBody>
                  <a:tcPr marL="68580" marR="68580" marT="0" marB="0"/>
                </a:tc>
                <a:tc>
                  <a:txBody>
                    <a:bodyPr/>
                    <a:lstStyle/>
                    <a:p>
                      <a:pPr algn="ctr" rtl="1">
                        <a:lnSpc>
                          <a:spcPct val="115000"/>
                        </a:lnSpc>
                        <a:spcAft>
                          <a:spcPts val="1000"/>
                        </a:spcAft>
                      </a:pPr>
                      <a:r>
                        <a:rPr lang="en-US" sz="2000" dirty="0">
                          <a:latin typeface="Calibri"/>
                          <a:ea typeface="Calibri"/>
                          <a:cs typeface="Arial"/>
                        </a:rPr>
                        <a:t>&gt; 110</a:t>
                      </a:r>
                      <a:endParaRPr lang="en-US" sz="1600" dirty="0">
                        <a:latin typeface="Calibri"/>
                        <a:ea typeface="Calibri"/>
                        <a:cs typeface="Arial"/>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980728"/>
            <a:ext cx="8352928" cy="4968552"/>
          </a:xfrm>
        </p:spPr>
        <p:txBody>
          <a:bodyPr/>
          <a:lstStyle/>
          <a:p>
            <a:pPr algn="l">
              <a:buNone/>
            </a:pPr>
            <a:r>
              <a:rPr lang="en-US" dirty="0"/>
              <a:t>Hypertension has no specific symptoms but, if untreated, can lead to death or morbidity from heart failure, </a:t>
            </a:r>
            <a:r>
              <a:rPr lang="en-US" dirty="0" err="1"/>
              <a:t>cerebrovascular</a:t>
            </a:r>
            <a:r>
              <a:rPr lang="en-US" dirty="0"/>
              <a:t> accident or renal failure.</a:t>
            </a:r>
            <a:r>
              <a:rPr lang="en-US" b="1" dirty="0"/>
              <a:t> </a:t>
            </a:r>
            <a:r>
              <a:rPr lang="en-US" dirty="0"/>
              <a:t>It is a major risk factor for coronary heart disease and </a:t>
            </a:r>
            <a:r>
              <a:rPr lang="en-US" dirty="0" err="1"/>
              <a:t>atrial</a:t>
            </a:r>
            <a:r>
              <a:rPr lang="en-US" dirty="0"/>
              <a:t> fibrillation. </a:t>
            </a:r>
            <a:br>
              <a:rPr lang="en-US" dirty="0"/>
            </a:br>
            <a:r>
              <a:rPr lang="en-US" b="1" dirty="0"/>
              <a:t>Pulse rate:</a:t>
            </a:r>
            <a:r>
              <a:rPr lang="en-US" dirty="0"/>
              <a:t> Assess the radial pulse to determine rate, rhythm, and volume. </a:t>
            </a:r>
            <a:br>
              <a:rPr lang="en-US" dirty="0"/>
            </a:br>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548680"/>
            <a:ext cx="7834064" cy="5577483"/>
          </a:xfrm>
        </p:spPr>
        <p:txBody>
          <a:bodyPr>
            <a:normAutofit fontScale="70000" lnSpcReduction="20000"/>
          </a:bodyPr>
          <a:lstStyle/>
          <a:p>
            <a:pPr algn="l">
              <a:buNone/>
            </a:pPr>
            <a:r>
              <a:rPr lang="en-US" b="1" dirty="0"/>
              <a:t>Radial pulse </a:t>
            </a:r>
            <a:br>
              <a:rPr lang="en-US" b="1" dirty="0"/>
            </a:br>
            <a:r>
              <a:rPr lang="en-US" dirty="0"/>
              <a:t>1- Place your three middle fingers over the right radial pulse at the wrist, lateral to the flexor </a:t>
            </a:r>
            <a:r>
              <a:rPr lang="en-US" dirty="0" err="1"/>
              <a:t>carpi</a:t>
            </a:r>
            <a:r>
              <a:rPr lang="en-US" dirty="0"/>
              <a:t> </a:t>
            </a:r>
            <a:r>
              <a:rPr lang="en-US" dirty="0" err="1"/>
              <a:t>radialis</a:t>
            </a:r>
            <a:r>
              <a:rPr lang="en-US" dirty="0"/>
              <a:t> tendon.</a:t>
            </a:r>
            <a:r>
              <a:rPr lang="en-US" b="1" dirty="0"/>
              <a:t/>
            </a:r>
            <a:br>
              <a:rPr lang="en-US" b="1" dirty="0"/>
            </a:br>
            <a:r>
              <a:rPr lang="en-US" dirty="0"/>
              <a:t>2- Use the pads of your fingers to assess the rate, rhythm and volume (Fig. 3.11A).</a:t>
            </a:r>
            <a:r>
              <a:rPr lang="en-US" b="1" dirty="0"/>
              <a:t/>
            </a:r>
            <a:br>
              <a:rPr lang="en-US" b="1" dirty="0"/>
            </a:br>
            <a:r>
              <a:rPr lang="en-US" dirty="0"/>
              <a:t>3- Count the pulse for 15 seconds and multiply by four to obtain the pulse rate in beats per minute (</a:t>
            </a:r>
            <a:r>
              <a:rPr lang="en-US" dirty="0" err="1"/>
              <a:t>bpm</a:t>
            </a:r>
            <a:r>
              <a:rPr lang="en-US" dirty="0"/>
              <a:t>).</a:t>
            </a:r>
            <a:r>
              <a:rPr lang="en-US" b="1" dirty="0"/>
              <a:t/>
            </a:r>
            <a:br>
              <a:rPr lang="en-US" b="1" dirty="0"/>
            </a:br>
            <a:r>
              <a:rPr lang="en-US" dirty="0"/>
              <a:t>4- Now palpate the left radial pulse. If either pulse feels diminished in volume, confirm any difference by simultaneous palpation.</a:t>
            </a:r>
            <a:br>
              <a:rPr lang="en-US" dirty="0"/>
            </a:br>
            <a:r>
              <a:rPr lang="en-US" b="1" dirty="0"/>
              <a:t>Brachial pulse</a:t>
            </a:r>
            <a:br>
              <a:rPr lang="en-US" b="1" dirty="0"/>
            </a:br>
            <a:r>
              <a:rPr lang="en-US" dirty="0"/>
              <a:t>1- Use your thumb (right thumb for right arm and vice versa) with your fingers cupped round the back of the elbow. </a:t>
            </a:r>
            <a:br>
              <a:rPr lang="en-US" dirty="0"/>
            </a:br>
            <a:r>
              <a:rPr lang="en-US" dirty="0"/>
              <a:t>2- Feel in the </a:t>
            </a:r>
            <a:r>
              <a:rPr lang="en-US" dirty="0" err="1"/>
              <a:t>antecubital</a:t>
            </a:r>
            <a:r>
              <a:rPr lang="en-US" dirty="0"/>
              <a:t> </a:t>
            </a:r>
            <a:r>
              <a:rPr lang="en-US" dirty="0" err="1"/>
              <a:t>fossa</a:t>
            </a:r>
            <a:r>
              <a:rPr lang="en-US" dirty="0"/>
              <a:t> medial to the tendon of the biceps muscle to find the pulse and assess its character.</a:t>
            </a:r>
            <a:r>
              <a:rPr lang="en-US" b="1" dirty="0"/>
              <a:t/>
            </a:r>
            <a:br>
              <a:rPr lang="en-US" b="1" dirty="0"/>
            </a:br>
            <a:r>
              <a:rPr lang="en-US" b="1" dirty="0"/>
              <a:t>Carotid pulse</a:t>
            </a:r>
            <a:br>
              <a:rPr lang="en-US" b="1" dirty="0"/>
            </a:br>
            <a:r>
              <a:rPr lang="en-US" dirty="0"/>
              <a:t>1- Palpate the carotid pulse with the patient lying on couch in case you induce a</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539552" y="1268759"/>
            <a:ext cx="8064896" cy="3312369"/>
          </a:xfrm>
        </p:spPr>
        <p:txBody>
          <a:bodyPr>
            <a:normAutofit fontScale="85000" lnSpcReduction="20000"/>
          </a:bodyPr>
          <a:lstStyle/>
          <a:p>
            <a:pPr algn="l">
              <a:buNone/>
            </a:pPr>
            <a:r>
              <a:rPr lang="en-US" dirty="0">
                <a:solidFill>
                  <a:srgbClr val="FF0000"/>
                </a:solidFill>
              </a:rPr>
              <a:t>Vital signs reflect the functional status of vital organs in the body and they include</a:t>
            </a:r>
            <a:r>
              <a:rPr lang="en-US" dirty="0" smtClean="0">
                <a:solidFill>
                  <a:srgbClr val="FF0000"/>
                </a:solidFill>
              </a:rPr>
              <a:t>:</a:t>
            </a:r>
          </a:p>
          <a:p>
            <a:pPr algn="l">
              <a:buNone/>
            </a:pPr>
            <a:endParaRPr lang="en-US" dirty="0" smtClean="0"/>
          </a:p>
          <a:p>
            <a:pPr algn="l">
              <a:buNone/>
            </a:pPr>
            <a:r>
              <a:rPr lang="en-US" dirty="0" smtClean="0"/>
              <a:t>  Temperature,</a:t>
            </a:r>
          </a:p>
          <a:p>
            <a:pPr algn="l">
              <a:buNone/>
            </a:pPr>
            <a:r>
              <a:rPr lang="en-US" dirty="0" smtClean="0"/>
              <a:t>  Blood </a:t>
            </a:r>
            <a:r>
              <a:rPr lang="en-US" dirty="0"/>
              <a:t>pressure, </a:t>
            </a:r>
            <a:endParaRPr lang="en-US" dirty="0" smtClean="0"/>
          </a:p>
          <a:p>
            <a:pPr algn="l">
              <a:buNone/>
            </a:pPr>
            <a:r>
              <a:rPr lang="en-US" dirty="0" smtClean="0"/>
              <a:t>  Pulse,</a:t>
            </a:r>
          </a:p>
          <a:p>
            <a:pPr algn="l">
              <a:buNone/>
            </a:pPr>
            <a:r>
              <a:rPr lang="en-US" dirty="0" smtClean="0"/>
              <a:t>  </a:t>
            </a:r>
            <a:r>
              <a:rPr lang="en-US" dirty="0"/>
              <a:t>Respiratory rate, </a:t>
            </a:r>
            <a:endParaRPr lang="en-US" dirty="0" smtClean="0"/>
          </a:p>
          <a:p>
            <a:pPr algn="l">
              <a:buNone/>
            </a:pPr>
            <a:r>
              <a:rPr lang="en-US" dirty="0" smtClean="0"/>
              <a:t>  Oxygen </a:t>
            </a:r>
            <a:r>
              <a:rPr lang="en-US" dirty="0"/>
              <a:t>saturation</a:t>
            </a:r>
            <a:r>
              <a:rPr lang="en-US" dirty="0" smtClean="0"/>
              <a:t>,   </a:t>
            </a:r>
          </a:p>
          <a:p>
            <a:pPr algn="l">
              <a:buNone/>
            </a:pPr>
            <a:r>
              <a:rPr lang="en-US" dirty="0" smtClean="0"/>
              <a:t>  Blood glucose.        </a:t>
            </a:r>
            <a:endParaRPr lang="ar-IQ"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530225"/>
            <a:ext cx="8280920" cy="5563071"/>
          </a:xfrm>
        </p:spPr>
        <p:txBody>
          <a:bodyPr>
            <a:normAutofit/>
          </a:bodyPr>
          <a:lstStyle/>
          <a:p>
            <a:pPr algn="l"/>
            <a:endParaRPr lang="ar-IQ" dirty="0" smtClean="0"/>
          </a:p>
          <a:p>
            <a:pPr algn="l">
              <a:buNone/>
            </a:pPr>
            <a:r>
              <a:rPr lang="en-US" dirty="0" smtClean="0"/>
              <a:t>reflex </a:t>
            </a:r>
            <a:r>
              <a:rPr lang="en-US" dirty="0" err="1"/>
              <a:t>bradycardia</a:t>
            </a:r>
            <a:r>
              <a:rPr lang="en-US" dirty="0"/>
              <a:t>.</a:t>
            </a:r>
            <a:r>
              <a:rPr lang="en-US" b="1" dirty="0"/>
              <a:t/>
            </a:r>
            <a:br>
              <a:rPr lang="en-US" b="1" dirty="0"/>
            </a:br>
            <a:r>
              <a:rPr lang="en-US" dirty="0"/>
              <a:t>2- Never compress both carotid arteries simultaneously.</a:t>
            </a:r>
            <a:r>
              <a:rPr lang="en-US" b="1" dirty="0"/>
              <a:t/>
            </a:r>
            <a:br>
              <a:rPr lang="en-US" b="1" dirty="0"/>
            </a:br>
            <a:r>
              <a:rPr lang="en-US" dirty="0"/>
              <a:t>3- Use your left thumb for the right carotid pulse and vice versa.</a:t>
            </a:r>
            <a:r>
              <a:rPr lang="en-US" b="1" dirty="0"/>
              <a:t/>
            </a:r>
            <a:br>
              <a:rPr lang="en-US" b="1" dirty="0"/>
            </a:br>
            <a:r>
              <a:rPr lang="en-US" dirty="0"/>
              <a:t>4- Place the tip of your thumb between the larynx and the anterior border of the </a:t>
            </a:r>
            <a:r>
              <a:rPr lang="en-US" dirty="0" err="1"/>
              <a:t>sternocleidomastoid</a:t>
            </a:r>
            <a:r>
              <a:rPr lang="en-US" dirty="0"/>
              <a:t> muscle.</a:t>
            </a:r>
            <a:r>
              <a:rPr lang="en-US" b="1" dirty="0"/>
              <a:t/>
            </a:r>
            <a:br>
              <a:rPr lang="en-US" b="1" dirty="0"/>
            </a:br>
            <a:r>
              <a:rPr lang="en-US" dirty="0"/>
              <a:t>5- Press your thumb gently backwards to feel the pulse.</a:t>
            </a:r>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530225"/>
            <a:ext cx="8208912" cy="5203031"/>
          </a:xfrm>
        </p:spPr>
        <p:txBody>
          <a:bodyPr>
            <a:normAutofit fontScale="70000" lnSpcReduction="20000"/>
          </a:bodyPr>
          <a:lstStyle/>
          <a:p>
            <a:pPr algn="l"/>
            <a:r>
              <a:rPr lang="en-US" b="1" dirty="0"/>
              <a:t>Normal findings</a:t>
            </a:r>
            <a:endParaRPr lang="en-US" dirty="0"/>
          </a:p>
          <a:p>
            <a:pPr algn="l">
              <a:buNone/>
            </a:pPr>
            <a:r>
              <a:rPr lang="en-US" dirty="0"/>
              <a:t>A normal adult resting pulse rate is between 60-100 </a:t>
            </a:r>
            <a:r>
              <a:rPr lang="en-US" dirty="0" err="1"/>
              <a:t>bpm</a:t>
            </a:r>
            <a:r>
              <a:rPr lang="en-US" dirty="0"/>
              <a:t>. </a:t>
            </a:r>
            <a:r>
              <a:rPr lang="en-US" dirty="0" err="1"/>
              <a:t>Bradycardia</a:t>
            </a:r>
            <a:r>
              <a:rPr lang="en-US" dirty="0"/>
              <a:t> is a pulse rate of &lt; 60 </a:t>
            </a:r>
            <a:r>
              <a:rPr lang="en-US" dirty="0" err="1"/>
              <a:t>bpm</a:t>
            </a:r>
            <a:r>
              <a:rPr lang="en-US" dirty="0"/>
              <a:t> (as in cases of sleep, athlete, and hypothyroidism) and tachycardia &gt; 100 </a:t>
            </a:r>
            <a:r>
              <a:rPr lang="en-US" dirty="0" err="1"/>
              <a:t>bpm</a:t>
            </a:r>
            <a:r>
              <a:rPr lang="en-US" dirty="0"/>
              <a:t> (as in cases of anemia, pain, exercise, anxiety, fever, and </a:t>
            </a:r>
            <a:r>
              <a:rPr lang="en-US" dirty="0" err="1"/>
              <a:t>thyrotoxicosis</a:t>
            </a:r>
            <a:r>
              <a:rPr lang="en-US" dirty="0"/>
              <a:t>). </a:t>
            </a:r>
          </a:p>
          <a:p>
            <a:pPr algn="l">
              <a:buNone/>
            </a:pPr>
            <a:r>
              <a:rPr lang="en-US" dirty="0"/>
              <a:t>A normal cardiac rhythm is called sinus rhythm because it arises from the </a:t>
            </a:r>
            <a:r>
              <a:rPr lang="en-US" dirty="0" err="1"/>
              <a:t>sinoatrial</a:t>
            </a:r>
            <a:r>
              <a:rPr lang="en-US" dirty="0"/>
              <a:t> node. Sinus rhythm seldom produces a completely regular pulse because the heart speeds up during inspiration and slows at the beginning of expiration in response to changes in </a:t>
            </a:r>
            <a:r>
              <a:rPr lang="en-US" dirty="0" err="1"/>
              <a:t>vagus</a:t>
            </a:r>
            <a:r>
              <a:rPr lang="en-US" dirty="0"/>
              <a:t> nerve activity. This sinus arrhythmia is most obvious in children, young adults and athletes.</a:t>
            </a:r>
            <a:br>
              <a:rPr lang="en-US" dirty="0"/>
            </a:br>
            <a:r>
              <a:rPr lang="en-US" dirty="0"/>
              <a:t>Cases of abnormal rhythm called </a:t>
            </a:r>
            <a:r>
              <a:rPr lang="en-US" dirty="0" err="1"/>
              <a:t>dysrhythmia</a:t>
            </a:r>
            <a:r>
              <a:rPr lang="en-US" dirty="0"/>
              <a:t> or arrhythmia which could be associated with tachycardia (tachyarrhythmia as in </a:t>
            </a:r>
            <a:r>
              <a:rPr lang="en-US" dirty="0" err="1"/>
              <a:t>supraventricular</a:t>
            </a:r>
            <a:r>
              <a:rPr lang="en-US" dirty="0"/>
              <a:t> tachycardia and </a:t>
            </a:r>
            <a:r>
              <a:rPr lang="en-US" dirty="0" err="1"/>
              <a:t>atrial</a:t>
            </a:r>
            <a:r>
              <a:rPr lang="en-US" dirty="0"/>
              <a:t> fibrillation) or associated with </a:t>
            </a:r>
            <a:r>
              <a:rPr lang="en-US" dirty="0" err="1"/>
              <a:t>bradycardia</a:t>
            </a:r>
            <a:r>
              <a:rPr lang="en-US" dirty="0"/>
              <a:t> (</a:t>
            </a:r>
            <a:r>
              <a:rPr lang="en-US" dirty="0" err="1"/>
              <a:t>bradyarrythmia</a:t>
            </a:r>
            <a:r>
              <a:rPr lang="en-US" dirty="0"/>
              <a:t> as in cases of heart block).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530225"/>
            <a:ext cx="7776864" cy="5563071"/>
          </a:xfrm>
        </p:spPr>
        <p:txBody>
          <a:bodyPr>
            <a:normAutofit fontScale="92500" lnSpcReduction="20000"/>
          </a:bodyPr>
          <a:lstStyle/>
          <a:p>
            <a:pPr algn="l"/>
            <a:r>
              <a:rPr lang="en-US" b="1" dirty="0"/>
              <a:t>Volume </a:t>
            </a:r>
            <a:endParaRPr lang="en-US" dirty="0"/>
          </a:p>
          <a:p>
            <a:pPr algn="l">
              <a:buNone/>
            </a:pPr>
            <a:r>
              <a:rPr lang="en-US" dirty="0"/>
              <a:t>Volume is the movement imparted to your fingers and reflects the pulse pressure.  </a:t>
            </a:r>
          </a:p>
          <a:p>
            <a:pPr algn="l">
              <a:buNone/>
            </a:pPr>
            <a:r>
              <a:rPr lang="en-US" dirty="0"/>
              <a:t>A large volume pulse may be due to high cardiac output state as in cases of exercise, emotion, heat, pregnancy, fever, </a:t>
            </a:r>
            <a:r>
              <a:rPr lang="en-US" dirty="0" err="1"/>
              <a:t>thyrotoxicosis</a:t>
            </a:r>
            <a:r>
              <a:rPr lang="en-US" dirty="0"/>
              <a:t>, or </a:t>
            </a:r>
            <a:r>
              <a:rPr lang="en-US" dirty="0" err="1"/>
              <a:t>anaemia</a:t>
            </a:r>
            <a:r>
              <a:rPr lang="en-US" dirty="0"/>
              <a:t>.</a:t>
            </a:r>
            <a:br>
              <a:rPr lang="en-US" dirty="0"/>
            </a:br>
            <a:r>
              <a:rPr lang="en-US" dirty="0"/>
              <a:t>A low volume pulse (thin and </a:t>
            </a:r>
            <a:r>
              <a:rPr lang="en-US" dirty="0" err="1"/>
              <a:t>thready</a:t>
            </a:r>
            <a:r>
              <a:rPr lang="en-US" dirty="0"/>
              <a:t>) is associated with reduced stroke volume due to heart failure, or </a:t>
            </a:r>
            <a:r>
              <a:rPr lang="en-US" dirty="0" err="1"/>
              <a:t>hypovolaemia</a:t>
            </a:r>
            <a:r>
              <a:rPr lang="en-US" dirty="0"/>
              <a:t> due to </a:t>
            </a:r>
            <a:r>
              <a:rPr lang="en-US" dirty="0" err="1"/>
              <a:t>haemorrhage</a:t>
            </a:r>
            <a:r>
              <a:rPr lang="en-US" dirty="0"/>
              <a:t> or dehydration.</a:t>
            </a:r>
          </a:p>
          <a:p>
            <a:pPr algn="l">
              <a:buNone/>
            </a:pPr>
            <a:r>
              <a:rPr lang="en-US" b="1" dirty="0"/>
              <a:t>Respiratory rate:</a:t>
            </a:r>
            <a:r>
              <a:rPr lang="en-US" dirty="0"/>
              <a:t> Count chest expansions over 15 seconds and multiply by four (normal rate = 12 – 18 breath per minute, else if higher it is </a:t>
            </a:r>
            <a:r>
              <a:rPr lang="en-US" dirty="0" err="1"/>
              <a:t>tachypnea</a:t>
            </a:r>
            <a:r>
              <a:rPr lang="en-US" dirty="0"/>
              <a:t> or lower which is </a:t>
            </a:r>
            <a:r>
              <a:rPr lang="en-US" dirty="0" err="1"/>
              <a:t>bradypnea</a:t>
            </a:r>
            <a:r>
              <a:rPr lang="en-US"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530225"/>
            <a:ext cx="8064896" cy="5419055"/>
          </a:xfrm>
        </p:spPr>
        <p:txBody>
          <a:bodyPr>
            <a:normAutofit/>
          </a:bodyPr>
          <a:lstStyle/>
          <a:p>
            <a:pPr algn="l">
              <a:buNone/>
            </a:pPr>
            <a:r>
              <a:rPr lang="en-US" b="1" dirty="0"/>
              <a:t>Oxygen saturation </a:t>
            </a:r>
            <a:r>
              <a:rPr lang="en-US" dirty="0"/>
              <a:t>measured</a:t>
            </a:r>
            <a:r>
              <a:rPr lang="en-US" b="1" dirty="0"/>
              <a:t> </a:t>
            </a:r>
            <a:r>
              <a:rPr lang="en-US" dirty="0"/>
              <a:t>by</a:t>
            </a:r>
            <a:r>
              <a:rPr lang="en-US" b="1" dirty="0"/>
              <a:t> </a:t>
            </a:r>
            <a:r>
              <a:rPr lang="en-US" dirty="0"/>
              <a:t>pulse </a:t>
            </a:r>
            <a:r>
              <a:rPr lang="en-US" dirty="0" err="1"/>
              <a:t>oximetry</a:t>
            </a:r>
            <a:r>
              <a:rPr lang="en-US" dirty="0"/>
              <a:t> which is a non-invasive probe attached to fingertip or earlobe to assess peripheral O</a:t>
            </a:r>
            <a:r>
              <a:rPr lang="en-US" baseline="-25000" dirty="0"/>
              <a:t>2</a:t>
            </a:r>
            <a:r>
              <a:rPr lang="en-US" dirty="0"/>
              <a:t> saturation which is if &lt; 92 % indicates hypoxia and need to check arterial blood gases (ABG) as PaCO</a:t>
            </a:r>
            <a:r>
              <a:rPr lang="en-US" baseline="-25000" dirty="0"/>
              <a:t>2</a:t>
            </a:r>
            <a:r>
              <a:rPr lang="en-US" dirty="0"/>
              <a:t> and PaO</a:t>
            </a:r>
            <a:r>
              <a:rPr lang="en-US" baseline="-25000" dirty="0"/>
              <a:t>2</a:t>
            </a:r>
            <a:r>
              <a:rPr lang="en-US" dirty="0"/>
              <a:t>.</a:t>
            </a:r>
          </a:p>
          <a:p>
            <a:pPr algn="l">
              <a:buNone/>
            </a:pPr>
            <a:r>
              <a:rPr lang="en-US" b="1" dirty="0"/>
              <a:t>Blood glucose:</a:t>
            </a:r>
            <a:r>
              <a:rPr lang="en-US" dirty="0"/>
              <a:t> using </a:t>
            </a:r>
            <a:r>
              <a:rPr lang="en-US" dirty="0" err="1"/>
              <a:t>glucometer</a:t>
            </a:r>
            <a:r>
              <a:rPr lang="en-US" dirty="0"/>
              <a:t> or glucose </a:t>
            </a:r>
            <a:r>
              <a:rPr lang="en-US" dirty="0" err="1"/>
              <a:t>Stix</a:t>
            </a:r>
            <a:r>
              <a:rPr lang="en-US" dirty="0"/>
              <a:t> test to check if there is </a:t>
            </a:r>
            <a:r>
              <a:rPr lang="en-US" dirty="0" err="1"/>
              <a:t>normoglycemia</a:t>
            </a:r>
            <a:r>
              <a:rPr lang="en-US" dirty="0"/>
              <a:t>, hypoglycemia, or hyperglycemia (refer to biochemistry values).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b="1" dirty="0" smtClean="0"/>
              <a:t>Temperature</a:t>
            </a:r>
            <a:endParaRPr lang="ar-IQ" dirty="0"/>
          </a:p>
        </p:txBody>
      </p:sp>
      <p:sp>
        <p:nvSpPr>
          <p:cNvPr id="8" name="Content Placeholder 7"/>
          <p:cNvSpPr>
            <a:spLocks noGrp="1"/>
          </p:cNvSpPr>
          <p:nvPr>
            <p:ph idx="4294967295"/>
          </p:nvPr>
        </p:nvSpPr>
        <p:spPr>
          <a:xfrm>
            <a:off x="539552" y="1916832"/>
            <a:ext cx="8424936" cy="2736304"/>
          </a:xfrm>
        </p:spPr>
        <p:txBody>
          <a:bodyPr>
            <a:normAutofit/>
          </a:bodyPr>
          <a:lstStyle/>
          <a:p>
            <a:pPr>
              <a:buNone/>
            </a:pPr>
            <a:endParaRPr lang="en-US" dirty="0"/>
          </a:p>
          <a:p>
            <a:pPr algn="l">
              <a:buNone/>
            </a:pPr>
            <a:r>
              <a:rPr lang="en-US" dirty="0" smtClean="0"/>
              <a:t>units </a:t>
            </a:r>
            <a:r>
              <a:rPr lang="en-US" dirty="0"/>
              <a:t>are either centigrade (C) or Fahrenheit (F) and to change Fahrenheit to centigrade, the formula used is (F – 32) X 5/9 = ˚C </a:t>
            </a:r>
            <a:br>
              <a:rPr lang="en-US" dirty="0"/>
            </a:br>
            <a:r>
              <a:rPr lang="en-US" dirty="0"/>
              <a:t>and to change centigrade to Fahrenheit, it is (C X 9/5) + 32 = ˚F.</a:t>
            </a:r>
            <a:r>
              <a:rPr lang="en-US" dirty="0" smtClean="0"/>
              <a:t>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1187624" y="692150"/>
          <a:ext cx="6984776" cy="5328444"/>
        </p:xfrm>
        <a:graphic>
          <a:graphicData uri="http://schemas.openxmlformats.org/drawingml/2006/table">
            <a:tbl>
              <a:tblPr rtl="1" firstRow="1" bandRow="1">
                <a:tableStyleId>{21E4AEA4-8DFA-4A89-87EB-49C32662AFE0}</a:tableStyleId>
              </a:tblPr>
              <a:tblGrid>
                <a:gridCol w="3492388"/>
                <a:gridCol w="3492388"/>
              </a:tblGrid>
              <a:tr h="888074">
                <a:tc>
                  <a:txBody>
                    <a:bodyPr/>
                    <a:lstStyle/>
                    <a:p>
                      <a:pPr algn="ctr">
                        <a:lnSpc>
                          <a:spcPct val="115000"/>
                        </a:lnSpc>
                        <a:spcAft>
                          <a:spcPts val="1000"/>
                        </a:spcAft>
                      </a:pPr>
                      <a:r>
                        <a:rPr lang="en-US" sz="2400" b="1" dirty="0">
                          <a:latin typeface="Calibri"/>
                          <a:ea typeface="Calibri"/>
                          <a:cs typeface="Arial"/>
                        </a:rPr>
                        <a:t>Temperature</a:t>
                      </a:r>
                      <a:endParaRPr lang="en-US" sz="1800" dirty="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Condition</a:t>
                      </a:r>
                      <a:endParaRPr lang="en-US" sz="1800" dirty="0">
                        <a:latin typeface="Calibri"/>
                        <a:ea typeface="Calibri"/>
                        <a:cs typeface="Arial"/>
                      </a:endParaRPr>
                    </a:p>
                  </a:txBody>
                  <a:tcPr marL="68580" marR="68580" marT="0" marB="0"/>
                </a:tc>
              </a:tr>
              <a:tr h="888074">
                <a:tc>
                  <a:txBody>
                    <a:bodyPr/>
                    <a:lstStyle/>
                    <a:p>
                      <a:pPr algn="ctr">
                        <a:lnSpc>
                          <a:spcPct val="115000"/>
                        </a:lnSpc>
                        <a:spcAft>
                          <a:spcPts val="1000"/>
                        </a:spcAft>
                      </a:pPr>
                      <a:r>
                        <a:rPr lang="en-US" sz="2400" b="1">
                          <a:latin typeface="Calibri"/>
                          <a:ea typeface="Calibri"/>
                          <a:cs typeface="Arial"/>
                        </a:rPr>
                        <a:t>36.6 – 37.2 ˚C</a:t>
                      </a:r>
                      <a:endParaRPr lang="en-US" sz="180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Normal</a:t>
                      </a:r>
                      <a:endParaRPr lang="en-US" sz="1800" dirty="0">
                        <a:latin typeface="Calibri"/>
                        <a:ea typeface="Calibri"/>
                        <a:cs typeface="Arial"/>
                      </a:endParaRPr>
                    </a:p>
                  </a:txBody>
                  <a:tcPr marL="68580" marR="68580" marT="0" marB="0"/>
                </a:tc>
              </a:tr>
              <a:tr h="888074">
                <a:tc>
                  <a:txBody>
                    <a:bodyPr/>
                    <a:lstStyle/>
                    <a:p>
                      <a:pPr algn="ctr">
                        <a:lnSpc>
                          <a:spcPct val="115000"/>
                        </a:lnSpc>
                        <a:spcAft>
                          <a:spcPts val="1000"/>
                        </a:spcAft>
                      </a:pPr>
                      <a:r>
                        <a:rPr lang="en-US" sz="2400" b="1">
                          <a:latin typeface="Calibri"/>
                          <a:ea typeface="Calibri"/>
                          <a:cs typeface="Arial"/>
                        </a:rPr>
                        <a:t>&lt;     35 ˚C</a:t>
                      </a:r>
                      <a:endParaRPr lang="en-US" sz="180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Hypothermia</a:t>
                      </a:r>
                      <a:endParaRPr lang="en-US" sz="1800" dirty="0">
                        <a:latin typeface="Calibri"/>
                        <a:ea typeface="Calibri"/>
                        <a:cs typeface="Arial"/>
                      </a:endParaRPr>
                    </a:p>
                  </a:txBody>
                  <a:tcPr marL="68580" marR="68580" marT="0" marB="0"/>
                </a:tc>
              </a:tr>
              <a:tr h="888074">
                <a:tc>
                  <a:txBody>
                    <a:bodyPr/>
                    <a:lstStyle/>
                    <a:p>
                      <a:pPr algn="ctr">
                        <a:lnSpc>
                          <a:spcPct val="115000"/>
                        </a:lnSpc>
                        <a:spcAft>
                          <a:spcPts val="1000"/>
                        </a:spcAft>
                      </a:pPr>
                      <a:r>
                        <a:rPr lang="en-US" sz="2400" b="1">
                          <a:latin typeface="Calibri"/>
                          <a:ea typeface="Calibri"/>
                          <a:cs typeface="Arial"/>
                        </a:rPr>
                        <a:t>&lt;      36.6˚ C</a:t>
                      </a:r>
                      <a:endParaRPr lang="en-US" sz="180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Subnormal</a:t>
                      </a:r>
                      <a:endParaRPr lang="en-US" sz="1800" dirty="0">
                        <a:latin typeface="Calibri"/>
                        <a:ea typeface="Calibri"/>
                        <a:cs typeface="Arial"/>
                      </a:endParaRPr>
                    </a:p>
                  </a:txBody>
                  <a:tcPr marL="68580" marR="68580" marT="0" marB="0"/>
                </a:tc>
              </a:tr>
              <a:tr h="888074">
                <a:tc>
                  <a:txBody>
                    <a:bodyPr/>
                    <a:lstStyle/>
                    <a:p>
                      <a:pPr algn="ctr">
                        <a:lnSpc>
                          <a:spcPct val="115000"/>
                        </a:lnSpc>
                        <a:spcAft>
                          <a:spcPts val="1000"/>
                        </a:spcAft>
                      </a:pPr>
                      <a:r>
                        <a:rPr lang="en-US" sz="2400" b="1">
                          <a:latin typeface="Calibri"/>
                          <a:ea typeface="Calibri"/>
                          <a:cs typeface="Arial"/>
                        </a:rPr>
                        <a:t>&gt;     37.2˚ C</a:t>
                      </a:r>
                      <a:endParaRPr lang="en-US" sz="180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Febrile (pyrexia)</a:t>
                      </a:r>
                      <a:endParaRPr lang="en-US" sz="1800" dirty="0">
                        <a:latin typeface="Calibri"/>
                        <a:ea typeface="Calibri"/>
                        <a:cs typeface="Arial"/>
                      </a:endParaRPr>
                    </a:p>
                  </a:txBody>
                  <a:tcPr marL="68580" marR="68580" marT="0" marB="0"/>
                </a:tc>
              </a:tr>
              <a:tr h="888074">
                <a:tc>
                  <a:txBody>
                    <a:bodyPr/>
                    <a:lstStyle/>
                    <a:p>
                      <a:pPr algn="ctr">
                        <a:lnSpc>
                          <a:spcPct val="115000"/>
                        </a:lnSpc>
                        <a:spcAft>
                          <a:spcPts val="1000"/>
                        </a:spcAft>
                      </a:pPr>
                      <a:r>
                        <a:rPr lang="en-US" sz="2400" b="1" dirty="0">
                          <a:latin typeface="Calibri"/>
                          <a:ea typeface="Calibri"/>
                          <a:cs typeface="Arial"/>
                        </a:rPr>
                        <a:t>&gt;     41.6˚ C</a:t>
                      </a:r>
                      <a:endParaRPr lang="en-US" sz="1800" dirty="0">
                        <a:latin typeface="Calibri"/>
                        <a:ea typeface="Calibri"/>
                        <a:cs typeface="Arial"/>
                      </a:endParaRPr>
                    </a:p>
                  </a:txBody>
                  <a:tcPr marL="68580" marR="68580" marT="0" marB="0"/>
                </a:tc>
                <a:tc>
                  <a:txBody>
                    <a:bodyPr/>
                    <a:lstStyle/>
                    <a:p>
                      <a:pPr algn="ctr">
                        <a:lnSpc>
                          <a:spcPct val="115000"/>
                        </a:lnSpc>
                        <a:spcAft>
                          <a:spcPts val="1000"/>
                        </a:spcAft>
                      </a:pPr>
                      <a:r>
                        <a:rPr lang="en-US" sz="2400" b="1" dirty="0">
                          <a:latin typeface="Calibri"/>
                          <a:ea typeface="Calibri"/>
                          <a:cs typeface="Arial"/>
                        </a:rPr>
                        <a:t>Hyperpyrexia</a:t>
                      </a:r>
                      <a:endParaRPr lang="en-US" sz="1800" dirty="0">
                        <a:latin typeface="Calibri"/>
                        <a:ea typeface="Calibri"/>
                        <a:cs typeface="Arial"/>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274638"/>
            <a:ext cx="8784976" cy="1143000"/>
          </a:xfrm>
        </p:spPr>
        <p:txBody>
          <a:bodyPr>
            <a:noAutofit/>
          </a:bodyPr>
          <a:lstStyle/>
          <a:p>
            <a:pPr algn="l"/>
            <a:r>
              <a:rPr lang="en-US" sz="2800" dirty="0" smtClean="0">
                <a:solidFill>
                  <a:srgbClr val="FF0000"/>
                </a:solidFill>
              </a:rPr>
              <a:t>Temperature: record the patient's temperature using either a mercury or electronic thermometer. The recording will vary according to:                                             </a:t>
            </a:r>
            <a:endParaRPr lang="ar-IQ" sz="2800" dirty="0">
              <a:solidFill>
                <a:srgbClr val="FF0000"/>
              </a:solidFill>
            </a:endParaRPr>
          </a:p>
        </p:txBody>
      </p:sp>
      <p:sp>
        <p:nvSpPr>
          <p:cNvPr id="4" name="Content Placeholder 3"/>
          <p:cNvSpPr>
            <a:spLocks noGrp="1"/>
          </p:cNvSpPr>
          <p:nvPr>
            <p:ph idx="1"/>
          </p:nvPr>
        </p:nvSpPr>
        <p:spPr/>
        <p:txBody>
          <a:bodyPr>
            <a:normAutofit fontScale="70000" lnSpcReduction="20000"/>
          </a:bodyPr>
          <a:lstStyle/>
          <a:p>
            <a:pPr algn="l">
              <a:buNone/>
            </a:pPr>
            <a:r>
              <a:rPr lang="ar-IQ" dirty="0" smtClean="0"/>
              <a:t>   </a:t>
            </a:r>
            <a:r>
              <a:rPr lang="en-US" dirty="0"/>
              <a:t/>
            </a:r>
            <a:br>
              <a:rPr lang="en-US" dirty="0"/>
            </a:br>
            <a:r>
              <a:rPr lang="en-US" dirty="0"/>
              <a:t>1.  Site of measurement: Normal oral temperature is usually considered, whereas rectal route is 0.5 °C higher and </a:t>
            </a:r>
            <a:r>
              <a:rPr lang="en-US" dirty="0" err="1"/>
              <a:t>axillary</a:t>
            </a:r>
            <a:r>
              <a:rPr lang="en-US" dirty="0"/>
              <a:t> route is 0.5 °C lower.</a:t>
            </a:r>
            <a:br>
              <a:rPr lang="en-US" dirty="0"/>
            </a:br>
            <a:r>
              <a:rPr lang="en-US" dirty="0"/>
              <a:t>2. Diurnal variation in body temperature, with peak temperatures occurring between 6 pm - 10 pm, lowest between 2 am - 4 am.</a:t>
            </a:r>
            <a:br>
              <a:rPr lang="en-US" dirty="0"/>
            </a:br>
            <a:r>
              <a:rPr lang="en-US" dirty="0"/>
              <a:t>3. Menstrual cycle can elevate temperature by 1 °C degree.</a:t>
            </a:r>
            <a:br>
              <a:rPr lang="en-US" dirty="0"/>
            </a:br>
            <a:r>
              <a:rPr lang="en-US" dirty="0"/>
              <a:t>4. Physical activity.</a:t>
            </a:r>
            <a:br>
              <a:rPr lang="en-US" dirty="0"/>
            </a:br>
            <a:r>
              <a:rPr lang="en-US" dirty="0"/>
              <a:t>5. Strong emotion.</a:t>
            </a:r>
            <a:br>
              <a:rPr lang="en-US" dirty="0"/>
            </a:br>
            <a:r>
              <a:rPr lang="en-US" dirty="0"/>
              <a:t>6. Eating.</a:t>
            </a:r>
            <a:br>
              <a:rPr lang="en-US" dirty="0"/>
            </a:br>
            <a:r>
              <a:rPr lang="en-US" dirty="0"/>
              <a:t>7. Heavy clothing.</a:t>
            </a:r>
            <a:br>
              <a:rPr lang="en-US" dirty="0"/>
            </a:br>
            <a:r>
              <a:rPr lang="en-US" dirty="0"/>
              <a:t>8. Medications.</a:t>
            </a:r>
            <a:br>
              <a:rPr lang="en-US" dirty="0"/>
            </a:br>
            <a:r>
              <a:rPr lang="en-US" dirty="0"/>
              <a:t>9. High room temperature.</a:t>
            </a:r>
            <a:br>
              <a:rPr lang="en-US" dirty="0"/>
            </a:br>
            <a:r>
              <a:rPr lang="en-US" dirty="0"/>
              <a:t>10. High humidity.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conditions:</a:t>
            </a:r>
            <a:endParaRPr lang="ar-IQ" dirty="0"/>
          </a:p>
        </p:txBody>
      </p:sp>
      <p:sp>
        <p:nvSpPr>
          <p:cNvPr id="3" name="Content Placeholder 2"/>
          <p:cNvSpPr>
            <a:spLocks noGrp="1"/>
          </p:cNvSpPr>
          <p:nvPr>
            <p:ph sz="quarter" idx="1"/>
          </p:nvPr>
        </p:nvSpPr>
        <p:spPr/>
        <p:txBody>
          <a:bodyPr/>
          <a:lstStyle/>
          <a:p>
            <a:pPr algn="l">
              <a:buNone/>
            </a:pPr>
            <a:r>
              <a:rPr lang="en-US" b="1" dirty="0"/>
              <a:t/>
            </a:r>
            <a:br>
              <a:rPr lang="en-US" b="1" dirty="0"/>
            </a:br>
            <a:r>
              <a:rPr lang="en-US" sz="2800" u="sng" dirty="0"/>
              <a:t>Persistent pyrexia</a:t>
            </a:r>
            <a:r>
              <a:rPr lang="en-US" sz="2800" dirty="0"/>
              <a:t> may be a sign of typhoid fever. </a:t>
            </a:r>
            <a:br>
              <a:rPr lang="en-US" sz="2800" dirty="0"/>
            </a:br>
            <a:r>
              <a:rPr lang="en-US" sz="2800" u="sng" dirty="0"/>
              <a:t>Intermittent pyrexia</a:t>
            </a:r>
            <a:r>
              <a:rPr lang="en-US" sz="2800" dirty="0"/>
              <a:t> can be seen in </a:t>
            </a:r>
            <a:r>
              <a:rPr lang="en-US" sz="2800" dirty="0" err="1"/>
              <a:t>pyogenic</a:t>
            </a:r>
            <a:r>
              <a:rPr lang="en-US" sz="2800" dirty="0"/>
              <a:t> infections such as TB. </a:t>
            </a:r>
            <a:br>
              <a:rPr lang="en-US" sz="2800" dirty="0"/>
            </a:br>
            <a:r>
              <a:rPr lang="en-US" sz="2800" u="sng" dirty="0"/>
              <a:t>Relapsing pyrexia</a:t>
            </a:r>
            <a:r>
              <a:rPr lang="en-US" sz="2800" dirty="0"/>
              <a:t> occurs in patient with Hodgkin's disease and is characterized by 4 days of persistent fever which then returns to baseline before rising again</a:t>
            </a:r>
            <a:r>
              <a:rPr lang="en-US" dirty="0"/>
              <a:t>.</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95536" y="548680"/>
            <a:ext cx="8352928" cy="5904656"/>
          </a:xfrm>
        </p:spPr>
        <p:txBody>
          <a:bodyPr>
            <a:normAutofit fontScale="92500" lnSpcReduction="20000"/>
          </a:bodyPr>
          <a:lstStyle/>
          <a:p>
            <a:pPr algn="l">
              <a:buNone/>
            </a:pPr>
            <a:r>
              <a:rPr lang="en-US" dirty="0"/>
              <a:t>Any </a:t>
            </a:r>
            <a:r>
              <a:rPr lang="en-US" u="sng" dirty="0"/>
              <a:t>rigors</a:t>
            </a:r>
            <a:r>
              <a:rPr lang="en-US" dirty="0"/>
              <a:t> (uncontrollable shaking) which may accompany high fever are often characteristic of </a:t>
            </a:r>
            <a:r>
              <a:rPr lang="en-US" dirty="0" err="1"/>
              <a:t>biliary</a:t>
            </a:r>
            <a:r>
              <a:rPr lang="en-US" dirty="0"/>
              <a:t> sepsis or </a:t>
            </a:r>
            <a:r>
              <a:rPr lang="en-US" dirty="0" err="1"/>
              <a:t>pyelonephritis</a:t>
            </a:r>
            <a:r>
              <a:rPr lang="en-US" dirty="0"/>
              <a:t>.</a:t>
            </a:r>
            <a:r>
              <a:rPr lang="en-US" b="1" dirty="0"/>
              <a:t/>
            </a:r>
            <a:br>
              <a:rPr lang="en-US" b="1" dirty="0"/>
            </a:br>
            <a:r>
              <a:rPr lang="en-US" u="sng" dirty="0">
                <a:solidFill>
                  <a:srgbClr val="FF0000"/>
                </a:solidFill>
              </a:rPr>
              <a:t>Hypothermia</a:t>
            </a:r>
            <a:r>
              <a:rPr lang="en-US" dirty="0"/>
              <a:t> occurs usually from cold exposure or following excess alcohol or in the elderly with hypothyroidism (e.g</a:t>
            </a:r>
            <a:r>
              <a:rPr lang="en-US" dirty="0" smtClean="0"/>
              <a:t>. </a:t>
            </a:r>
            <a:r>
              <a:rPr lang="en-US" dirty="0" err="1" smtClean="0"/>
              <a:t>myxoedema</a:t>
            </a:r>
            <a:r>
              <a:rPr lang="en-US" dirty="0"/>
              <a:t>).</a:t>
            </a:r>
            <a:r>
              <a:rPr lang="en-US" b="1" dirty="0"/>
              <a:t/>
            </a:r>
            <a:br>
              <a:rPr lang="en-US" b="1" dirty="0"/>
            </a:br>
            <a:r>
              <a:rPr lang="en-US" dirty="0"/>
              <a:t>Patients typically </a:t>
            </a:r>
            <a:r>
              <a:rPr lang="en-US" u="sng" dirty="0"/>
              <a:t>lose consciousness</a:t>
            </a:r>
            <a:r>
              <a:rPr lang="en-US" dirty="0"/>
              <a:t> at temperatures &lt; 27 °C.</a:t>
            </a:r>
            <a:r>
              <a:rPr lang="en-US" b="1" dirty="0"/>
              <a:t/>
            </a:r>
            <a:br>
              <a:rPr lang="en-US" b="1" dirty="0"/>
            </a:br>
            <a:r>
              <a:rPr lang="en-US" u="sng" dirty="0">
                <a:solidFill>
                  <a:srgbClr val="FF0000"/>
                </a:solidFill>
              </a:rPr>
              <a:t>Brain dam</a:t>
            </a:r>
            <a:r>
              <a:rPr lang="en-US" dirty="0">
                <a:solidFill>
                  <a:srgbClr val="FF0000"/>
                </a:solidFill>
              </a:rPr>
              <a:t>age </a:t>
            </a:r>
            <a:r>
              <a:rPr lang="en-US" dirty="0"/>
              <a:t>from a fever generally will not occur unless the fever is over 107.6°F (42°C). </a:t>
            </a:r>
            <a:r>
              <a:rPr lang="en-US" dirty="0">
                <a:solidFill>
                  <a:srgbClr val="FF0000"/>
                </a:solidFill>
              </a:rPr>
              <a:t/>
            </a:r>
            <a:br>
              <a:rPr lang="en-US" dirty="0">
                <a:solidFill>
                  <a:srgbClr val="FF0000"/>
                </a:solidFill>
              </a:rPr>
            </a:br>
            <a:r>
              <a:rPr lang="en-US" u="sng" dirty="0">
                <a:solidFill>
                  <a:srgbClr val="FF0000"/>
                </a:solidFill>
              </a:rPr>
              <a:t>Heatstroke</a:t>
            </a:r>
            <a:r>
              <a:rPr lang="en-US" dirty="0">
                <a:solidFill>
                  <a:srgbClr val="FF0000"/>
                </a:solidFill>
              </a:rPr>
              <a:t> </a:t>
            </a:r>
            <a:r>
              <a:rPr lang="en-US" dirty="0"/>
              <a:t>is a dangerous type of high temperature, because the body is not able to stop the temperature from rising continuously. It can happen when a child is left in a hot car or when someone exercises too strenuously without enough water drink.</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Procedure: Oral route</a:t>
            </a:r>
            <a:endParaRPr lang="en-US" dirty="0"/>
          </a:p>
        </p:txBody>
      </p:sp>
      <p:sp>
        <p:nvSpPr>
          <p:cNvPr id="4" name="Content Placeholder 3"/>
          <p:cNvSpPr>
            <a:spLocks noGrp="1"/>
          </p:cNvSpPr>
          <p:nvPr>
            <p:ph idx="1"/>
          </p:nvPr>
        </p:nvSpPr>
        <p:spPr/>
        <p:txBody>
          <a:bodyPr>
            <a:normAutofit fontScale="92500" lnSpcReduction="20000"/>
          </a:bodyPr>
          <a:lstStyle/>
          <a:p>
            <a:pPr lvl="0" algn="l">
              <a:buNone/>
            </a:pPr>
            <a:r>
              <a:rPr lang="en-US" dirty="0"/>
              <a:t> </a:t>
            </a:r>
            <a:r>
              <a:rPr lang="en-US" dirty="0" smtClean="0"/>
              <a:t> -Hold </a:t>
            </a:r>
            <a:r>
              <a:rPr lang="en-US" dirty="0"/>
              <a:t>the thermometer from the end away from the bulb with your thumb and index finger.</a:t>
            </a:r>
          </a:p>
          <a:p>
            <a:pPr lvl="0" algn="l">
              <a:buNone/>
            </a:pPr>
            <a:r>
              <a:rPr lang="ar-IQ" dirty="0" smtClean="0"/>
              <a:t>   </a:t>
            </a:r>
            <a:r>
              <a:rPr lang="en-US" dirty="0" smtClean="0"/>
              <a:t>  -Lower </a:t>
            </a:r>
            <a:r>
              <a:rPr lang="en-US" dirty="0"/>
              <a:t>the mercury level by shaking the thermometer to below 35˚ C.</a:t>
            </a:r>
          </a:p>
          <a:p>
            <a:pPr lvl="0" algn="l">
              <a:buNone/>
            </a:pPr>
            <a:r>
              <a:rPr lang="en-US" dirty="0" smtClean="0"/>
              <a:t>   -Wash </a:t>
            </a:r>
            <a:r>
              <a:rPr lang="en-US" dirty="0"/>
              <a:t>the thermometer by antiseptic solution with cotton wool.</a:t>
            </a:r>
          </a:p>
          <a:p>
            <a:pPr algn="l">
              <a:buNone/>
            </a:pPr>
            <a:r>
              <a:rPr lang="ar-IQ" dirty="0" smtClean="0"/>
              <a:t>   </a:t>
            </a:r>
            <a:r>
              <a:rPr lang="en-US" dirty="0" smtClean="0"/>
              <a:t>  -Place </a:t>
            </a:r>
            <a:r>
              <a:rPr lang="en-US" dirty="0"/>
              <a:t>the bulb of thermometer underneath the tongue and ask the patient to close his lips and breathe from his nose, for 2 min. then read the temp. At the level of mercury column .wash the thermometer and put it place.</a:t>
            </a:r>
          </a:p>
          <a:p>
            <a:pPr algn="l"/>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6613"/>
            <a:ext cx="8351838" cy="5289550"/>
          </a:xfrm>
        </p:spPr>
        <p:txBody>
          <a:bodyPr>
            <a:normAutofit fontScale="92500"/>
          </a:bodyPr>
          <a:lstStyle/>
          <a:p>
            <a:pPr algn="l"/>
            <a:r>
              <a:rPr lang="en-US" dirty="0" smtClean="0"/>
              <a:t>Its unit in mmHg.</a:t>
            </a:r>
            <a:br>
              <a:rPr lang="en-US" dirty="0" smtClean="0"/>
            </a:br>
            <a:r>
              <a:rPr lang="en-US" dirty="0" smtClean="0"/>
              <a:t>B.P. = cardiac output (COP) x peripheral vascular resistance (PVR) </a:t>
            </a:r>
            <a:br>
              <a:rPr lang="en-US" dirty="0" smtClean="0"/>
            </a:br>
            <a:r>
              <a:rPr lang="en-US" dirty="0" smtClean="0"/>
              <a:t>COP = heart rate (HR) x stroke volume (SV)</a:t>
            </a:r>
            <a:br>
              <a:rPr lang="en-US" dirty="0" smtClean="0"/>
            </a:br>
            <a:r>
              <a:rPr lang="en-US" b="1" dirty="0" smtClean="0"/>
              <a:t>Systolic pressure</a:t>
            </a:r>
            <a:r>
              <a:rPr lang="en-US" dirty="0" smtClean="0"/>
              <a:t>: The highest arterial pressure during each cardiac cycle. It is measured after the heart contract and blood is ejected into the arterial system.                                </a:t>
            </a:r>
            <a:br>
              <a:rPr lang="en-US" dirty="0" smtClean="0"/>
            </a:br>
            <a:r>
              <a:rPr lang="en-US" b="1" dirty="0" smtClean="0"/>
              <a:t>Diastolic pressure</a:t>
            </a:r>
            <a:r>
              <a:rPr lang="en-US" dirty="0" smtClean="0"/>
              <a:t>:  lowest arterial pressure during each cardiac cycle. It is measured when the heart is relaxed.</a:t>
            </a:r>
            <a:br>
              <a:rPr lang="en-US" dirty="0" smtClean="0"/>
            </a:b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67</TotalTime>
  <Words>756</Words>
  <Application>Microsoft Office PowerPoint</Application>
  <PresentationFormat>On-screen Show (4:3)</PresentationFormat>
  <Paragraphs>81</Paragraphs>
  <Slides>23</Slides>
  <Notes>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Aspect</vt:lpstr>
      <vt:lpstr>Equity</vt:lpstr>
      <vt:lpstr>Office Theme</vt:lpstr>
      <vt:lpstr>Vital signs</vt:lpstr>
      <vt:lpstr>Slide 2</vt:lpstr>
      <vt:lpstr>Temperature</vt:lpstr>
      <vt:lpstr>Slide 4</vt:lpstr>
      <vt:lpstr>Temperature: record the patient's temperature using either a mercury or electronic thermometer. The recording will vary according to:                                             </vt:lpstr>
      <vt:lpstr>Clinical conditions:</vt:lpstr>
      <vt:lpstr>Slide 7</vt:lpstr>
      <vt:lpstr>Procedure: Oral route</vt:lpstr>
      <vt:lpstr>Slide 9</vt:lpstr>
      <vt:lpstr>Slide 10</vt:lpstr>
      <vt:lpstr>Methods to measure B.P.:</vt:lpstr>
      <vt:lpstr>Procedure:</vt:lpstr>
      <vt:lpstr>Slide 13</vt:lpstr>
      <vt:lpstr>Slide 14</vt:lpstr>
      <vt:lpstr>Slide 15</vt:lpstr>
      <vt:lpstr>Clinical points:</vt:lpstr>
      <vt:lpstr>Slide 17</vt:lpstr>
      <vt:lpstr>Slide 18</vt:lpstr>
      <vt:lpstr>Slide 19</vt:lpstr>
      <vt:lpstr>Slide 20</vt:lpstr>
      <vt:lpstr>Slide 21</vt:lpstr>
      <vt:lpstr>Slide 22</vt:lpstr>
      <vt:lpstr>Slide 23</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Vital signs</dc:title>
  <dc:creator>DR.Ahmed Saker 2O14</dc:creator>
  <cp:lastModifiedBy>DR.Ahmed Saker 2O14</cp:lastModifiedBy>
  <cp:revision>24</cp:revision>
  <dcterms:created xsi:type="dcterms:W3CDTF">2017-12-08T18:01:37Z</dcterms:created>
  <dcterms:modified xsi:type="dcterms:W3CDTF">2017-12-08T19:09:28Z</dcterms:modified>
</cp:coreProperties>
</file>