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theme/theme2.xml" ContentType="application/vnd.openxmlformats-officedocument.theme+xml"/>
  <Override PartName="/ppt/notesSlides/notesSlide1.xml" ContentType="application/vnd.openxmlformats-officedocument.presentationml.notesSlide+xml"/>
  <Override PartName="/ppt/notesMasters/notesMaster1.xml" ContentType="application/vnd.openxmlformats-officedocument.presentationml.notesMaster+xml"/>
  <Override PartName="/docProps/app.xml" ContentType="application/vnd.openxmlformats-officedocument.extended-properties+xml"/>
  <Override PartName="/ppt/slides/slide42.xml" ContentType="application/vnd.openxmlformats-officedocument.presentationml.slide+xml"/>
  <Override PartName="/ppt/slideLayouts/slideLayout1.xml" ContentType="application/vnd.openxmlformats-officedocument.presentationml.slideLayout+xml"/>
  <Override PartName="/ppt/slides/slide31.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s/slide35.xml" ContentType="application/vnd.openxmlformats-officedocument.presentationml.slide+xml"/>
  <Override PartName="/ppt/slides/slide33.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slides/slide46.xml" ContentType="application/vnd.openxmlformats-officedocument.presentationml.slide+xml"/>
  <Override PartName="/ppt/slides/slide39.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viewProps.xml" ContentType="application/vnd.openxmlformats-officedocument.presentationml.viewProps+xml"/>
  <Override PartName="/ppt/slides/slide9.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Layouts/slideLayout10.xml" ContentType="application/vnd.openxmlformats-officedocument.presentationml.slideLayout+xml"/>
  <Override PartName="/ppt/slides/slide4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Layouts/slideLayout11.xml" ContentType="application/vnd.openxmlformats-officedocument.presentationml.slideLayout+xml"/>
  <Override PartName="/ppt/slides/slide30.xml" ContentType="application/vnd.openxmlformats-officedocument.presentationml.slide+xml"/>
  <Override PartName="/ppt/slides/slide34.xml" ContentType="application/vnd.openxmlformats-officedocument.presentationml.slide+xml"/>
  <Override PartName="/ppt/slides/slide41.xml" ContentType="application/vnd.openxmlformats-officedocument.presentationml.slide+xml"/>
  <Override PartName="/ppt/theme/theme1.xml" ContentType="application/vnd.openxmlformats-officedocument.theme+xml"/>
  <Override PartName="/ppt/slides/slide25.xml" ContentType="application/vnd.openxmlformats-officedocument.presentationml.slide+xml"/>
  <Override PartName="/ppt/slides/slide38.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Layouts/slideLayout6.xml" ContentType="application/vnd.openxmlformats-officedocument.presentationml.slideLayout+xml"/>
  <Override PartName="/ppt/slides/slide19.xml" ContentType="application/vnd.openxmlformats-officedocument.presentationml.slide+xml"/>
  <Override PartName="/ppt/slides/slide1.xml" ContentType="application/vnd.openxmlformats-officedocument.presentationml.slide+xml"/>
  <Override PartName="/ppt/slideLayouts/slideLayout9.xml" ContentType="application/vnd.openxmlformats-officedocument.presentationml.slideLayout+xml"/>
  <Override PartName="/ppt/slides/slide14.xml" ContentType="application/vnd.openxmlformats-officedocument.presentationml.slide+xml"/>
  <Override PartName="/ppt/slideLayouts/slideLayout7.xml" ContentType="application/vnd.openxmlformats-officedocument.presentationml.slideLayout+xml"/>
  <Override PartName="/ppt/slides/slide20.xml" ContentType="application/vnd.openxmlformats-officedocument.presentationml.slide+xml"/>
  <Override PartName="/ppt/slides/slide12.xml" ContentType="application/vnd.openxmlformats-officedocument.presentationml.slide+xml"/>
  <Override PartName="/ppt/slides/slide43.xml" ContentType="application/vnd.openxmlformats-officedocument.presentationml.slide+xml"/>
  <Override PartName="/ppt/slideLayouts/slideLayout8.xml" ContentType="application/vnd.openxmlformats-officedocument.presentationml.slideLayout+xml"/>
  <Override PartName="/ppt/slides/slide32.xml" ContentType="application/vnd.openxmlformats-officedocument.presentationml.slide+xml"/>
  <Override PartName="/ppt/slideLayouts/slideLayout2.xml" ContentType="application/vnd.openxmlformats-officedocument.presentationml.slideLayout+xml"/>
  <Override PartName="/ppt/slides/slide21.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Layouts/slideLayout5.xml" ContentType="application/vnd.openxmlformats-officedocument.presentationml.slideLayout+xml"/>
  <Override PartName="/ppt/slides/slide47.xml" ContentType="application/vnd.openxmlformats-officedocument.presentationml.slide+xml"/>
  <Override PartName="/ppt/slides/slide23.xml" ContentType="application/vnd.openxmlformats-officedocument.presentationml.slide+xml"/>
  <Override PartName="/docProps/core.xml" ContentType="application/vnd.openxmlformats-package.core-properties+xml"/>
  <Override PartName="/ppt/slides/slide17.xml" ContentType="application/vnd.openxmlformats-officedocument.presentationml.slide+xml"/>
  <Override PartName="/ppt/slideLayouts/slideLayout4.xml" ContentType="application/vnd.openxmlformats-officedocument.presentationml.slideLayout+xml"/>
  <Override PartName="/ppt/slides/slide2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slides/slide37.xml" ContentType="application/vnd.openxmlformats-officedocument.presentationml.slide+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3" r:id="rId18"/>
    <p:sldId id="276" r:id="rId19"/>
    <p:sldId id="284" r:id="rId20"/>
    <p:sldId id="275" r:id="rId21"/>
    <p:sldId id="278" r:id="rId22"/>
    <p:sldId id="279" r:id="rId23"/>
    <p:sldId id="280" r:id="rId24"/>
    <p:sldId id="307"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0" orient="horz" pos="2160" userDrawn="1">
          <p15:clr>
            <a:srgbClr val="A4A3A4"/>
          </p15:clr>
        </p15:guide>
        <p15:guide id="1"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 Type="http://schemas.openxmlformats.org/officeDocument/2006/relationships/notesMaster" Target="notesMasters/notesMaster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 Type="http://schemas.openxmlformats.org/officeDocument/2006/relationships/slide" Target="slides/slide1.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 Type="http://schemas.openxmlformats.org/officeDocument/2006/relationships/slide" Target="slides/slide2.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 Type="http://schemas.openxmlformats.org/officeDocument/2006/relationships/slide" Target="slides/slide3.xml"/><Relationship Id="rId50" Type="http://schemas.openxmlformats.org/officeDocument/2006/relationships/slide" Target="slides/slide48.xml"/><Relationship Id="rId51" Type="http://schemas.openxmlformats.org/officeDocument/2006/relationships/tableStyles" Target="tableStyle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رأس الصفحة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
            <a:endParaRPr lang="en-US"/>
          </a:p>
        </p:txBody>
      </p:sp>
      <p:sp>
        <p:nvSpPr>
          <p:cNvPr id="3" name="عنصر نائب لتاريخ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
            <a:r>
              <a:rPr lang="en-US" smtClean="0"/>
              <a:t>*</a:t>
            </a:r>
            <a:endParaRPr lang="en-US"/>
          </a:p>
        </p:txBody>
      </p:sp>
      <p:sp>
        <p:nvSpPr>
          <p:cNvPr id="4" name="عنصر نائب لصورة شريحة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
            <a:endParaRPr lang="en-US"/>
          </a:p>
        </p:txBody>
      </p:sp>
      <p:sp>
        <p:nvSpPr>
          <p:cNvPr id="5" name="عنصر نائب لملاحظات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lang="ar-EG" altLang="en-US"/>
              <a:t>انقر لتحرير أنماط نص الشريحة الرئيسية</a:t>
            </a:r>
            <a:endParaRPr lang="en-US"/>
          </a:p>
          <a:p>
            <a:pPr lvl="1"/>
            <a:r>
              <a:rPr lang="ar-EG" altLang="en-US"/>
              <a:t>المستوى الثاني</a:t>
            </a:r>
            <a:endParaRPr lang="en-US"/>
          </a:p>
          <a:p>
            <a:pPr lvl="2"/>
            <a:r>
              <a:rPr lang="ar-EG" altLang="en-US"/>
              <a:t>المستوى الثالث</a:t>
            </a:r>
            <a:endParaRPr lang="en-US"/>
          </a:p>
          <a:p>
            <a:pPr lvl="3"/>
            <a:r>
              <a:rPr lang="ar-EG" altLang="en-US"/>
              <a:t>المستوى الرابع</a:t>
            </a:r>
            <a:endParaRPr lang="en-US"/>
          </a:p>
          <a:p>
            <a:pPr lvl="4"/>
            <a:r>
              <a:rPr lang="ar-EG" altLang="en-US"/>
              <a:t>المستوى الخامس</a:t>
            </a:r>
            <a:endParaRPr lang="en-US"/>
          </a:p>
        </p:txBody>
      </p:sp>
      <p:sp>
        <p:nvSpPr>
          <p:cNvPr id="6" name="عنصر نائب لحاشية سفلية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
            <a:endParaRPr lang="en-US"/>
          </a:p>
        </p:txBody>
      </p:sp>
      <p:sp>
        <p:nvSpPr>
          <p:cNvPr id="7" name="عنصر نائب لرقم شريحة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
            <a:r>
              <a:rPr lang="en-US" smtClean="0"/>
              <a:t>#</a:t>
            </a:r>
            <a:endParaRPr lang="en-US"/>
          </a:p>
        </p:txBody>
      </p:sp>
    </p:spTree>
  </p:cSld>
  <p:clrMap bg1="lt1" tx1="dk1" bg2="lt2" tx2="dk2" accent1="accent1" accent2="accent2" accent3="accent3" accent4="accent4" accent5="accent5" accent6="accent6" hlink="hlink" folHlink="folHlink"/>
  <p:hf dt="0"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94F0714B-CDFB-4CA6-8258-81108DCACB60}" type="slidenum">
              <a:rPr lang="en-US" smtClean="0"/>
              <a:t>‹#›</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noEditPoints="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noEditPoints="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ar-SA" smtClean="0"/>
              <a:t>انقر لتحرير نمط العنوان الثانوي الرئيسي</a:t>
            </a:r>
            <a:endParaRPr lang="ar-IQ"/>
          </a:p>
        </p:txBody>
      </p:sp>
      <p:sp>
        <p:nvSpPr>
          <p:cNvPr id="4" name="عنصر نائب للتاريخ 3"/>
          <p:cNvSpPr>
            <a:spLocks noGrp="1" noEditPoints="1"/>
          </p:cNvSpPr>
          <p:nvPr>
            <p:ph type="dt" sz="half" idx="10"/>
          </p:nvPr>
        </p:nvSpPr>
        <p:spPr/>
        <p:txBody>
          <a:bodyPr/>
          <a:lstStyle/>
          <a:p>
            <a:fld id="{09E208D9-69A4-4FD0-B8B9-621532603C57}" type="datetimeFigureOut">
              <a:rPr lang="ar-IQ" smtClean="0"/>
              <a:t>24/05/1447</a:t>
            </a:fld>
            <a:endParaRPr lang="ar-IQ"/>
          </a:p>
        </p:txBody>
      </p:sp>
      <p:sp>
        <p:nvSpPr>
          <p:cNvPr id="5" name="عنصر نائب للتذييل 4"/>
          <p:cNvSpPr>
            <a:spLocks noGrp="1" noEditPoints="1"/>
          </p:cNvSpPr>
          <p:nvPr>
            <p:ph type="ftr" sz="quarter" idx="11"/>
          </p:nvPr>
        </p:nvSpPr>
        <p:spPr/>
        <p:txBody>
          <a:bodyPr/>
          <a:lstStyle/>
          <a:p>
            <a:endParaRPr lang="ar-IQ"/>
          </a:p>
        </p:txBody>
      </p:sp>
      <p:sp>
        <p:nvSpPr>
          <p:cNvPr id="6" name="عنصر نائب لرقم الشريحة 5"/>
          <p:cNvSpPr>
            <a:spLocks noGrp="1" noEditPoints="1"/>
          </p:cNvSpPr>
          <p:nvPr>
            <p:ph type="sldNum" sz="quarter" idx="12"/>
          </p:nvPr>
        </p:nvSpPr>
        <p:spPr/>
        <p:txBody>
          <a:bodyPr/>
          <a:lstStyle/>
          <a:p>
            <a:fld id="{C4C07D93-3EE4-4F51-8FE1-FA54531CAFB0}" type="slidenum">
              <a:rPr lang="ar-IQ" smtClean="0"/>
              <a:t>‹#›</a:t>
            </a:fld>
            <a:endParaRPr lang="ar-IQ"/>
          </a:p>
        </p:txBody>
      </p:sp>
    </p:spTree>
  </p:cSld>
  <p:clrMapOvr>
    <a:masterClrMapping/>
  </p:clrMapOvr>
  <p:hf dt="0"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noEditPoints="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noEditPoints="1"/>
          </p:cNvSpPr>
          <p:nvPr>
            <p:ph type="dt" sz="half" idx="10"/>
          </p:nvPr>
        </p:nvSpPr>
        <p:spPr/>
        <p:txBody>
          <a:bodyPr/>
          <a:lstStyle/>
          <a:p>
            <a:fld id="{09E208D9-69A4-4FD0-B8B9-621532603C57}" type="datetimeFigureOut">
              <a:rPr lang="ar-IQ" smtClean="0"/>
              <a:t>24/05/1447</a:t>
            </a:fld>
            <a:endParaRPr lang="ar-IQ"/>
          </a:p>
        </p:txBody>
      </p:sp>
      <p:sp>
        <p:nvSpPr>
          <p:cNvPr id="5" name="عنصر نائب للتذييل 4"/>
          <p:cNvSpPr>
            <a:spLocks noGrp="1" noEditPoints="1"/>
          </p:cNvSpPr>
          <p:nvPr>
            <p:ph type="ftr" sz="quarter" idx="11"/>
          </p:nvPr>
        </p:nvSpPr>
        <p:spPr/>
        <p:txBody>
          <a:bodyPr/>
          <a:lstStyle/>
          <a:p>
            <a:endParaRPr lang="ar-IQ"/>
          </a:p>
        </p:txBody>
      </p:sp>
      <p:sp>
        <p:nvSpPr>
          <p:cNvPr id="6" name="عنصر نائب لرقم الشريحة 5"/>
          <p:cNvSpPr>
            <a:spLocks noGrp="1" noEditPoints="1"/>
          </p:cNvSpPr>
          <p:nvPr>
            <p:ph type="sldNum" sz="quarter" idx="12"/>
          </p:nvPr>
        </p:nvSpPr>
        <p:spPr/>
        <p:txBody>
          <a:bodyPr/>
          <a:lstStyle/>
          <a:p>
            <a:fld id="{C4C07D93-3EE4-4F51-8FE1-FA54531CAFB0}" type="slidenum">
              <a:rPr lang="ar-IQ" smtClean="0"/>
              <a:t>‹#›</a:t>
            </a:fld>
            <a:endParaRPr lang="ar-IQ"/>
          </a:p>
        </p:txBody>
      </p:sp>
    </p:spTree>
  </p:cSld>
  <p:clrMapOvr>
    <a:masterClrMapping/>
  </p:clrMapOvr>
  <p:hf dt="0"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noEditPoints="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noEditPoints="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noEditPoints="1"/>
          </p:cNvSpPr>
          <p:nvPr>
            <p:ph type="dt" sz="half" idx="10"/>
          </p:nvPr>
        </p:nvSpPr>
        <p:spPr/>
        <p:txBody>
          <a:bodyPr/>
          <a:lstStyle/>
          <a:p>
            <a:fld id="{09E208D9-69A4-4FD0-B8B9-621532603C57}" type="datetimeFigureOut">
              <a:rPr lang="ar-IQ" smtClean="0"/>
              <a:t>24/05/1447</a:t>
            </a:fld>
            <a:endParaRPr lang="ar-IQ"/>
          </a:p>
        </p:txBody>
      </p:sp>
      <p:sp>
        <p:nvSpPr>
          <p:cNvPr id="5" name="عنصر نائب للتذييل 4"/>
          <p:cNvSpPr>
            <a:spLocks noGrp="1" noEditPoints="1"/>
          </p:cNvSpPr>
          <p:nvPr>
            <p:ph type="ftr" sz="quarter" idx="11"/>
          </p:nvPr>
        </p:nvSpPr>
        <p:spPr/>
        <p:txBody>
          <a:bodyPr/>
          <a:lstStyle/>
          <a:p>
            <a:endParaRPr lang="ar-IQ"/>
          </a:p>
        </p:txBody>
      </p:sp>
      <p:sp>
        <p:nvSpPr>
          <p:cNvPr id="6" name="عنصر نائب لرقم الشريحة 5"/>
          <p:cNvSpPr>
            <a:spLocks noGrp="1" noEditPoints="1"/>
          </p:cNvSpPr>
          <p:nvPr>
            <p:ph type="sldNum" sz="quarter" idx="12"/>
          </p:nvPr>
        </p:nvSpPr>
        <p:spPr/>
        <p:txBody>
          <a:bodyPr/>
          <a:lstStyle/>
          <a:p>
            <a:fld id="{C4C07D93-3EE4-4F51-8FE1-FA54531CAFB0}" type="slidenum">
              <a:rPr lang="ar-IQ" smtClean="0"/>
              <a:t>‹#›</a:t>
            </a:fld>
            <a:endParaRPr lang="ar-IQ"/>
          </a:p>
        </p:txBody>
      </p:sp>
    </p:spTree>
  </p:cSld>
  <p:clrMapOvr>
    <a:masterClrMapping/>
  </p:clrMapOvr>
  <p:hf dt="0"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noEditPoints="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noEditPoints="1"/>
          </p:cNvSpPr>
          <p:nvPr>
            <p:ph type="dt" sz="half" idx="10"/>
          </p:nvPr>
        </p:nvSpPr>
        <p:spPr/>
        <p:txBody>
          <a:bodyPr/>
          <a:lstStyle/>
          <a:p>
            <a:fld id="{09E208D9-69A4-4FD0-B8B9-621532603C57}" type="datetimeFigureOut">
              <a:rPr lang="ar-IQ" smtClean="0"/>
              <a:t>24/05/1447</a:t>
            </a:fld>
            <a:endParaRPr lang="ar-IQ"/>
          </a:p>
        </p:txBody>
      </p:sp>
      <p:sp>
        <p:nvSpPr>
          <p:cNvPr id="5" name="عنصر نائب للتذييل 4"/>
          <p:cNvSpPr>
            <a:spLocks noGrp="1" noEditPoints="1"/>
          </p:cNvSpPr>
          <p:nvPr>
            <p:ph type="ftr" sz="quarter" idx="11"/>
          </p:nvPr>
        </p:nvSpPr>
        <p:spPr/>
        <p:txBody>
          <a:bodyPr/>
          <a:lstStyle/>
          <a:p>
            <a:endParaRPr lang="ar-IQ"/>
          </a:p>
        </p:txBody>
      </p:sp>
      <p:sp>
        <p:nvSpPr>
          <p:cNvPr id="6" name="عنصر نائب لرقم الشريحة 5"/>
          <p:cNvSpPr>
            <a:spLocks noGrp="1" noEditPoints="1"/>
          </p:cNvSpPr>
          <p:nvPr>
            <p:ph type="sldNum" sz="quarter" idx="12"/>
          </p:nvPr>
        </p:nvSpPr>
        <p:spPr/>
        <p:txBody>
          <a:bodyPr/>
          <a:lstStyle/>
          <a:p>
            <a:fld id="{C4C07D93-3EE4-4F51-8FE1-FA54531CAFB0}" type="slidenum">
              <a:rPr lang="ar-IQ" smtClean="0"/>
              <a:t>‹#›</a:t>
            </a:fld>
            <a:endParaRPr lang="ar-IQ"/>
          </a:p>
        </p:txBody>
      </p:sp>
    </p:spTree>
  </p:cSld>
  <p:clrMapOvr>
    <a:masterClrMapping/>
  </p:clrMapOvr>
  <p:hf dt="0"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noEditPoints="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noEditPoints="1"/>
          </p:cNvSpPr>
          <p:nvPr>
            <p:ph type="dt" sz="half" idx="10"/>
          </p:nvPr>
        </p:nvSpPr>
        <p:spPr/>
        <p:txBody>
          <a:bodyPr/>
          <a:lstStyle/>
          <a:p>
            <a:fld id="{09E208D9-69A4-4FD0-B8B9-621532603C57}" type="datetimeFigureOut">
              <a:rPr lang="ar-IQ" smtClean="0"/>
              <a:t>24/05/1447</a:t>
            </a:fld>
            <a:endParaRPr lang="ar-IQ"/>
          </a:p>
        </p:txBody>
      </p:sp>
      <p:sp>
        <p:nvSpPr>
          <p:cNvPr id="5" name="عنصر نائب للتذييل 4"/>
          <p:cNvSpPr>
            <a:spLocks noGrp="1" noEditPoints="1"/>
          </p:cNvSpPr>
          <p:nvPr>
            <p:ph type="ftr" sz="quarter" idx="11"/>
          </p:nvPr>
        </p:nvSpPr>
        <p:spPr/>
        <p:txBody>
          <a:bodyPr/>
          <a:lstStyle/>
          <a:p>
            <a:endParaRPr lang="ar-IQ"/>
          </a:p>
        </p:txBody>
      </p:sp>
      <p:sp>
        <p:nvSpPr>
          <p:cNvPr id="6" name="عنصر نائب لرقم الشريحة 5"/>
          <p:cNvSpPr>
            <a:spLocks noGrp="1" noEditPoints="1"/>
          </p:cNvSpPr>
          <p:nvPr>
            <p:ph type="sldNum" sz="quarter" idx="12"/>
          </p:nvPr>
        </p:nvSpPr>
        <p:spPr/>
        <p:txBody>
          <a:bodyPr/>
          <a:lstStyle/>
          <a:p>
            <a:fld id="{C4C07D93-3EE4-4F51-8FE1-FA54531CAFB0}" type="slidenum">
              <a:rPr lang="ar-IQ" smtClean="0"/>
              <a:t>‹#›</a:t>
            </a:fld>
            <a:endParaRPr lang="ar-IQ"/>
          </a:p>
        </p:txBody>
      </p:sp>
    </p:spTree>
  </p:cSld>
  <p:clrMapOvr>
    <a:masterClrMapping/>
  </p:clrMapOvr>
  <p:hf dt="0"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noEditPoints="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noEditPoints="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noEditPoints="1"/>
          </p:cNvSpPr>
          <p:nvPr>
            <p:ph type="dt" sz="half" idx="10"/>
          </p:nvPr>
        </p:nvSpPr>
        <p:spPr/>
        <p:txBody>
          <a:bodyPr/>
          <a:lstStyle/>
          <a:p>
            <a:fld id="{09E208D9-69A4-4FD0-B8B9-621532603C57}" type="datetimeFigureOut">
              <a:rPr lang="ar-IQ" smtClean="0"/>
              <a:t>24/05/1447</a:t>
            </a:fld>
            <a:endParaRPr lang="ar-IQ"/>
          </a:p>
        </p:txBody>
      </p:sp>
      <p:sp>
        <p:nvSpPr>
          <p:cNvPr id="6" name="عنصر نائب للتذييل 5"/>
          <p:cNvSpPr>
            <a:spLocks noGrp="1" noEditPoints="1"/>
          </p:cNvSpPr>
          <p:nvPr>
            <p:ph type="ftr" sz="quarter" idx="11"/>
          </p:nvPr>
        </p:nvSpPr>
        <p:spPr/>
        <p:txBody>
          <a:bodyPr/>
          <a:lstStyle/>
          <a:p>
            <a:endParaRPr lang="ar-IQ"/>
          </a:p>
        </p:txBody>
      </p:sp>
      <p:sp>
        <p:nvSpPr>
          <p:cNvPr id="7" name="عنصر نائب لرقم الشريحة 6"/>
          <p:cNvSpPr>
            <a:spLocks noGrp="1" noEditPoints="1"/>
          </p:cNvSpPr>
          <p:nvPr>
            <p:ph type="sldNum" sz="quarter" idx="12"/>
          </p:nvPr>
        </p:nvSpPr>
        <p:spPr/>
        <p:txBody>
          <a:bodyPr/>
          <a:lstStyle/>
          <a:p>
            <a:fld id="{C4C07D93-3EE4-4F51-8FE1-FA54531CAFB0}" type="slidenum">
              <a:rPr lang="ar-IQ" smtClean="0"/>
              <a:t>‹#›</a:t>
            </a:fld>
            <a:endParaRPr lang="ar-IQ"/>
          </a:p>
        </p:txBody>
      </p:sp>
    </p:spTree>
  </p:cSld>
  <p:clrMapOvr>
    <a:masterClrMapping/>
  </p:clrMapOvr>
  <p:hf dt="0"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ar-SA" smtClean="0"/>
              <a:t>انقر لتحرير نمط العنوان الرئيسي</a:t>
            </a:r>
            <a:endParaRPr lang="ar-IQ"/>
          </a:p>
        </p:txBody>
      </p:sp>
      <p:sp>
        <p:nvSpPr>
          <p:cNvPr id="3" name="عنصر نائب للنص 2"/>
          <p:cNvSpPr>
            <a:spLocks noGrp="1" noEditPoints="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noEditPoints="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noEditPoints="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noEditPoints="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noEditPoints="1"/>
          </p:cNvSpPr>
          <p:nvPr>
            <p:ph type="dt" sz="half" idx="10"/>
          </p:nvPr>
        </p:nvSpPr>
        <p:spPr/>
        <p:txBody>
          <a:bodyPr/>
          <a:lstStyle/>
          <a:p>
            <a:fld id="{09E208D9-69A4-4FD0-B8B9-621532603C57}" type="datetimeFigureOut">
              <a:rPr lang="ar-IQ" smtClean="0"/>
              <a:t>24/05/1447</a:t>
            </a:fld>
            <a:endParaRPr lang="ar-IQ"/>
          </a:p>
        </p:txBody>
      </p:sp>
      <p:sp>
        <p:nvSpPr>
          <p:cNvPr id="8" name="عنصر نائب للتذييل 7"/>
          <p:cNvSpPr>
            <a:spLocks noGrp="1" noEditPoints="1"/>
          </p:cNvSpPr>
          <p:nvPr>
            <p:ph type="ftr" sz="quarter" idx="11"/>
          </p:nvPr>
        </p:nvSpPr>
        <p:spPr/>
        <p:txBody>
          <a:bodyPr/>
          <a:lstStyle/>
          <a:p>
            <a:endParaRPr lang="ar-IQ"/>
          </a:p>
        </p:txBody>
      </p:sp>
      <p:sp>
        <p:nvSpPr>
          <p:cNvPr id="9" name="عنصر نائب لرقم الشريحة 8"/>
          <p:cNvSpPr>
            <a:spLocks noGrp="1" noEditPoints="1"/>
          </p:cNvSpPr>
          <p:nvPr>
            <p:ph type="sldNum" sz="quarter" idx="12"/>
          </p:nvPr>
        </p:nvSpPr>
        <p:spPr/>
        <p:txBody>
          <a:bodyPr/>
          <a:lstStyle/>
          <a:p>
            <a:fld id="{C4C07D93-3EE4-4F51-8FE1-FA54531CAFB0}" type="slidenum">
              <a:rPr lang="ar-IQ" smtClean="0"/>
              <a:t>‹#›</a:t>
            </a:fld>
            <a:endParaRPr lang="ar-IQ"/>
          </a:p>
        </p:txBody>
      </p:sp>
    </p:spTree>
  </p:cSld>
  <p:clrMapOvr>
    <a:masterClrMapping/>
  </p:clrMapOvr>
  <p:hf dt="0"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noEditPoints="1"/>
          </p:cNvSpPr>
          <p:nvPr>
            <p:ph type="dt" sz="half" idx="10"/>
          </p:nvPr>
        </p:nvSpPr>
        <p:spPr/>
        <p:txBody>
          <a:bodyPr/>
          <a:lstStyle/>
          <a:p>
            <a:fld id="{09E208D9-69A4-4FD0-B8B9-621532603C57}" type="datetimeFigureOut">
              <a:rPr lang="ar-IQ" smtClean="0"/>
              <a:t>24/05/1447</a:t>
            </a:fld>
            <a:endParaRPr lang="ar-IQ"/>
          </a:p>
        </p:txBody>
      </p:sp>
      <p:sp>
        <p:nvSpPr>
          <p:cNvPr id="4" name="عنصر نائب للتذييل 3"/>
          <p:cNvSpPr>
            <a:spLocks noGrp="1" noEditPoints="1"/>
          </p:cNvSpPr>
          <p:nvPr>
            <p:ph type="ftr" sz="quarter" idx="11"/>
          </p:nvPr>
        </p:nvSpPr>
        <p:spPr/>
        <p:txBody>
          <a:bodyPr/>
          <a:lstStyle/>
          <a:p>
            <a:endParaRPr lang="ar-IQ"/>
          </a:p>
        </p:txBody>
      </p:sp>
      <p:sp>
        <p:nvSpPr>
          <p:cNvPr id="5" name="عنصر نائب لرقم الشريحة 4"/>
          <p:cNvSpPr>
            <a:spLocks noGrp="1" noEditPoints="1"/>
          </p:cNvSpPr>
          <p:nvPr>
            <p:ph type="sldNum" sz="quarter" idx="12"/>
          </p:nvPr>
        </p:nvSpPr>
        <p:spPr/>
        <p:txBody>
          <a:bodyPr/>
          <a:lstStyle/>
          <a:p>
            <a:fld id="{C4C07D93-3EE4-4F51-8FE1-FA54531CAFB0}" type="slidenum">
              <a:rPr lang="ar-IQ" smtClean="0"/>
              <a:t>‹#›</a:t>
            </a:fld>
            <a:endParaRPr lang="ar-IQ"/>
          </a:p>
        </p:txBody>
      </p:sp>
    </p:spTree>
  </p:cSld>
  <p:clrMapOvr>
    <a:masterClrMapping/>
  </p:clrMapOvr>
  <p:hf dt="0"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noEditPoints="1"/>
          </p:cNvSpPr>
          <p:nvPr>
            <p:ph type="dt" sz="half" idx="10"/>
          </p:nvPr>
        </p:nvSpPr>
        <p:spPr/>
        <p:txBody>
          <a:bodyPr/>
          <a:lstStyle/>
          <a:p>
            <a:fld id="{09E208D9-69A4-4FD0-B8B9-621532603C57}" type="datetimeFigureOut">
              <a:rPr lang="ar-IQ" smtClean="0"/>
              <a:t>24/05/1447</a:t>
            </a:fld>
            <a:endParaRPr lang="ar-IQ"/>
          </a:p>
        </p:txBody>
      </p:sp>
      <p:sp>
        <p:nvSpPr>
          <p:cNvPr id="3" name="عنصر نائب للتذييل 2"/>
          <p:cNvSpPr>
            <a:spLocks noGrp="1" noEditPoints="1"/>
          </p:cNvSpPr>
          <p:nvPr>
            <p:ph type="ftr" sz="quarter" idx="11"/>
          </p:nvPr>
        </p:nvSpPr>
        <p:spPr/>
        <p:txBody>
          <a:bodyPr/>
          <a:lstStyle/>
          <a:p>
            <a:endParaRPr lang="ar-IQ"/>
          </a:p>
        </p:txBody>
      </p:sp>
      <p:sp>
        <p:nvSpPr>
          <p:cNvPr id="4" name="عنصر نائب لرقم الشريحة 3"/>
          <p:cNvSpPr>
            <a:spLocks noGrp="1" noEditPoints="1"/>
          </p:cNvSpPr>
          <p:nvPr>
            <p:ph type="sldNum" sz="quarter" idx="12"/>
          </p:nvPr>
        </p:nvSpPr>
        <p:spPr/>
        <p:txBody>
          <a:bodyPr/>
          <a:lstStyle/>
          <a:p>
            <a:fld id="{C4C07D93-3EE4-4F51-8FE1-FA54531CAFB0}" type="slidenum">
              <a:rPr lang="ar-IQ" smtClean="0"/>
              <a:t>‹#›</a:t>
            </a:fld>
            <a:endParaRPr lang="ar-IQ"/>
          </a:p>
        </p:txBody>
      </p:sp>
    </p:spTree>
  </p:cSld>
  <p:clrMapOvr>
    <a:masterClrMapping/>
  </p:clrMapOvr>
  <p:hf dt="0"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noEditPoints="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noEditPoints="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noEditPoints="1"/>
          </p:cNvSpPr>
          <p:nvPr>
            <p:ph type="dt" sz="half" idx="10"/>
          </p:nvPr>
        </p:nvSpPr>
        <p:spPr/>
        <p:txBody>
          <a:bodyPr/>
          <a:lstStyle/>
          <a:p>
            <a:fld id="{09E208D9-69A4-4FD0-B8B9-621532603C57}" type="datetimeFigureOut">
              <a:rPr lang="ar-IQ" smtClean="0"/>
              <a:t>24/05/1447</a:t>
            </a:fld>
            <a:endParaRPr lang="ar-IQ"/>
          </a:p>
        </p:txBody>
      </p:sp>
      <p:sp>
        <p:nvSpPr>
          <p:cNvPr id="6" name="عنصر نائب للتذييل 5"/>
          <p:cNvSpPr>
            <a:spLocks noGrp="1" noEditPoints="1"/>
          </p:cNvSpPr>
          <p:nvPr>
            <p:ph type="ftr" sz="quarter" idx="11"/>
          </p:nvPr>
        </p:nvSpPr>
        <p:spPr/>
        <p:txBody>
          <a:bodyPr/>
          <a:lstStyle/>
          <a:p>
            <a:endParaRPr lang="ar-IQ"/>
          </a:p>
        </p:txBody>
      </p:sp>
      <p:sp>
        <p:nvSpPr>
          <p:cNvPr id="7" name="عنصر نائب لرقم الشريحة 6"/>
          <p:cNvSpPr>
            <a:spLocks noGrp="1" noEditPoints="1"/>
          </p:cNvSpPr>
          <p:nvPr>
            <p:ph type="sldNum" sz="quarter" idx="12"/>
          </p:nvPr>
        </p:nvSpPr>
        <p:spPr/>
        <p:txBody>
          <a:bodyPr/>
          <a:lstStyle/>
          <a:p>
            <a:fld id="{C4C07D93-3EE4-4F51-8FE1-FA54531CAFB0}" type="slidenum">
              <a:rPr lang="ar-IQ" smtClean="0"/>
              <a:t>‹#›</a:t>
            </a:fld>
            <a:endParaRPr lang="ar-IQ"/>
          </a:p>
        </p:txBody>
      </p:sp>
    </p:spTree>
  </p:cSld>
  <p:clrMapOvr>
    <a:masterClrMapping/>
  </p:clrMapOvr>
  <p:hf dt="0"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noEditPoints="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a:p>
        </p:txBody>
      </p:sp>
      <p:sp>
        <p:nvSpPr>
          <p:cNvPr id="4" name="عنصر نائب للنص 3"/>
          <p:cNvSpPr>
            <a:spLocks noGrp="1" noEditPoints="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noEditPoints="1"/>
          </p:cNvSpPr>
          <p:nvPr>
            <p:ph type="dt" sz="half" idx="10"/>
          </p:nvPr>
        </p:nvSpPr>
        <p:spPr/>
        <p:txBody>
          <a:bodyPr/>
          <a:lstStyle/>
          <a:p>
            <a:fld id="{09E208D9-69A4-4FD0-B8B9-621532603C57}" type="datetimeFigureOut">
              <a:rPr lang="ar-IQ" smtClean="0"/>
              <a:t>24/05/1447</a:t>
            </a:fld>
            <a:endParaRPr lang="ar-IQ"/>
          </a:p>
        </p:txBody>
      </p:sp>
      <p:sp>
        <p:nvSpPr>
          <p:cNvPr id="6" name="عنصر نائب للتذييل 5"/>
          <p:cNvSpPr>
            <a:spLocks noGrp="1" noEditPoints="1"/>
          </p:cNvSpPr>
          <p:nvPr>
            <p:ph type="ftr" sz="quarter" idx="11"/>
          </p:nvPr>
        </p:nvSpPr>
        <p:spPr/>
        <p:txBody>
          <a:bodyPr/>
          <a:lstStyle/>
          <a:p>
            <a:endParaRPr lang="ar-IQ"/>
          </a:p>
        </p:txBody>
      </p:sp>
      <p:sp>
        <p:nvSpPr>
          <p:cNvPr id="7" name="عنصر نائب لرقم الشريحة 6"/>
          <p:cNvSpPr>
            <a:spLocks noGrp="1" noEditPoints="1"/>
          </p:cNvSpPr>
          <p:nvPr>
            <p:ph type="sldNum" sz="quarter" idx="12"/>
          </p:nvPr>
        </p:nvSpPr>
        <p:spPr/>
        <p:txBody>
          <a:bodyPr/>
          <a:lstStyle/>
          <a:p>
            <a:fld id="{C4C07D93-3EE4-4F51-8FE1-FA54531CAFB0}" type="slidenum">
              <a:rPr lang="ar-IQ" smtClean="0"/>
              <a:t>‹#›</a:t>
            </a:fld>
            <a:endParaRPr lang="ar-IQ"/>
          </a:p>
        </p:txBody>
      </p:sp>
    </p:spTree>
  </p:cSld>
  <p:clrMapOvr>
    <a:masterClrMapping/>
  </p:clrMapOvr>
  <p:hf dt="0" sldNum="0" hdr="0" ftr="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noEditPoints="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noEditPoints="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noEditPoints="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9E208D9-69A4-4FD0-B8B9-621532603C57}" type="datetimeFigureOut">
              <a:rPr lang="ar-IQ" smtClean="0"/>
              <a:t>24/05/1447</a:t>
            </a:fld>
            <a:endParaRPr lang="ar-IQ"/>
          </a:p>
        </p:txBody>
      </p:sp>
      <p:sp>
        <p:nvSpPr>
          <p:cNvPr id="5" name="عنصر نائب للتذييل 4"/>
          <p:cNvSpPr>
            <a:spLocks noGrp="1" noEditPoints="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noEditPoints="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4C07D93-3EE4-4F51-8FE1-FA54531CAFB0}"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sldNum="0" hdr="0" ft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image" Target="../media/image8.pn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ctrTitle"/>
          </p:nvPr>
        </p:nvSpPr>
        <p:spPr/>
        <p:txBody>
          <a:bodyPr/>
          <a:lstStyle/>
          <a:p>
            <a:r>
              <a:rPr lang="en-US" dirty="0" smtClean="0"/>
              <a:t>3ed year </a:t>
            </a:r>
            <a:r>
              <a:rPr lang="en-US" dirty="0" err="1" smtClean="0"/>
              <a:t>Haemolytic</a:t>
            </a:r>
            <a:r>
              <a:rPr lang="en-US" dirty="0" smtClean="0"/>
              <a:t> </a:t>
            </a:r>
            <a:r>
              <a:rPr lang="en-US" dirty="0" err="1"/>
              <a:t>anaemias</a:t>
            </a:r>
            <a:endParaRPr lang="ar-IQ" dirty="0"/>
          </a:p>
        </p:txBody>
      </p:sp>
      <p:sp>
        <p:nvSpPr>
          <p:cNvPr id="3" name="عنوان فرعي 2"/>
          <p:cNvSpPr>
            <a:spLocks noGrp="1" noEditPoints="1"/>
          </p:cNvSpPr>
          <p:nvPr>
            <p:ph type="subTitle" idx="1"/>
          </p:nvPr>
        </p:nvSpPr>
        <p:spPr/>
        <p:txBody>
          <a:bodyPr/>
          <a:lstStyle/>
          <a:p>
            <a:r>
              <a:rPr lang="en-US" dirty="0" smtClean="0"/>
              <a:t>Prof. </a:t>
            </a:r>
            <a:r>
              <a:rPr lang="en-US" dirty="0" err="1" smtClean="0"/>
              <a:t>Abeer</a:t>
            </a:r>
            <a:r>
              <a:rPr lang="en-US" dirty="0" smtClean="0"/>
              <a:t> </a:t>
            </a:r>
            <a:r>
              <a:rPr lang="en-US" dirty="0" err="1" smtClean="0"/>
              <a:t>Anwer</a:t>
            </a:r>
            <a:r>
              <a:rPr lang="en-US" dirty="0" smtClean="0"/>
              <a:t> Ahmed</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r>
              <a:rPr lang="en-US" b="1" dirty="0" smtClean="0">
                <a:solidFill>
                  <a:srgbClr val="FF0000"/>
                </a:solidFill>
              </a:rPr>
              <a:t>Intravascular and </a:t>
            </a:r>
            <a:r>
              <a:rPr lang="en-US" b="1" dirty="0" err="1" smtClean="0">
                <a:solidFill>
                  <a:srgbClr val="FF0000"/>
                </a:solidFill>
              </a:rPr>
              <a:t>extravascular</a:t>
            </a:r>
            <a:br>
              <a:rPr lang="en-US" b="1" dirty="0" smtClean="0">
                <a:solidFill>
                  <a:srgbClr val="FF0000"/>
                </a:solidFill>
              </a:rPr>
            </a:br>
            <a:r>
              <a:rPr lang="en-US" b="1" dirty="0" err="1" smtClean="0">
                <a:solidFill>
                  <a:srgbClr val="FF0000"/>
                </a:solidFill>
              </a:rPr>
              <a:t>haemolysis</a:t>
            </a:r>
            <a:endParaRPr lang="ar-IQ" dirty="0">
              <a:solidFill>
                <a:srgbClr val="FF0000"/>
              </a:solidFill>
            </a:endParaRPr>
          </a:p>
        </p:txBody>
      </p:sp>
      <p:sp>
        <p:nvSpPr>
          <p:cNvPr id="3" name="عنصر نائب للمحتوى 2"/>
          <p:cNvSpPr>
            <a:spLocks noGrp="1" noEditPoints="1"/>
          </p:cNvSpPr>
          <p:nvPr>
            <p:ph idx="1"/>
          </p:nvPr>
        </p:nvSpPr>
        <p:spPr/>
        <p:txBody>
          <a:bodyPr>
            <a:normAutofit/>
          </a:bodyPr>
          <a:lstStyle/>
          <a:p>
            <a:pPr algn="l">
              <a:buNone/>
            </a:pPr>
            <a:r>
              <a:rPr lang="en-US" dirty="0" smtClean="0"/>
              <a:t>There </a:t>
            </a:r>
            <a:r>
              <a:rPr lang="en-US" dirty="0"/>
              <a:t>are two mechanisms whereby red cells are destroyed </a:t>
            </a:r>
            <a:r>
              <a:rPr lang="en-US" dirty="0" smtClean="0"/>
              <a:t>in </a:t>
            </a:r>
            <a:r>
              <a:rPr lang="en-US" dirty="0" err="1" smtClean="0"/>
              <a:t>haemolytic</a:t>
            </a:r>
            <a:r>
              <a:rPr lang="en-US" dirty="0" smtClean="0"/>
              <a:t> </a:t>
            </a:r>
            <a:r>
              <a:rPr lang="en-US" dirty="0" err="1"/>
              <a:t>anaemia</a:t>
            </a:r>
            <a:r>
              <a:rPr lang="en-US" dirty="0" smtClean="0"/>
              <a:t>.</a:t>
            </a:r>
          </a:p>
          <a:p>
            <a:pPr algn="l" rtl="0">
              <a:buNone/>
            </a:pPr>
            <a:r>
              <a:rPr lang="en-US" b="1" dirty="0" smtClean="0">
                <a:solidFill>
                  <a:srgbClr val="FF0000"/>
                </a:solidFill>
              </a:rPr>
              <a:t>-</a:t>
            </a:r>
            <a:r>
              <a:rPr lang="en-US" b="1" dirty="0" err="1" smtClean="0">
                <a:solidFill>
                  <a:srgbClr val="FF0000"/>
                </a:solidFill>
              </a:rPr>
              <a:t>Extravascular</a:t>
            </a:r>
            <a:r>
              <a:rPr lang="en-US" b="1" dirty="0" smtClean="0">
                <a:solidFill>
                  <a:srgbClr val="FF0000"/>
                </a:solidFill>
              </a:rPr>
              <a:t> </a:t>
            </a:r>
            <a:r>
              <a:rPr lang="en-US" b="1" dirty="0" err="1" smtClean="0">
                <a:solidFill>
                  <a:srgbClr val="FF0000"/>
                </a:solidFill>
              </a:rPr>
              <a:t>haemolysis</a:t>
            </a:r>
            <a:r>
              <a:rPr lang="en-US" b="1" dirty="0" smtClean="0">
                <a:solidFill>
                  <a:srgbClr val="FF0000"/>
                </a:solidFill>
              </a:rPr>
              <a:t> </a:t>
            </a:r>
            <a:r>
              <a:rPr lang="en-US" b="1" dirty="0" smtClean="0"/>
              <a:t> :</a:t>
            </a:r>
            <a:r>
              <a:rPr lang="en-US" dirty="0" smtClean="0"/>
              <a:t>excessive </a:t>
            </a:r>
            <a:r>
              <a:rPr lang="en-US" dirty="0"/>
              <a:t>removal of red </a:t>
            </a:r>
            <a:r>
              <a:rPr lang="en-US" dirty="0" smtClean="0"/>
              <a:t>cells by </a:t>
            </a:r>
            <a:r>
              <a:rPr lang="en-US" dirty="0"/>
              <a:t>cells of the RE system </a:t>
            </a:r>
            <a:r>
              <a:rPr lang="en-US" b="1" dirty="0" smtClean="0">
                <a:solidFill>
                  <a:srgbClr val="FF0000"/>
                </a:solidFill>
              </a:rPr>
              <a:t> </a:t>
            </a:r>
            <a:r>
              <a:rPr lang="en-US" b="1" dirty="0" smtClean="0"/>
              <a:t>.</a:t>
            </a:r>
          </a:p>
          <a:p>
            <a:pPr algn="l">
              <a:buFontTx/>
              <a:buChar char="-"/>
            </a:pPr>
            <a:endParaRPr lang="en-US" b="1" dirty="0" smtClean="0"/>
          </a:p>
          <a:p>
            <a:pPr algn="l">
              <a:buNone/>
            </a:pPr>
            <a:r>
              <a:rPr lang="en-US" b="1" dirty="0" smtClean="0">
                <a:solidFill>
                  <a:srgbClr val="FF0000"/>
                </a:solidFill>
              </a:rPr>
              <a:t>-Intravascular </a:t>
            </a:r>
            <a:r>
              <a:rPr lang="en-US" b="1" dirty="0" err="1" smtClean="0">
                <a:solidFill>
                  <a:srgbClr val="FF0000"/>
                </a:solidFill>
              </a:rPr>
              <a:t>haemolysis</a:t>
            </a:r>
            <a:r>
              <a:rPr lang="en-US" b="1" dirty="0" smtClean="0">
                <a:solidFill>
                  <a:srgbClr val="FF0000"/>
                </a:solidFill>
              </a:rPr>
              <a:t> </a:t>
            </a:r>
            <a:r>
              <a:rPr lang="en-US" dirty="0" smtClean="0"/>
              <a:t>broken </a:t>
            </a:r>
            <a:r>
              <a:rPr lang="en-US" dirty="0"/>
              <a:t>down directly in the circulation </a:t>
            </a:r>
            <a:r>
              <a:rPr lang="en-US" b="1" dirty="0" smtClean="0"/>
              <a:t>.</a:t>
            </a:r>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en-US" dirty="0" smtClean="0">
                <a:solidFill>
                  <a:srgbClr val="FF0000"/>
                </a:solidFill>
              </a:rPr>
              <a:t>Causes of intravascular </a:t>
            </a:r>
            <a:r>
              <a:rPr lang="en-US" dirty="0" err="1" smtClean="0">
                <a:solidFill>
                  <a:srgbClr val="FF0000"/>
                </a:solidFill>
              </a:rPr>
              <a:t>haemolysis</a:t>
            </a:r>
            <a:endParaRPr lang="ar-IQ" dirty="0">
              <a:solidFill>
                <a:srgbClr val="FF0000"/>
              </a:solidFill>
            </a:endParaRPr>
          </a:p>
        </p:txBody>
      </p:sp>
      <p:sp>
        <p:nvSpPr>
          <p:cNvPr id="3" name="عنصر نائب للمحتوى 2"/>
          <p:cNvSpPr>
            <a:spLocks noGrp="1" noEditPoints="1"/>
          </p:cNvSpPr>
          <p:nvPr>
            <p:ph idx="1"/>
          </p:nvPr>
        </p:nvSpPr>
        <p:spPr/>
        <p:txBody>
          <a:bodyPr>
            <a:normAutofit fontScale="92500" lnSpcReduction="20000"/>
          </a:bodyPr>
          <a:lstStyle/>
          <a:p>
            <a:pPr algn="l">
              <a:buNone/>
            </a:pPr>
            <a:r>
              <a:rPr lang="en-US" dirty="0" smtClean="0"/>
              <a:t>-Mismatched </a:t>
            </a:r>
            <a:r>
              <a:rPr lang="en-US" dirty="0"/>
              <a:t>blood transfusion (usually ABO)</a:t>
            </a:r>
          </a:p>
          <a:p>
            <a:pPr algn="l">
              <a:buNone/>
            </a:pPr>
            <a:r>
              <a:rPr lang="en-US" dirty="0" smtClean="0"/>
              <a:t>-G6PD </a:t>
            </a:r>
            <a:r>
              <a:rPr lang="en-US" dirty="0"/>
              <a:t>deficiency with oxidant stress</a:t>
            </a:r>
          </a:p>
          <a:p>
            <a:pPr algn="l">
              <a:buNone/>
            </a:pPr>
            <a:r>
              <a:rPr lang="en-US" dirty="0" smtClean="0"/>
              <a:t>-Red </a:t>
            </a:r>
            <a:r>
              <a:rPr lang="en-US" dirty="0"/>
              <a:t>cell fragmentation syndromes</a:t>
            </a:r>
          </a:p>
          <a:p>
            <a:pPr algn="l">
              <a:buNone/>
            </a:pPr>
            <a:r>
              <a:rPr lang="en-US" dirty="0" smtClean="0"/>
              <a:t>-Some </a:t>
            </a:r>
            <a:r>
              <a:rPr lang="en-US" dirty="0"/>
              <a:t>severe autoimmune </a:t>
            </a:r>
            <a:r>
              <a:rPr lang="en-US" dirty="0" err="1"/>
              <a:t>haemolytic</a:t>
            </a:r>
            <a:r>
              <a:rPr lang="en-US" dirty="0"/>
              <a:t> </a:t>
            </a:r>
            <a:r>
              <a:rPr lang="en-US" dirty="0" err="1"/>
              <a:t>anaemias</a:t>
            </a:r>
            <a:endParaRPr lang="en-US" dirty="0"/>
          </a:p>
          <a:p>
            <a:pPr algn="l">
              <a:buNone/>
            </a:pPr>
            <a:r>
              <a:rPr lang="en-US" dirty="0" smtClean="0"/>
              <a:t>-Some </a:t>
            </a:r>
            <a:r>
              <a:rPr lang="en-US" dirty="0"/>
              <a:t>drug‐ and infection‐induced </a:t>
            </a:r>
            <a:r>
              <a:rPr lang="en-US" dirty="0" err="1"/>
              <a:t>haemolytic</a:t>
            </a:r>
            <a:r>
              <a:rPr lang="en-US" dirty="0"/>
              <a:t> </a:t>
            </a:r>
            <a:r>
              <a:rPr lang="en-US" dirty="0" err="1"/>
              <a:t>anaemias</a:t>
            </a:r>
            <a:endParaRPr lang="en-US" dirty="0"/>
          </a:p>
          <a:p>
            <a:pPr algn="l">
              <a:buNone/>
            </a:pPr>
            <a:r>
              <a:rPr lang="en-US" dirty="0" smtClean="0"/>
              <a:t>-Paroxysmal </a:t>
            </a:r>
            <a:r>
              <a:rPr lang="en-US" dirty="0"/>
              <a:t>nocturnal </a:t>
            </a:r>
            <a:r>
              <a:rPr lang="en-US" dirty="0" err="1"/>
              <a:t>haemoglobinuria</a:t>
            </a:r>
            <a:endParaRPr lang="en-US" dirty="0"/>
          </a:p>
          <a:p>
            <a:pPr algn="l">
              <a:buNone/>
            </a:pPr>
            <a:r>
              <a:rPr lang="en-US" dirty="0" smtClean="0"/>
              <a:t>-March </a:t>
            </a:r>
            <a:r>
              <a:rPr lang="en-US" dirty="0" err="1"/>
              <a:t>haemoglobinuria</a:t>
            </a:r>
            <a:endParaRPr lang="en-US" dirty="0"/>
          </a:p>
          <a:p>
            <a:pPr algn="l">
              <a:buNone/>
            </a:pPr>
            <a:r>
              <a:rPr lang="en-US" dirty="0" smtClean="0"/>
              <a:t>-Unstable </a:t>
            </a:r>
            <a:r>
              <a:rPr lang="en-US" dirty="0" err="1"/>
              <a:t>haemoglobin</a:t>
            </a:r>
            <a:endParaRPr lang="en-US" dirty="0"/>
          </a:p>
          <a:p>
            <a:pPr algn="l">
              <a:buNone/>
            </a:pPr>
            <a:r>
              <a:rPr lang="en-US" dirty="0" smtClean="0"/>
              <a:t>-G6PD</a:t>
            </a:r>
            <a:r>
              <a:rPr lang="en-US" dirty="0"/>
              <a:t>, glucose‐6‐phosphate </a:t>
            </a:r>
            <a:r>
              <a:rPr lang="en-US" dirty="0" err="1"/>
              <a:t>dehydrogenase</a:t>
            </a: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500034" y="571480"/>
            <a:ext cx="8186766" cy="5554683"/>
          </a:xfrm>
        </p:spPr>
        <p:txBody>
          <a:bodyPr/>
          <a:lstStyle/>
          <a:p>
            <a:pPr algn="l">
              <a:buNone/>
            </a:pPr>
            <a:r>
              <a:rPr lang="en-US" dirty="0">
                <a:solidFill>
                  <a:srgbClr val="FF0000"/>
                </a:solidFill>
              </a:rPr>
              <a:t>The main laboratory features of intravascular </a:t>
            </a:r>
            <a:r>
              <a:rPr lang="en-US" dirty="0" err="1">
                <a:solidFill>
                  <a:srgbClr val="FF0000"/>
                </a:solidFill>
              </a:rPr>
              <a:t>haemolysis</a:t>
            </a:r>
            <a:endParaRPr lang="en-US" dirty="0">
              <a:solidFill>
                <a:srgbClr val="FF0000"/>
              </a:solidFill>
            </a:endParaRPr>
          </a:p>
          <a:p>
            <a:pPr algn="l">
              <a:buNone/>
            </a:pPr>
            <a:endParaRPr lang="en-US" dirty="0"/>
          </a:p>
          <a:p>
            <a:pPr algn="l">
              <a:buNone/>
            </a:pPr>
            <a:r>
              <a:rPr lang="en-US" b="1" dirty="0"/>
              <a:t>1 </a:t>
            </a:r>
            <a:r>
              <a:rPr lang="en-US" b="1" dirty="0" err="1"/>
              <a:t>Haemoglobinaemia</a:t>
            </a:r>
            <a:r>
              <a:rPr lang="en-US" b="1" dirty="0"/>
              <a:t> and </a:t>
            </a:r>
            <a:r>
              <a:rPr lang="en-US" b="1" dirty="0" err="1"/>
              <a:t>haemoglobinuria</a:t>
            </a:r>
            <a:r>
              <a:rPr lang="en-US" b="1" dirty="0"/>
              <a:t>.</a:t>
            </a:r>
          </a:p>
          <a:p>
            <a:pPr algn="l">
              <a:buNone/>
            </a:pPr>
            <a:r>
              <a:rPr lang="en-US" b="1" dirty="0"/>
              <a:t>2 </a:t>
            </a:r>
            <a:r>
              <a:rPr lang="en-US" b="1" dirty="0" err="1"/>
              <a:t>Haemosiderinuria</a:t>
            </a:r>
            <a:r>
              <a:rPr lang="en-US" b="1" dirty="0"/>
              <a:t>.</a:t>
            </a:r>
          </a:p>
          <a:p>
            <a:pPr algn="l">
              <a:buNone/>
            </a:pPr>
            <a:r>
              <a:rPr lang="en-US" b="1" dirty="0"/>
              <a:t>3 </a:t>
            </a:r>
            <a:r>
              <a:rPr lang="en-US" b="1" dirty="0" err="1"/>
              <a:t>Methaemalbuminaemia</a:t>
            </a:r>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pPr algn="l"/>
            <a:r>
              <a:rPr lang="en-US" b="1" dirty="0" smtClean="0"/>
              <a:t>Hereditary </a:t>
            </a:r>
            <a:r>
              <a:rPr lang="en-US" b="1" dirty="0" err="1" smtClean="0"/>
              <a:t>haemolytic</a:t>
            </a:r>
            <a:r>
              <a:rPr lang="en-US" b="1" dirty="0" smtClean="0"/>
              <a:t> </a:t>
            </a:r>
            <a:r>
              <a:rPr lang="en-US" b="1" dirty="0" err="1" smtClean="0"/>
              <a:t>anaemias</a:t>
            </a:r>
            <a:br>
              <a:rPr lang="en-US" b="1" dirty="0" smtClean="0"/>
            </a:br>
            <a:r>
              <a:rPr lang="en-US" b="1" dirty="0" smtClean="0"/>
              <a:t>Membrane defects</a:t>
            </a:r>
            <a:endParaRPr lang="ar-IQ" dirty="0"/>
          </a:p>
        </p:txBody>
      </p:sp>
      <p:sp>
        <p:nvSpPr>
          <p:cNvPr id="3" name="عنصر نائب للمحتوى 2"/>
          <p:cNvSpPr>
            <a:spLocks noGrp="1" noEditPoints="1"/>
          </p:cNvSpPr>
          <p:nvPr>
            <p:ph idx="1"/>
          </p:nvPr>
        </p:nvSpPr>
        <p:spPr>
          <a:xfrm>
            <a:off x="142844" y="1500174"/>
            <a:ext cx="9001156" cy="5072098"/>
          </a:xfrm>
        </p:spPr>
        <p:txBody>
          <a:bodyPr>
            <a:normAutofit fontScale="70000" lnSpcReduction="20000"/>
          </a:bodyPr>
          <a:lstStyle/>
          <a:p>
            <a:pPr algn="l">
              <a:buNone/>
            </a:pPr>
            <a:endParaRPr lang="en-US" b="1" dirty="0"/>
          </a:p>
          <a:p>
            <a:pPr algn="l">
              <a:buNone/>
            </a:pPr>
            <a:r>
              <a:rPr lang="en-US" b="1" i="1" dirty="0">
                <a:solidFill>
                  <a:srgbClr val="FF0000"/>
                </a:solidFill>
              </a:rPr>
              <a:t>Hereditary </a:t>
            </a:r>
            <a:r>
              <a:rPr lang="en-US" b="1" i="1" dirty="0" err="1" smtClean="0">
                <a:solidFill>
                  <a:srgbClr val="FF0000"/>
                </a:solidFill>
              </a:rPr>
              <a:t>spherocytosis</a:t>
            </a:r>
            <a:r>
              <a:rPr lang="en-US" b="1" i="1" dirty="0" smtClean="0">
                <a:solidFill>
                  <a:srgbClr val="FF0000"/>
                </a:solidFill>
              </a:rPr>
              <a:t> </a:t>
            </a:r>
            <a:r>
              <a:rPr lang="en-US" dirty="0" smtClean="0"/>
              <a:t>is </a:t>
            </a:r>
            <a:r>
              <a:rPr lang="en-US" dirty="0"/>
              <a:t>the most common </a:t>
            </a:r>
            <a:r>
              <a:rPr lang="en-US" dirty="0" smtClean="0"/>
              <a:t>hereditary </a:t>
            </a:r>
            <a:r>
              <a:rPr lang="en-US" dirty="0" err="1" smtClean="0"/>
              <a:t>haemolytic</a:t>
            </a:r>
            <a:r>
              <a:rPr lang="en-US" dirty="0" smtClean="0"/>
              <a:t> </a:t>
            </a:r>
            <a:r>
              <a:rPr lang="en-US" dirty="0" err="1"/>
              <a:t>anaemia</a:t>
            </a:r>
            <a:r>
              <a:rPr lang="en-US" dirty="0"/>
              <a:t> in Northern Europeans.</a:t>
            </a:r>
          </a:p>
          <a:p>
            <a:pPr algn="l">
              <a:buNone/>
            </a:pPr>
            <a:r>
              <a:rPr lang="en-US" dirty="0"/>
              <a:t>Pathogenesis</a:t>
            </a:r>
          </a:p>
          <a:p>
            <a:pPr algn="l">
              <a:buNone/>
            </a:pPr>
            <a:r>
              <a:rPr lang="en-US" dirty="0"/>
              <a:t>HS is usually caused by defects in the proteins involved in</a:t>
            </a:r>
          </a:p>
          <a:p>
            <a:pPr algn="l">
              <a:buNone/>
            </a:pPr>
            <a:r>
              <a:rPr lang="en-US" dirty="0"/>
              <a:t>the vertical interactions between the membrane skeleton and</a:t>
            </a:r>
          </a:p>
          <a:p>
            <a:pPr algn="l">
              <a:buNone/>
            </a:pPr>
            <a:r>
              <a:rPr lang="en-US" dirty="0"/>
              <a:t>the lipid </a:t>
            </a:r>
            <a:r>
              <a:rPr lang="en-US" dirty="0" err="1"/>
              <a:t>bilayer</a:t>
            </a:r>
            <a:r>
              <a:rPr lang="en-US" dirty="0"/>
              <a:t> of the red cell </a:t>
            </a:r>
            <a:endParaRPr lang="en-US" dirty="0" smtClean="0"/>
          </a:p>
          <a:p>
            <a:pPr algn="l">
              <a:buNone/>
            </a:pPr>
            <a:r>
              <a:rPr lang="en-US" dirty="0" smtClean="0"/>
              <a:t>The marrow </a:t>
            </a:r>
            <a:r>
              <a:rPr lang="en-US" dirty="0"/>
              <a:t>produces red cells of normal biconcave shape but these</a:t>
            </a:r>
          </a:p>
          <a:p>
            <a:pPr algn="l">
              <a:buNone/>
            </a:pPr>
            <a:r>
              <a:rPr lang="en-US" dirty="0"/>
              <a:t>lose membrane and become increasingly spherical (loss of</a:t>
            </a:r>
          </a:p>
          <a:p>
            <a:pPr algn="l">
              <a:buNone/>
            </a:pPr>
            <a:r>
              <a:rPr lang="en-US" dirty="0"/>
              <a:t>surface area relative to volume) as they circulate through the</a:t>
            </a:r>
          </a:p>
          <a:p>
            <a:pPr algn="l">
              <a:buNone/>
            </a:pPr>
            <a:r>
              <a:rPr lang="en-US" dirty="0"/>
              <a:t>spleen and the rest of the RE system. </a:t>
            </a:r>
            <a:endParaRPr lang="en-US" dirty="0" smtClean="0"/>
          </a:p>
          <a:p>
            <a:pPr algn="l">
              <a:buNone/>
            </a:pPr>
            <a:r>
              <a:rPr lang="en-US" dirty="0" smtClean="0"/>
              <a:t>The </a:t>
            </a:r>
            <a:r>
              <a:rPr lang="en-US" dirty="0"/>
              <a:t>loss of </a:t>
            </a:r>
            <a:r>
              <a:rPr lang="en-US" dirty="0" smtClean="0"/>
              <a:t>membrane may </a:t>
            </a:r>
            <a:r>
              <a:rPr lang="en-US" dirty="0"/>
              <a:t>be caused by the release of parts of the lipid </a:t>
            </a:r>
            <a:r>
              <a:rPr lang="en-US" dirty="0" err="1"/>
              <a:t>bilayer</a:t>
            </a:r>
            <a:r>
              <a:rPr lang="en-US" dirty="0"/>
              <a:t> </a:t>
            </a:r>
            <a:r>
              <a:rPr lang="en-US" dirty="0" smtClean="0"/>
              <a:t>that are </a:t>
            </a:r>
            <a:r>
              <a:rPr lang="en-US" dirty="0"/>
              <a:t>not supported by the skeleton. Ultimately, the </a:t>
            </a:r>
            <a:r>
              <a:rPr lang="en-US" dirty="0" err="1"/>
              <a:t>spherocytes</a:t>
            </a:r>
            <a:endParaRPr lang="en-US" dirty="0"/>
          </a:p>
          <a:p>
            <a:pPr algn="l">
              <a:buNone/>
            </a:pPr>
            <a:r>
              <a:rPr lang="en-US" dirty="0"/>
              <a:t>are unable to pass through the microcirculation, especially </a:t>
            </a:r>
            <a:r>
              <a:rPr lang="en-US" dirty="0" smtClean="0"/>
              <a:t>in the </a:t>
            </a:r>
            <a:r>
              <a:rPr lang="en-US" dirty="0"/>
              <a:t>spleen, and die prematurely</a:t>
            </a:r>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214282" y="428604"/>
            <a:ext cx="8472518" cy="5697559"/>
          </a:xfrm>
        </p:spPr>
        <p:txBody>
          <a:bodyPr>
            <a:normAutofit fontScale="92500" lnSpcReduction="20000"/>
          </a:bodyPr>
          <a:lstStyle/>
          <a:p>
            <a:pPr algn="l">
              <a:buNone/>
            </a:pPr>
            <a:r>
              <a:rPr lang="en-US" dirty="0">
                <a:solidFill>
                  <a:srgbClr val="FF0000"/>
                </a:solidFill>
              </a:rPr>
              <a:t>The inheritance </a:t>
            </a:r>
            <a:r>
              <a:rPr lang="en-US" dirty="0"/>
              <a:t>is </a:t>
            </a:r>
            <a:r>
              <a:rPr lang="en-US" dirty="0" err="1"/>
              <a:t>autosomal</a:t>
            </a:r>
            <a:r>
              <a:rPr lang="en-US" dirty="0"/>
              <a:t> dominant with variable </a:t>
            </a:r>
            <a:r>
              <a:rPr lang="en-US" dirty="0" smtClean="0"/>
              <a:t>expression; rarely </a:t>
            </a:r>
            <a:r>
              <a:rPr lang="en-US" dirty="0"/>
              <a:t>it may be </a:t>
            </a:r>
            <a:r>
              <a:rPr lang="en-US" dirty="0" err="1"/>
              <a:t>autosomal</a:t>
            </a:r>
            <a:r>
              <a:rPr lang="en-US" dirty="0"/>
              <a:t> recessive. </a:t>
            </a:r>
            <a:endParaRPr lang="en-US" dirty="0" smtClean="0"/>
          </a:p>
          <a:p>
            <a:pPr algn="l">
              <a:buNone/>
            </a:pPr>
            <a:r>
              <a:rPr lang="en-US" dirty="0" smtClean="0">
                <a:solidFill>
                  <a:srgbClr val="FF0000"/>
                </a:solidFill>
              </a:rPr>
              <a:t>The </a:t>
            </a:r>
            <a:r>
              <a:rPr lang="en-US" dirty="0" err="1">
                <a:solidFill>
                  <a:srgbClr val="FF0000"/>
                </a:solidFill>
              </a:rPr>
              <a:t>anaemia</a:t>
            </a:r>
            <a:r>
              <a:rPr lang="en-US" dirty="0">
                <a:solidFill>
                  <a:srgbClr val="FF0000"/>
                </a:solidFill>
              </a:rPr>
              <a:t> </a:t>
            </a:r>
            <a:r>
              <a:rPr lang="en-US" dirty="0" smtClean="0"/>
              <a:t>can present </a:t>
            </a:r>
            <a:r>
              <a:rPr lang="en-US" dirty="0"/>
              <a:t>at any age from infancy to old age. </a:t>
            </a:r>
            <a:endParaRPr lang="en-US" dirty="0" smtClean="0"/>
          </a:p>
          <a:p>
            <a:pPr algn="l">
              <a:buNone/>
            </a:pPr>
            <a:r>
              <a:rPr lang="en-US" dirty="0" smtClean="0">
                <a:solidFill>
                  <a:srgbClr val="FF0000"/>
                </a:solidFill>
              </a:rPr>
              <a:t>Jaundice</a:t>
            </a:r>
            <a:r>
              <a:rPr lang="en-US" dirty="0" smtClean="0"/>
              <a:t> </a:t>
            </a:r>
            <a:r>
              <a:rPr lang="en-US" dirty="0"/>
              <a:t>is </a:t>
            </a:r>
            <a:r>
              <a:rPr lang="en-US" dirty="0" smtClean="0"/>
              <a:t>typically fluctuating </a:t>
            </a:r>
            <a:r>
              <a:rPr lang="en-US" dirty="0"/>
              <a:t>and is particularly marked if the </a:t>
            </a:r>
            <a:r>
              <a:rPr lang="en-US" dirty="0" err="1" smtClean="0"/>
              <a:t>haemolytic</a:t>
            </a:r>
            <a:r>
              <a:rPr lang="en-US" dirty="0" smtClean="0"/>
              <a:t> </a:t>
            </a:r>
            <a:r>
              <a:rPr lang="en-US" dirty="0" err="1" smtClean="0"/>
              <a:t>anaemia</a:t>
            </a:r>
            <a:r>
              <a:rPr lang="en-US" dirty="0" smtClean="0"/>
              <a:t> </a:t>
            </a:r>
            <a:r>
              <a:rPr lang="en-US" dirty="0"/>
              <a:t>is associated with Gilbert’s disease (a defect </a:t>
            </a:r>
            <a:r>
              <a:rPr lang="en-US" dirty="0" smtClean="0"/>
              <a:t>of hepatic </a:t>
            </a:r>
            <a:r>
              <a:rPr lang="en-US" dirty="0"/>
              <a:t>conjugation of </a:t>
            </a:r>
            <a:r>
              <a:rPr lang="en-US" dirty="0" err="1"/>
              <a:t>bilirubin</a:t>
            </a:r>
            <a:r>
              <a:rPr lang="en-US" dirty="0" smtClean="0"/>
              <a:t>);</a:t>
            </a:r>
          </a:p>
          <a:p>
            <a:pPr algn="l">
              <a:buNone/>
            </a:pPr>
            <a:r>
              <a:rPr lang="en-US" dirty="0" err="1" smtClean="0">
                <a:solidFill>
                  <a:srgbClr val="FF0000"/>
                </a:solidFill>
              </a:rPr>
              <a:t>splenomegaly</a:t>
            </a:r>
            <a:r>
              <a:rPr lang="en-US" dirty="0" smtClean="0"/>
              <a:t> </a:t>
            </a:r>
            <a:r>
              <a:rPr lang="en-US" dirty="0"/>
              <a:t>occurs in </a:t>
            </a:r>
            <a:r>
              <a:rPr lang="en-US" dirty="0" smtClean="0"/>
              <a:t>most patients.</a:t>
            </a:r>
          </a:p>
          <a:p>
            <a:pPr algn="l">
              <a:buNone/>
            </a:pPr>
            <a:r>
              <a:rPr lang="en-US" dirty="0" smtClean="0">
                <a:solidFill>
                  <a:srgbClr val="FF0000"/>
                </a:solidFill>
              </a:rPr>
              <a:t>Pigment </a:t>
            </a:r>
            <a:r>
              <a:rPr lang="en-US" dirty="0">
                <a:solidFill>
                  <a:srgbClr val="FF0000"/>
                </a:solidFill>
              </a:rPr>
              <a:t>gallstones </a:t>
            </a:r>
            <a:r>
              <a:rPr lang="en-US" dirty="0"/>
              <a:t>are frequent </a:t>
            </a:r>
            <a:endParaRPr lang="en-US" dirty="0" smtClean="0"/>
          </a:p>
          <a:p>
            <a:pPr algn="l">
              <a:buNone/>
            </a:pPr>
            <a:r>
              <a:rPr lang="en-US" dirty="0" err="1" smtClean="0">
                <a:solidFill>
                  <a:srgbClr val="FF0000"/>
                </a:solidFill>
              </a:rPr>
              <a:t>Aplastic</a:t>
            </a:r>
            <a:r>
              <a:rPr lang="en-US" dirty="0" smtClean="0">
                <a:solidFill>
                  <a:srgbClr val="FF0000"/>
                </a:solidFill>
              </a:rPr>
              <a:t> crises</a:t>
            </a:r>
            <a:r>
              <a:rPr lang="en-US" dirty="0"/>
              <a:t>, usually precipitated by parvovirus infection, may cause </a:t>
            </a:r>
            <a:r>
              <a:rPr lang="en-US" dirty="0" smtClean="0"/>
              <a:t>a sudden </a:t>
            </a:r>
            <a:r>
              <a:rPr lang="en-US" dirty="0"/>
              <a:t>increase in severity of </a:t>
            </a:r>
            <a:r>
              <a:rPr lang="en-US" dirty="0" err="1"/>
              <a:t>anaemia</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4638"/>
            <a:ext cx="8229600" cy="725470"/>
          </a:xfrm>
        </p:spPr>
        <p:txBody>
          <a:bodyPr>
            <a:normAutofit fontScale="90000"/>
          </a:bodyPr>
          <a:lstStyle/>
          <a:p>
            <a:r>
              <a:rPr lang="en-US" b="1" i="1" dirty="0" smtClean="0">
                <a:solidFill>
                  <a:srgbClr val="FF0000"/>
                </a:solidFill>
              </a:rPr>
              <a:t>Hereditary </a:t>
            </a:r>
            <a:r>
              <a:rPr lang="en-US" b="1" i="1" dirty="0" err="1" smtClean="0">
                <a:solidFill>
                  <a:srgbClr val="FF0000"/>
                </a:solidFill>
              </a:rPr>
              <a:t>elliptocytosis</a:t>
            </a:r>
            <a:br>
              <a:rPr lang="en-US" b="1" i="1" dirty="0" smtClean="0">
                <a:solidFill>
                  <a:srgbClr val="FF0000"/>
                </a:solidFill>
              </a:rPr>
            </a:br>
            <a:endParaRPr lang="ar-IQ" dirty="0">
              <a:solidFill>
                <a:srgbClr val="FF0000"/>
              </a:solidFill>
            </a:endParaRPr>
          </a:p>
        </p:txBody>
      </p:sp>
      <p:sp>
        <p:nvSpPr>
          <p:cNvPr id="3" name="عنصر نائب للمحتوى 2"/>
          <p:cNvSpPr>
            <a:spLocks noGrp="1" noEditPoints="1"/>
          </p:cNvSpPr>
          <p:nvPr>
            <p:ph idx="1"/>
          </p:nvPr>
        </p:nvSpPr>
        <p:spPr>
          <a:xfrm>
            <a:off x="214282" y="1000108"/>
            <a:ext cx="8715436" cy="5572164"/>
          </a:xfrm>
        </p:spPr>
        <p:txBody>
          <a:bodyPr>
            <a:normAutofit fontScale="70000" lnSpcReduction="20000"/>
          </a:bodyPr>
          <a:lstStyle/>
          <a:p>
            <a:pPr algn="l">
              <a:buNone/>
            </a:pPr>
            <a:r>
              <a:rPr lang="en-US" dirty="0" smtClean="0"/>
              <a:t>This </a:t>
            </a:r>
            <a:r>
              <a:rPr lang="en-US" dirty="0"/>
              <a:t>has similar clinical and laboratory features to HS except</a:t>
            </a:r>
          </a:p>
          <a:p>
            <a:pPr algn="l">
              <a:buNone/>
            </a:pPr>
            <a:r>
              <a:rPr lang="en-US" dirty="0"/>
              <a:t>for the appearance of the blood film </a:t>
            </a:r>
            <a:endParaRPr lang="en-US" dirty="0" smtClean="0"/>
          </a:p>
          <a:p>
            <a:pPr algn="l">
              <a:buNone/>
            </a:pPr>
            <a:endParaRPr lang="en-US" dirty="0" smtClean="0"/>
          </a:p>
          <a:p>
            <a:pPr algn="l">
              <a:buNone/>
            </a:pPr>
            <a:r>
              <a:rPr lang="en-US" dirty="0" smtClean="0"/>
              <a:t>usually a </a:t>
            </a:r>
            <a:r>
              <a:rPr lang="en-US" dirty="0"/>
              <a:t>clinically milder disorder. It is predominantly discovered</a:t>
            </a:r>
          </a:p>
          <a:p>
            <a:pPr algn="l">
              <a:buNone/>
            </a:pPr>
            <a:r>
              <a:rPr lang="en-US" dirty="0"/>
              <a:t>by chance on a blood film and there may be no evidence of</a:t>
            </a:r>
          </a:p>
          <a:p>
            <a:pPr algn="l">
              <a:buNone/>
            </a:pPr>
            <a:r>
              <a:rPr lang="en-US" dirty="0" err="1"/>
              <a:t>haemolysis</a:t>
            </a:r>
            <a:r>
              <a:rPr lang="en-US" dirty="0" smtClean="0"/>
              <a:t>.</a:t>
            </a:r>
          </a:p>
          <a:p>
            <a:pPr algn="l">
              <a:buNone/>
            </a:pPr>
            <a:r>
              <a:rPr lang="en-US" dirty="0" smtClean="0"/>
              <a:t> </a:t>
            </a:r>
            <a:r>
              <a:rPr lang="en-US" dirty="0"/>
              <a:t>Occasional patients require </a:t>
            </a:r>
            <a:r>
              <a:rPr lang="en-US" dirty="0" err="1"/>
              <a:t>splenectomy</a:t>
            </a:r>
            <a:r>
              <a:rPr lang="en-US" dirty="0"/>
              <a:t>. </a:t>
            </a:r>
            <a:endParaRPr lang="en-US" dirty="0" smtClean="0"/>
          </a:p>
          <a:p>
            <a:pPr algn="l">
              <a:buNone/>
            </a:pPr>
            <a:endParaRPr lang="en-US" dirty="0"/>
          </a:p>
          <a:p>
            <a:pPr algn="l">
              <a:buNone/>
            </a:pPr>
            <a:r>
              <a:rPr lang="en-US" dirty="0" smtClean="0"/>
              <a:t> The basic defect </a:t>
            </a:r>
            <a:r>
              <a:rPr lang="en-US" dirty="0"/>
              <a:t>is a failure of </a:t>
            </a:r>
            <a:r>
              <a:rPr lang="en-US" dirty="0" err="1"/>
              <a:t>spectrin</a:t>
            </a:r>
            <a:r>
              <a:rPr lang="en-US" dirty="0"/>
              <a:t> </a:t>
            </a:r>
            <a:r>
              <a:rPr lang="en-US" dirty="0" err="1"/>
              <a:t>heterodimers</a:t>
            </a:r>
            <a:r>
              <a:rPr lang="en-US" dirty="0"/>
              <a:t> to self‐associate</a:t>
            </a:r>
          </a:p>
          <a:p>
            <a:pPr algn="l">
              <a:buNone/>
            </a:pPr>
            <a:r>
              <a:rPr lang="en-US" dirty="0"/>
              <a:t>into </a:t>
            </a:r>
            <a:r>
              <a:rPr lang="en-US" dirty="0" err="1"/>
              <a:t>heterotetramers</a:t>
            </a:r>
            <a:r>
              <a:rPr lang="en-US" dirty="0"/>
              <a:t>. A number of genetic mutations affecting</a:t>
            </a:r>
          </a:p>
          <a:p>
            <a:pPr algn="l">
              <a:buNone/>
            </a:pPr>
            <a:r>
              <a:rPr lang="en-US" dirty="0"/>
              <a:t>horizontal interactions have been detected </a:t>
            </a:r>
            <a:r>
              <a:rPr lang="en-US" dirty="0" smtClean="0"/>
              <a:t>.</a:t>
            </a:r>
          </a:p>
          <a:p>
            <a:pPr algn="l">
              <a:buNone/>
            </a:pPr>
            <a:endParaRPr lang="en-US" dirty="0"/>
          </a:p>
          <a:p>
            <a:pPr algn="l">
              <a:buNone/>
            </a:pPr>
            <a:r>
              <a:rPr lang="en-US" dirty="0"/>
              <a:t>Patients with homozygous or doubly heterozygous </a:t>
            </a:r>
            <a:r>
              <a:rPr lang="en-US" dirty="0" err="1"/>
              <a:t>elliptocytosis</a:t>
            </a:r>
            <a:endParaRPr lang="en-US" dirty="0"/>
          </a:p>
          <a:p>
            <a:pPr algn="l">
              <a:buNone/>
            </a:pPr>
            <a:r>
              <a:rPr lang="en-US" dirty="0"/>
              <a:t>present with a severe </a:t>
            </a:r>
            <a:r>
              <a:rPr lang="en-US" dirty="0" err="1"/>
              <a:t>haemolytic</a:t>
            </a:r>
            <a:r>
              <a:rPr lang="en-US" dirty="0"/>
              <a:t> </a:t>
            </a:r>
            <a:r>
              <a:rPr lang="en-US" dirty="0" err="1"/>
              <a:t>anaemia</a:t>
            </a:r>
            <a:r>
              <a:rPr lang="en-US" dirty="0"/>
              <a:t> termed hereditary</a:t>
            </a:r>
          </a:p>
          <a:p>
            <a:pPr algn="l">
              <a:buNone/>
            </a:pPr>
            <a:r>
              <a:rPr lang="en-US" dirty="0" err="1"/>
              <a:t>pyropoikilocytosis</a:t>
            </a:r>
            <a:r>
              <a:rPr lang="en-US" dirty="0" smtClean="0"/>
              <a: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Autofit/>
          </a:bodyPr>
          <a:lstStyle/>
          <a:p>
            <a:r>
              <a:rPr lang="en-US" sz="2000" b="1" dirty="0"/>
              <a:t>(a) Blood film in hereditary </a:t>
            </a:r>
            <a:r>
              <a:rPr lang="en-US" sz="2000" b="1" dirty="0" err="1"/>
              <a:t>spherocytosis</a:t>
            </a:r>
            <a:r>
              <a:rPr lang="en-US" sz="2000" b="1" dirty="0"/>
              <a:t>. The </a:t>
            </a:r>
            <a:r>
              <a:rPr lang="en-US" sz="2000" b="1" dirty="0" err="1"/>
              <a:t>spherocytes</a:t>
            </a:r>
            <a:r>
              <a:rPr lang="en-US" sz="2000" b="1" dirty="0"/>
              <a:t> are deeply staining and of small diameter. Larger polychromatic</a:t>
            </a:r>
            <a:br>
              <a:rPr lang="en-US" sz="2000" b="1" dirty="0"/>
            </a:br>
            <a:r>
              <a:rPr lang="en-US" sz="2000" dirty="0"/>
              <a:t>cells are </a:t>
            </a:r>
            <a:r>
              <a:rPr lang="en-US" sz="2000" dirty="0" err="1"/>
              <a:t>reticulocytes</a:t>
            </a:r>
            <a:r>
              <a:rPr lang="en-US" sz="2000" dirty="0"/>
              <a:t> (confirmed by </a:t>
            </a:r>
            <a:r>
              <a:rPr lang="en-US" sz="2000" dirty="0" err="1"/>
              <a:t>supravital</a:t>
            </a:r>
            <a:r>
              <a:rPr lang="en-US" sz="2000" dirty="0"/>
              <a:t> staining). </a:t>
            </a:r>
            <a:r>
              <a:rPr lang="en-US" sz="2000" b="1" dirty="0"/>
              <a:t>(b) Blood film in hereditary </a:t>
            </a:r>
            <a:r>
              <a:rPr lang="en-US" sz="2000" b="1" dirty="0" err="1"/>
              <a:t>elliptocytosis</a:t>
            </a:r>
            <a:r>
              <a:rPr lang="en-US" sz="2000" b="1" dirty="0"/>
              <a:t>.</a:t>
            </a:r>
            <a:endParaRPr lang="ar-IQ" sz="2000" dirty="0"/>
          </a:p>
        </p:txBody>
      </p:sp>
      <p:pic>
        <p:nvPicPr>
          <p:cNvPr id="3074" name="Picture 2"/>
          <p:cNvPicPr>
            <a:picLocks noChangeAspect="1" noChangeArrowheads="1"/>
          </p:cNvPicPr>
          <p:nvPr/>
        </p:nvPicPr>
        <p:blipFill>
          <a:blip r:embed="rId1"/>
          <a:srcRect/>
          <a:stretch>
            <a:fillRect/>
          </a:stretch>
        </p:blipFill>
        <p:spPr bwMode="auto">
          <a:xfrm>
            <a:off x="571473" y="2000240"/>
            <a:ext cx="3929090" cy="4000527"/>
          </a:xfrm>
          <a:prstGeom prst="rect">
            <a:avLst/>
          </a:prstGeom>
          <a:noFill/>
          <a:ln w="9525">
            <a:noFill/>
            <a:miter lim="800000"/>
          </a:ln>
          <a:effectLst/>
        </p:spPr>
      </p:pic>
      <p:pic>
        <p:nvPicPr>
          <p:cNvPr id="3075" name="Picture 3"/>
          <p:cNvPicPr>
            <a:picLocks noChangeAspect="1" noChangeArrowheads="1"/>
          </p:cNvPicPr>
          <p:nvPr/>
        </p:nvPicPr>
        <p:blipFill>
          <a:blip r:embed="rId2"/>
          <a:srcRect/>
          <a:stretch>
            <a:fillRect/>
          </a:stretch>
        </p:blipFill>
        <p:spPr bwMode="auto">
          <a:xfrm>
            <a:off x="4786314" y="2000240"/>
            <a:ext cx="3914775" cy="3914775"/>
          </a:xfrm>
          <a:prstGeom prst="rect">
            <a:avLst/>
          </a:prstGeom>
          <a:noFill/>
          <a:ln w="9525">
            <a:noFill/>
            <a:miter lim="800000"/>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4638"/>
            <a:ext cx="8229600" cy="1654164"/>
          </a:xfrm>
        </p:spPr>
        <p:txBody>
          <a:bodyPr>
            <a:normAutofit fontScale="90000"/>
          </a:bodyPr>
          <a:lstStyle/>
          <a:p>
            <a:pPr algn="l"/>
            <a:r>
              <a:rPr lang="en-US" b="1" dirty="0" smtClean="0"/>
              <a:t>Defective red cell metabolism</a:t>
            </a:r>
            <a:br>
              <a:rPr lang="en-US" b="1" dirty="0" smtClean="0"/>
            </a:br>
            <a:r>
              <a:rPr lang="en-US" b="1" i="1" dirty="0" smtClean="0">
                <a:solidFill>
                  <a:srgbClr val="FF0000"/>
                </a:solidFill>
              </a:rPr>
              <a:t>Glucose‐6‐phosphate </a:t>
            </a:r>
            <a:r>
              <a:rPr lang="en-US" b="1" i="1" dirty="0" err="1" smtClean="0">
                <a:solidFill>
                  <a:srgbClr val="FF0000"/>
                </a:solidFill>
              </a:rPr>
              <a:t>dehydrogenase</a:t>
            </a:r>
            <a:br>
              <a:rPr lang="en-US" b="1" i="1" dirty="0" smtClean="0">
                <a:solidFill>
                  <a:srgbClr val="FF0000"/>
                </a:solidFill>
              </a:rPr>
            </a:br>
            <a:r>
              <a:rPr lang="en-US" b="1" i="1" dirty="0" smtClean="0">
                <a:solidFill>
                  <a:srgbClr val="FF0000"/>
                </a:solidFill>
              </a:rPr>
              <a:t>deficiency</a:t>
            </a:r>
            <a:endParaRPr lang="ar-IQ" dirty="0">
              <a:solidFill>
                <a:srgbClr val="FF0000"/>
              </a:solidFill>
            </a:endParaRPr>
          </a:p>
        </p:txBody>
      </p:sp>
      <p:sp>
        <p:nvSpPr>
          <p:cNvPr id="3" name="عنصر نائب للمحتوى 2"/>
          <p:cNvSpPr>
            <a:spLocks noGrp="1" noEditPoints="1"/>
          </p:cNvSpPr>
          <p:nvPr>
            <p:ph idx="1"/>
          </p:nvPr>
        </p:nvSpPr>
        <p:spPr/>
        <p:txBody>
          <a:bodyPr>
            <a:normAutofit lnSpcReduction="10000"/>
          </a:bodyPr>
          <a:lstStyle/>
          <a:p>
            <a:pPr algn="l">
              <a:buNone/>
            </a:pPr>
            <a:endParaRPr lang="en-US" b="1" i="1" dirty="0"/>
          </a:p>
          <a:p>
            <a:pPr algn="l">
              <a:buNone/>
            </a:pPr>
            <a:r>
              <a:rPr lang="en-US" dirty="0"/>
              <a:t>Glucose‐6‐phosphate </a:t>
            </a:r>
            <a:r>
              <a:rPr lang="en-US" dirty="0" err="1"/>
              <a:t>dehydrogenase</a:t>
            </a:r>
            <a:r>
              <a:rPr lang="en-US" dirty="0"/>
              <a:t> (G6PD) functions to</a:t>
            </a:r>
          </a:p>
          <a:p>
            <a:pPr algn="l">
              <a:buNone/>
            </a:pPr>
            <a:r>
              <a:rPr lang="en-US" dirty="0"/>
              <a:t>reduce </a:t>
            </a:r>
            <a:r>
              <a:rPr lang="en-US" dirty="0" err="1"/>
              <a:t>nicotinamide</a:t>
            </a:r>
            <a:r>
              <a:rPr lang="en-US" dirty="0"/>
              <a:t> adenine </a:t>
            </a:r>
            <a:r>
              <a:rPr lang="en-US" dirty="0" err="1"/>
              <a:t>dinucleotide</a:t>
            </a:r>
            <a:r>
              <a:rPr lang="en-US" dirty="0"/>
              <a:t> phosphate (NADP).</a:t>
            </a:r>
          </a:p>
          <a:p>
            <a:pPr algn="l">
              <a:buNone/>
            </a:pPr>
            <a:r>
              <a:rPr lang="en-US" dirty="0"/>
              <a:t>It is the only source of NADPH which is needed for the </a:t>
            </a:r>
            <a:r>
              <a:rPr lang="en-US" dirty="0" smtClean="0"/>
              <a:t>production of </a:t>
            </a:r>
            <a:r>
              <a:rPr lang="en-US" dirty="0"/>
              <a:t>reduced glutathione; a deficiency renders the </a:t>
            </a:r>
            <a:r>
              <a:rPr lang="en-US" dirty="0" smtClean="0"/>
              <a:t>red cell </a:t>
            </a:r>
            <a:r>
              <a:rPr lang="en-US" dirty="0"/>
              <a:t>susceptible to oxidant stress</a:t>
            </a: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1"/>
          <a:srcRect/>
          <a:stretch>
            <a:fillRect/>
          </a:stretch>
        </p:blipFill>
        <p:spPr bwMode="auto">
          <a:xfrm>
            <a:off x="1714481" y="214290"/>
            <a:ext cx="6543256" cy="6580016"/>
          </a:xfrm>
          <a:prstGeom prst="rect">
            <a:avLst/>
          </a:prstGeom>
          <a:noFill/>
          <a:ln w="9525">
            <a:noFill/>
            <a:miter lim="800000"/>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r>
              <a:rPr lang="en-US" dirty="0" smtClean="0"/>
              <a:t>Epidemiology</a:t>
            </a:r>
            <a:br>
              <a:rPr lang="en-US" dirty="0" smtClean="0"/>
            </a:br>
            <a:endParaRPr lang="ar-IQ" dirty="0"/>
          </a:p>
        </p:txBody>
      </p:sp>
      <p:sp>
        <p:nvSpPr>
          <p:cNvPr id="3" name="عنصر نائب للمحتوى 2"/>
          <p:cNvSpPr>
            <a:spLocks noGrp="1" noEditPoints="1"/>
          </p:cNvSpPr>
          <p:nvPr>
            <p:ph idx="1"/>
          </p:nvPr>
        </p:nvSpPr>
        <p:spPr/>
        <p:txBody>
          <a:bodyPr>
            <a:normAutofit fontScale="77500" lnSpcReduction="20000"/>
          </a:bodyPr>
          <a:lstStyle/>
          <a:p>
            <a:pPr algn="l">
              <a:buNone/>
            </a:pPr>
            <a:r>
              <a:rPr lang="en-US" dirty="0" smtClean="0"/>
              <a:t>There </a:t>
            </a:r>
            <a:r>
              <a:rPr lang="en-US" dirty="0"/>
              <a:t>is a wide variety of normal genetic variants of the</a:t>
            </a:r>
          </a:p>
          <a:p>
            <a:pPr algn="l">
              <a:buNone/>
            </a:pPr>
            <a:r>
              <a:rPr lang="en-US" dirty="0"/>
              <a:t>enzyme </a:t>
            </a:r>
            <a:r>
              <a:rPr lang="en-US" dirty="0" smtClean="0"/>
              <a:t>G6PD.</a:t>
            </a:r>
          </a:p>
          <a:p>
            <a:pPr algn="l">
              <a:buNone/>
            </a:pPr>
            <a:r>
              <a:rPr lang="en-US" dirty="0" smtClean="0"/>
              <a:t>the </a:t>
            </a:r>
            <a:r>
              <a:rPr lang="en-US" dirty="0"/>
              <a:t>most common being </a:t>
            </a:r>
            <a:r>
              <a:rPr lang="en-US" dirty="0">
                <a:solidFill>
                  <a:srgbClr val="FF0000"/>
                </a:solidFill>
              </a:rPr>
              <a:t>type B (Western)</a:t>
            </a:r>
          </a:p>
          <a:p>
            <a:pPr algn="l">
              <a:buNone/>
            </a:pPr>
            <a:r>
              <a:rPr lang="en-US" dirty="0" smtClean="0"/>
              <a:t>and type </a:t>
            </a:r>
            <a:r>
              <a:rPr lang="en-US" dirty="0" smtClean="0">
                <a:solidFill>
                  <a:srgbClr val="FF0000"/>
                </a:solidFill>
              </a:rPr>
              <a:t>A in Africans</a:t>
            </a:r>
            <a:r>
              <a:rPr lang="en-US" dirty="0" smtClean="0"/>
              <a:t>.</a:t>
            </a:r>
          </a:p>
          <a:p>
            <a:pPr algn="l">
              <a:buNone/>
            </a:pPr>
            <a:r>
              <a:rPr lang="en-US" dirty="0" smtClean="0"/>
              <a:t> </a:t>
            </a:r>
            <a:r>
              <a:rPr lang="en-US" dirty="0"/>
              <a:t>In addition, more than 400 </a:t>
            </a:r>
            <a:r>
              <a:rPr lang="en-US" dirty="0" smtClean="0"/>
              <a:t>variants caused </a:t>
            </a:r>
            <a:r>
              <a:rPr lang="en-US" dirty="0"/>
              <a:t>by point mutations or deletions of the </a:t>
            </a:r>
            <a:r>
              <a:rPr lang="en-US" dirty="0" smtClean="0"/>
              <a:t>enzyme G6PD </a:t>
            </a:r>
            <a:r>
              <a:rPr lang="en-US" dirty="0"/>
              <a:t>have been characterized which show less activity </a:t>
            </a:r>
            <a:r>
              <a:rPr lang="en-US" dirty="0" smtClean="0"/>
              <a:t>than normal.</a:t>
            </a:r>
          </a:p>
          <a:p>
            <a:pPr algn="l">
              <a:buNone/>
            </a:pPr>
            <a:endParaRPr lang="en-US" b="1" dirty="0"/>
          </a:p>
          <a:p>
            <a:pPr algn="l">
              <a:buNone/>
            </a:pPr>
            <a:r>
              <a:rPr lang="en-US" b="1" dirty="0" smtClean="0"/>
              <a:t>The </a:t>
            </a:r>
            <a:r>
              <a:rPr lang="en-US" b="1" dirty="0"/>
              <a:t>inheritance is </a:t>
            </a:r>
            <a:r>
              <a:rPr lang="en-US" b="1" dirty="0">
                <a:solidFill>
                  <a:srgbClr val="FF0000"/>
                </a:solidFill>
              </a:rPr>
              <a:t>sex‐linked</a:t>
            </a:r>
            <a:r>
              <a:rPr lang="en-US" b="1" dirty="0"/>
              <a:t>, affecting males, and carried</a:t>
            </a:r>
          </a:p>
          <a:p>
            <a:pPr algn="l">
              <a:buNone/>
            </a:pPr>
            <a:r>
              <a:rPr lang="en-US" b="1" dirty="0"/>
              <a:t>by females who show approximately half the normal red cell</a:t>
            </a:r>
          </a:p>
          <a:p>
            <a:pPr algn="l">
              <a:buNone/>
            </a:pPr>
            <a:r>
              <a:rPr lang="en-US" b="1" dirty="0"/>
              <a:t>G6PD values.</a:t>
            </a: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r>
              <a:rPr lang="en-US" b="1" dirty="0" smtClean="0">
                <a:solidFill>
                  <a:srgbClr val="FF0000"/>
                </a:solidFill>
              </a:rPr>
              <a:t>Normal red cell destruction</a:t>
            </a:r>
            <a:br>
              <a:rPr lang="en-US" b="1" dirty="0" smtClean="0">
                <a:solidFill>
                  <a:srgbClr val="FF0000"/>
                </a:solidFill>
              </a:rPr>
            </a:br>
            <a:endParaRPr lang="ar-IQ" dirty="0">
              <a:solidFill>
                <a:srgbClr val="FF0000"/>
              </a:solidFill>
            </a:endParaRPr>
          </a:p>
        </p:txBody>
      </p:sp>
      <p:sp>
        <p:nvSpPr>
          <p:cNvPr id="3" name="عنصر نائب للمحتوى 2"/>
          <p:cNvSpPr>
            <a:spLocks noGrp="1" noEditPoints="1"/>
          </p:cNvSpPr>
          <p:nvPr>
            <p:ph idx="1"/>
          </p:nvPr>
        </p:nvSpPr>
        <p:spPr/>
        <p:txBody>
          <a:bodyPr>
            <a:normAutofit fontScale="77500" lnSpcReduction="20000"/>
          </a:bodyPr>
          <a:lstStyle/>
          <a:p>
            <a:pPr algn="l">
              <a:buNone/>
            </a:pPr>
            <a:r>
              <a:rPr lang="en-US" b="1" dirty="0" smtClean="0"/>
              <a:t>Red </a:t>
            </a:r>
            <a:r>
              <a:rPr lang="en-US" b="1" dirty="0"/>
              <a:t>cell destruction usually occurs after a mean lifespan</a:t>
            </a:r>
          </a:p>
          <a:p>
            <a:pPr algn="l">
              <a:buNone/>
            </a:pPr>
            <a:r>
              <a:rPr lang="en-US" b="1" dirty="0"/>
              <a:t>of 120 days when the cells are removed </a:t>
            </a:r>
            <a:r>
              <a:rPr lang="en-US" b="1" dirty="0" err="1"/>
              <a:t>extravascularly</a:t>
            </a:r>
            <a:r>
              <a:rPr lang="en-US" b="1" dirty="0"/>
              <a:t> by</a:t>
            </a:r>
          </a:p>
          <a:p>
            <a:pPr algn="l">
              <a:buNone/>
            </a:pPr>
            <a:r>
              <a:rPr lang="en-US" b="1" dirty="0"/>
              <a:t>the macrophages of the </a:t>
            </a:r>
            <a:r>
              <a:rPr lang="en-US" b="1" dirty="0" err="1"/>
              <a:t>reticuloendothelial</a:t>
            </a:r>
            <a:r>
              <a:rPr lang="en-US" b="1" dirty="0"/>
              <a:t> (RE) system,</a:t>
            </a:r>
          </a:p>
          <a:p>
            <a:pPr algn="l">
              <a:buNone/>
            </a:pPr>
            <a:r>
              <a:rPr lang="en-US" dirty="0"/>
              <a:t>especially in the marrow but also in the liver and spleen.</a:t>
            </a:r>
          </a:p>
          <a:p>
            <a:pPr algn="l">
              <a:buNone/>
            </a:pPr>
            <a:endParaRPr lang="en-US" dirty="0" smtClean="0"/>
          </a:p>
          <a:p>
            <a:pPr algn="l">
              <a:buNone/>
            </a:pPr>
            <a:r>
              <a:rPr lang="en-US" dirty="0" smtClean="0"/>
              <a:t>The </a:t>
            </a:r>
            <a:r>
              <a:rPr lang="en-US" dirty="0"/>
              <a:t>breakdown of </a:t>
            </a:r>
            <a:r>
              <a:rPr lang="en-US" dirty="0" err="1"/>
              <a:t>haem</a:t>
            </a:r>
            <a:r>
              <a:rPr lang="en-US" dirty="0"/>
              <a:t> from </a:t>
            </a:r>
            <a:r>
              <a:rPr lang="en-US" dirty="0" err="1"/>
              <a:t>haemoglobin</a:t>
            </a:r>
            <a:r>
              <a:rPr lang="en-US" dirty="0"/>
              <a:t> </a:t>
            </a:r>
            <a:r>
              <a:rPr lang="en-US" dirty="0" smtClean="0"/>
              <a:t>liberates iron </a:t>
            </a:r>
            <a:r>
              <a:rPr lang="en-US" dirty="0"/>
              <a:t>for recirculation via plasma </a:t>
            </a:r>
            <a:r>
              <a:rPr lang="en-US" dirty="0" err="1"/>
              <a:t>transferrin</a:t>
            </a:r>
            <a:r>
              <a:rPr lang="en-US" dirty="0"/>
              <a:t> mainly </a:t>
            </a:r>
            <a:r>
              <a:rPr lang="en-US" dirty="0" smtClean="0"/>
              <a:t>to marrow erythroblasts</a:t>
            </a:r>
          </a:p>
          <a:p>
            <a:pPr algn="l">
              <a:buNone/>
            </a:pPr>
            <a:r>
              <a:rPr lang="en-US" dirty="0" smtClean="0"/>
              <a:t>and </a:t>
            </a:r>
            <a:r>
              <a:rPr lang="en-US" dirty="0" err="1"/>
              <a:t>protoporphyrin</a:t>
            </a:r>
            <a:r>
              <a:rPr lang="en-US" dirty="0"/>
              <a:t>, which is </a:t>
            </a:r>
            <a:r>
              <a:rPr lang="en-US" dirty="0" smtClean="0"/>
              <a:t>broken down </a:t>
            </a:r>
            <a:r>
              <a:rPr lang="en-US" dirty="0"/>
              <a:t>to </a:t>
            </a:r>
            <a:r>
              <a:rPr lang="en-US" dirty="0" err="1"/>
              <a:t>bilirubin</a:t>
            </a:r>
            <a:r>
              <a:rPr lang="en-US" dirty="0"/>
              <a:t>. </a:t>
            </a:r>
            <a:r>
              <a:rPr lang="en-US" dirty="0" err="1"/>
              <a:t>Bilirubin</a:t>
            </a:r>
            <a:r>
              <a:rPr lang="en-US" dirty="0"/>
              <a:t> circulates to the liver where </a:t>
            </a:r>
            <a:r>
              <a:rPr lang="en-US" dirty="0" smtClean="0"/>
              <a:t>it is </a:t>
            </a:r>
            <a:r>
              <a:rPr lang="en-US" dirty="0"/>
              <a:t>conjugated to </a:t>
            </a:r>
            <a:r>
              <a:rPr lang="en-US" dirty="0" err="1"/>
              <a:t>glucuronides</a:t>
            </a:r>
            <a:r>
              <a:rPr lang="en-US" dirty="0"/>
              <a:t>, which are excreted into </a:t>
            </a:r>
            <a:r>
              <a:rPr lang="en-US" dirty="0" smtClean="0"/>
              <a:t>the gut </a:t>
            </a:r>
            <a:r>
              <a:rPr lang="en-US" dirty="0"/>
              <a:t>via bile and converted to </a:t>
            </a:r>
            <a:r>
              <a:rPr lang="en-US" dirty="0" err="1"/>
              <a:t>stercobilinogen</a:t>
            </a:r>
            <a:r>
              <a:rPr lang="en-US" dirty="0"/>
              <a:t> and </a:t>
            </a:r>
            <a:r>
              <a:rPr lang="en-US" dirty="0" err="1" smtClean="0"/>
              <a:t>stercobilin</a:t>
            </a:r>
            <a:r>
              <a:rPr lang="en-US" dirty="0" smtClean="0"/>
              <a:t> (excreted </a:t>
            </a:r>
            <a:r>
              <a:rPr lang="en-US" dirty="0"/>
              <a:t>in </a:t>
            </a:r>
            <a:r>
              <a:rPr lang="en-US" dirty="0" err="1"/>
              <a:t>faeces</a:t>
            </a:r>
            <a:r>
              <a:rPr lang="en-US" dirty="0"/>
              <a:t>) </a:t>
            </a:r>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4638"/>
            <a:ext cx="8229600" cy="654032"/>
          </a:xfrm>
        </p:spPr>
        <p:txBody>
          <a:bodyPr>
            <a:normAutofit fontScale="90000"/>
          </a:bodyPr>
          <a:lstStyle/>
          <a:p>
            <a:r>
              <a:rPr lang="en-US" dirty="0" smtClean="0">
                <a:solidFill>
                  <a:srgbClr val="FF0000"/>
                </a:solidFill>
              </a:rPr>
              <a:t>Clinical features</a:t>
            </a:r>
            <a:endParaRPr lang="ar-IQ" dirty="0">
              <a:solidFill>
                <a:srgbClr val="FF0000"/>
              </a:solidFill>
            </a:endParaRPr>
          </a:p>
        </p:txBody>
      </p:sp>
      <p:sp>
        <p:nvSpPr>
          <p:cNvPr id="3" name="عنصر نائب للمحتوى 2"/>
          <p:cNvSpPr>
            <a:spLocks noGrp="1" noEditPoints="1"/>
          </p:cNvSpPr>
          <p:nvPr>
            <p:ph idx="1"/>
          </p:nvPr>
        </p:nvSpPr>
        <p:spPr>
          <a:xfrm>
            <a:off x="142844" y="714356"/>
            <a:ext cx="9001156" cy="6143644"/>
          </a:xfrm>
        </p:spPr>
        <p:txBody>
          <a:bodyPr>
            <a:normAutofit fontScale="85000" lnSpcReduction="20000"/>
          </a:bodyPr>
          <a:lstStyle/>
          <a:p>
            <a:pPr algn="l">
              <a:buNone/>
            </a:pPr>
            <a:r>
              <a:rPr lang="en-US" dirty="0" smtClean="0"/>
              <a:t>G6PD </a:t>
            </a:r>
            <a:r>
              <a:rPr lang="en-US" dirty="0"/>
              <a:t>deficiency is usually asymptomatic with a normal</a:t>
            </a:r>
          </a:p>
          <a:p>
            <a:pPr algn="l">
              <a:buNone/>
            </a:pPr>
            <a:r>
              <a:rPr lang="en-US" dirty="0"/>
              <a:t>blood count between attacks of </a:t>
            </a:r>
            <a:r>
              <a:rPr lang="en-US" dirty="0" err="1"/>
              <a:t>haemolysis</a:t>
            </a:r>
            <a:r>
              <a:rPr lang="en-US" dirty="0"/>
              <a:t>. </a:t>
            </a:r>
            <a:r>
              <a:rPr lang="en-US" dirty="0" smtClean="0"/>
              <a:t> </a:t>
            </a:r>
            <a:endParaRPr lang="en-US" dirty="0"/>
          </a:p>
          <a:p>
            <a:pPr algn="l">
              <a:buNone/>
            </a:pPr>
            <a:r>
              <a:rPr lang="en-US" b="1" dirty="0">
                <a:solidFill>
                  <a:srgbClr val="FF0000"/>
                </a:solidFill>
              </a:rPr>
              <a:t>1 Acute </a:t>
            </a:r>
            <a:r>
              <a:rPr lang="en-US" b="1" dirty="0" err="1">
                <a:solidFill>
                  <a:srgbClr val="FF0000"/>
                </a:solidFill>
              </a:rPr>
              <a:t>haemolytic</a:t>
            </a:r>
            <a:r>
              <a:rPr lang="en-US" b="1" dirty="0">
                <a:solidFill>
                  <a:srgbClr val="FF0000"/>
                </a:solidFill>
              </a:rPr>
              <a:t> </a:t>
            </a:r>
            <a:r>
              <a:rPr lang="en-US" b="1" dirty="0" err="1">
                <a:solidFill>
                  <a:srgbClr val="FF0000"/>
                </a:solidFill>
              </a:rPr>
              <a:t>anaemia</a:t>
            </a:r>
            <a:r>
              <a:rPr lang="en-US" b="1" dirty="0">
                <a:solidFill>
                  <a:srgbClr val="FF0000"/>
                </a:solidFill>
              </a:rPr>
              <a:t> in response to oxidant stress</a:t>
            </a:r>
            <a:r>
              <a:rPr lang="en-US" b="1" dirty="0"/>
              <a:t>,</a:t>
            </a:r>
          </a:p>
          <a:p>
            <a:pPr algn="l">
              <a:buNone/>
            </a:pPr>
            <a:r>
              <a:rPr lang="en-US" dirty="0"/>
              <a:t>e.g. drugs, </a:t>
            </a:r>
            <a:r>
              <a:rPr lang="en-US" dirty="0" err="1"/>
              <a:t>fava</a:t>
            </a:r>
            <a:r>
              <a:rPr lang="en-US" dirty="0"/>
              <a:t> beans or infections </a:t>
            </a:r>
            <a:r>
              <a:rPr lang="en-US" dirty="0" smtClean="0"/>
              <a:t>.</a:t>
            </a:r>
          </a:p>
          <a:p>
            <a:pPr algn="l">
              <a:buNone/>
            </a:pPr>
            <a:r>
              <a:rPr lang="en-US" dirty="0" err="1" smtClean="0"/>
              <a:t>Fava</a:t>
            </a:r>
            <a:r>
              <a:rPr lang="en-US" dirty="0" smtClean="0"/>
              <a:t> beans(</a:t>
            </a:r>
            <a:r>
              <a:rPr lang="en-US" i="1" dirty="0" err="1" smtClean="0"/>
              <a:t>Vica</a:t>
            </a:r>
            <a:r>
              <a:rPr lang="en-US" i="1" dirty="0" smtClean="0"/>
              <a:t> </a:t>
            </a:r>
            <a:r>
              <a:rPr lang="en-US" i="1" dirty="0" err="1"/>
              <a:t>fava</a:t>
            </a:r>
            <a:r>
              <a:rPr lang="en-US" i="1" dirty="0"/>
              <a:t>) contain an oxidant chemical, </a:t>
            </a:r>
            <a:r>
              <a:rPr lang="en-US" i="1" dirty="0" err="1"/>
              <a:t>divicine</a:t>
            </a:r>
            <a:r>
              <a:rPr lang="en-US" i="1" dirty="0"/>
              <a:t>. The</a:t>
            </a:r>
          </a:p>
          <a:p>
            <a:pPr algn="l">
              <a:buNone/>
            </a:pPr>
            <a:r>
              <a:rPr lang="en-US" dirty="0"/>
              <a:t>acute </a:t>
            </a:r>
            <a:r>
              <a:rPr lang="en-US" dirty="0" err="1"/>
              <a:t>haemolytic</a:t>
            </a:r>
            <a:r>
              <a:rPr lang="en-US" dirty="0"/>
              <a:t> </a:t>
            </a:r>
            <a:r>
              <a:rPr lang="en-US" dirty="0" err="1"/>
              <a:t>anaemia</a:t>
            </a:r>
            <a:r>
              <a:rPr lang="en-US" dirty="0"/>
              <a:t> is caused by rapidly developing</a:t>
            </a:r>
          </a:p>
          <a:p>
            <a:pPr algn="l">
              <a:buNone/>
            </a:pPr>
            <a:r>
              <a:rPr lang="en-US" dirty="0"/>
              <a:t>intravascular </a:t>
            </a:r>
            <a:r>
              <a:rPr lang="en-US" dirty="0" err="1"/>
              <a:t>haemolysis</a:t>
            </a:r>
            <a:r>
              <a:rPr lang="en-US" dirty="0"/>
              <a:t> with </a:t>
            </a:r>
            <a:r>
              <a:rPr lang="en-US" dirty="0" err="1"/>
              <a:t>haemoglobinuria</a:t>
            </a:r>
            <a:r>
              <a:rPr lang="en-US" dirty="0"/>
              <a:t> </a:t>
            </a:r>
            <a:r>
              <a:rPr lang="en-US" dirty="0" smtClean="0"/>
              <a:t>.</a:t>
            </a:r>
            <a:endParaRPr lang="en-US" dirty="0"/>
          </a:p>
          <a:p>
            <a:pPr algn="l">
              <a:buNone/>
            </a:pPr>
            <a:r>
              <a:rPr lang="en-US" dirty="0"/>
              <a:t>The </a:t>
            </a:r>
            <a:r>
              <a:rPr lang="en-US" dirty="0" err="1"/>
              <a:t>anaemia</a:t>
            </a:r>
            <a:r>
              <a:rPr lang="en-US" dirty="0"/>
              <a:t> may be self‐limiting as new young red cells</a:t>
            </a:r>
          </a:p>
          <a:p>
            <a:pPr algn="l">
              <a:buNone/>
            </a:pPr>
            <a:r>
              <a:rPr lang="en-US" dirty="0"/>
              <a:t>are made with near normal enzyme levels.</a:t>
            </a:r>
          </a:p>
          <a:p>
            <a:pPr algn="l">
              <a:buNone/>
            </a:pPr>
            <a:r>
              <a:rPr lang="en-US" b="1" dirty="0">
                <a:solidFill>
                  <a:srgbClr val="FF0000"/>
                </a:solidFill>
              </a:rPr>
              <a:t>2 Neonatal jaundice</a:t>
            </a:r>
            <a:r>
              <a:rPr lang="en-US" b="1" dirty="0"/>
              <a:t>.</a:t>
            </a:r>
          </a:p>
          <a:p>
            <a:pPr algn="l">
              <a:buNone/>
            </a:pPr>
            <a:r>
              <a:rPr lang="en-US" b="1" dirty="0">
                <a:solidFill>
                  <a:srgbClr val="FF0000"/>
                </a:solidFill>
              </a:rPr>
              <a:t>3 Rarely, a congenital non‐</a:t>
            </a:r>
            <a:r>
              <a:rPr lang="en-US" b="1" dirty="0" err="1">
                <a:solidFill>
                  <a:srgbClr val="FF0000"/>
                </a:solidFill>
              </a:rPr>
              <a:t>spherocytic</a:t>
            </a:r>
            <a:r>
              <a:rPr lang="en-US" b="1" dirty="0">
                <a:solidFill>
                  <a:srgbClr val="FF0000"/>
                </a:solidFill>
              </a:rPr>
              <a:t> </a:t>
            </a:r>
            <a:r>
              <a:rPr lang="en-US" b="1" dirty="0" err="1">
                <a:solidFill>
                  <a:srgbClr val="FF0000"/>
                </a:solidFill>
              </a:rPr>
              <a:t>haemolytic</a:t>
            </a:r>
            <a:r>
              <a:rPr lang="en-US" b="1" dirty="0">
                <a:solidFill>
                  <a:srgbClr val="FF0000"/>
                </a:solidFill>
              </a:rPr>
              <a:t> </a:t>
            </a:r>
            <a:r>
              <a:rPr lang="en-US" b="1" dirty="0" err="1">
                <a:solidFill>
                  <a:srgbClr val="FF0000"/>
                </a:solidFill>
              </a:rPr>
              <a:t>anaemia</a:t>
            </a:r>
            <a:r>
              <a:rPr lang="en-US" b="1" dirty="0"/>
              <a:t>.</a:t>
            </a:r>
          </a:p>
          <a:p>
            <a:pPr algn="l">
              <a:buNone/>
            </a:pPr>
            <a:r>
              <a:rPr lang="en-US" dirty="0"/>
              <a:t>These syndromes may result from different types of severe</a:t>
            </a:r>
          </a:p>
          <a:p>
            <a:pPr algn="l">
              <a:buNone/>
            </a:pPr>
            <a:r>
              <a:rPr lang="en-US" dirty="0"/>
              <a:t>enzyme deficiency</a:t>
            </a:r>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Autofit/>
          </a:bodyPr>
          <a:lstStyle/>
          <a:p>
            <a:r>
              <a:rPr lang="en-US" sz="2800" dirty="0"/>
              <a:t>Agents that may cause </a:t>
            </a:r>
            <a:r>
              <a:rPr lang="en-US" sz="2800" dirty="0" err="1"/>
              <a:t>haemolytic</a:t>
            </a:r>
            <a:r>
              <a:rPr lang="en-US" sz="2800" dirty="0"/>
              <a:t> </a:t>
            </a:r>
            <a:r>
              <a:rPr lang="en-US" sz="2800" dirty="0" err="1"/>
              <a:t>anaemia</a:t>
            </a:r>
            <a:r>
              <a:rPr lang="en-US" sz="2800" dirty="0"/>
              <a:t> in</a:t>
            </a:r>
            <a:br>
              <a:rPr lang="en-US" sz="2800" dirty="0"/>
            </a:br>
            <a:r>
              <a:rPr lang="en-US" sz="2800" dirty="0"/>
              <a:t>glucose‐6‐phosphate </a:t>
            </a:r>
            <a:r>
              <a:rPr lang="en-US" sz="2800" dirty="0" err="1"/>
              <a:t>dehydrogenase</a:t>
            </a:r>
            <a:r>
              <a:rPr lang="en-US" sz="2800" dirty="0"/>
              <a:t> (G6PD) deficiency</a:t>
            </a:r>
            <a:endParaRPr lang="ar-IQ" sz="2800" dirty="0"/>
          </a:p>
        </p:txBody>
      </p:sp>
      <p:pic>
        <p:nvPicPr>
          <p:cNvPr id="3074" name="Picture 2"/>
          <p:cNvPicPr>
            <a:picLocks noGrp="1" noChangeAspect="1" noChangeArrowheads="1"/>
          </p:cNvPicPr>
          <p:nvPr>
            <p:ph idx="1"/>
          </p:nvPr>
        </p:nvPicPr>
        <p:blipFill>
          <a:blip r:embed="rId1"/>
          <a:srcRect/>
          <a:stretch>
            <a:fillRect/>
          </a:stretch>
        </p:blipFill>
        <p:spPr bwMode="auto">
          <a:xfrm>
            <a:off x="2000231" y="1277436"/>
            <a:ext cx="5550399" cy="5580564"/>
          </a:xfrm>
          <a:prstGeom prst="rect">
            <a:avLst/>
          </a:prstGeom>
          <a:noFill/>
          <a:ln w="9525">
            <a:noFill/>
            <a:miter lim="800000"/>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Autofit/>
          </a:bodyPr>
          <a:lstStyle/>
          <a:p>
            <a:r>
              <a:rPr lang="en-US" sz="2000" dirty="0"/>
              <a:t>Blood film in G6PD deficiency with acute </a:t>
            </a:r>
            <a:r>
              <a:rPr lang="en-US" sz="2000" dirty="0" err="1"/>
              <a:t>haemolysis</a:t>
            </a:r>
            <a:br>
              <a:rPr lang="en-US" sz="2000" dirty="0"/>
            </a:br>
            <a:r>
              <a:rPr lang="en-US" sz="2000" dirty="0"/>
              <a:t>after an oxidant stress. Some of the cells show loss of cytoplasm</a:t>
            </a:r>
            <a:br>
              <a:rPr lang="en-US" sz="2000" dirty="0"/>
            </a:br>
            <a:r>
              <a:rPr lang="en-US" sz="2000" dirty="0"/>
              <a:t>with separation of remaining </a:t>
            </a:r>
            <a:r>
              <a:rPr lang="en-US" sz="2000" dirty="0" err="1"/>
              <a:t>haemoglobin</a:t>
            </a:r>
            <a:r>
              <a:rPr lang="en-US" sz="2000" dirty="0"/>
              <a:t> from the cell membrane</a:t>
            </a:r>
            <a:br>
              <a:rPr lang="en-US" sz="2000" dirty="0"/>
            </a:br>
            <a:r>
              <a:rPr lang="en-US" sz="2000" dirty="0"/>
              <a:t>(‘blister’ cells). There are also numerous contracted and deeply</a:t>
            </a:r>
            <a:br>
              <a:rPr lang="en-US" sz="2000" dirty="0"/>
            </a:br>
            <a:r>
              <a:rPr lang="en-US" sz="2000" dirty="0"/>
              <a:t>staining cells.</a:t>
            </a:r>
            <a:endParaRPr lang="ar-IQ" sz="2000" dirty="0"/>
          </a:p>
        </p:txBody>
      </p:sp>
      <p:pic>
        <p:nvPicPr>
          <p:cNvPr id="2050" name="Picture 2"/>
          <p:cNvPicPr>
            <a:picLocks noGrp="1" noChangeAspect="1" noChangeArrowheads="1"/>
          </p:cNvPicPr>
          <p:nvPr>
            <p:ph idx="1"/>
          </p:nvPr>
        </p:nvPicPr>
        <p:blipFill>
          <a:blip r:embed="rId1"/>
          <a:srcRect/>
          <a:stretch>
            <a:fillRect/>
          </a:stretch>
        </p:blipFill>
        <p:spPr bwMode="auto">
          <a:xfrm>
            <a:off x="0" y="1785926"/>
            <a:ext cx="4667250" cy="3286148"/>
          </a:xfrm>
          <a:prstGeom prst="rect">
            <a:avLst/>
          </a:prstGeom>
          <a:noFill/>
          <a:ln w="9525">
            <a:noFill/>
            <a:miter lim="800000"/>
          </a:ln>
          <a:effectLst/>
        </p:spPr>
      </p:pic>
      <p:pic>
        <p:nvPicPr>
          <p:cNvPr id="2051" name="Picture 3" descr="C:\Users\Taiba\Desktop\hienz.jpg"/>
          <p:cNvPicPr>
            <a:picLocks noChangeAspect="1" noChangeArrowheads="1"/>
          </p:cNvPicPr>
          <p:nvPr/>
        </p:nvPicPr>
        <p:blipFill>
          <a:blip r:embed="rId2"/>
          <a:srcRect/>
          <a:stretch>
            <a:fillRect/>
          </a:stretch>
        </p:blipFill>
        <p:spPr bwMode="auto">
          <a:xfrm>
            <a:off x="4857752" y="1687685"/>
            <a:ext cx="3929090" cy="3437954"/>
          </a:xfrm>
          <a:prstGeom prst="rect">
            <a:avLst/>
          </a:prstGeom>
          <a:noFill/>
        </p:spPr>
      </p:pic>
      <p:pic>
        <p:nvPicPr>
          <p:cNvPr id="2052" name="Picture 4" descr="C:\Users\Taiba\Desktop\g6.png"/>
          <p:cNvPicPr>
            <a:picLocks noChangeAspect="1" noChangeArrowheads="1"/>
          </p:cNvPicPr>
          <p:nvPr/>
        </p:nvPicPr>
        <p:blipFill>
          <a:blip r:embed="rId3"/>
          <a:srcRect/>
          <a:stretch>
            <a:fillRect/>
          </a:stretch>
        </p:blipFill>
        <p:spPr bwMode="auto">
          <a:xfrm>
            <a:off x="3071802" y="5000636"/>
            <a:ext cx="3071834" cy="185736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4638"/>
            <a:ext cx="8258204" cy="1511288"/>
          </a:xfrm>
        </p:spPr>
        <p:txBody>
          <a:bodyPr>
            <a:normAutofit fontScale="90000"/>
          </a:bodyPr>
          <a:lstStyle/>
          <a:p>
            <a:r>
              <a:rPr lang="en-US" dirty="0" smtClean="0"/>
              <a:t>Bite and blister cells</a:t>
            </a:r>
            <a:br>
              <a:rPr lang="en-US" dirty="0" smtClean="0"/>
            </a:br>
            <a:r>
              <a:rPr lang="en-US" dirty="0" smtClean="0"/>
              <a:t>are the result of </a:t>
            </a:r>
            <a:r>
              <a:rPr lang="en-US" dirty="0" err="1" smtClean="0"/>
              <a:t>splenic</a:t>
            </a:r>
            <a:r>
              <a:rPr lang="en-US" dirty="0" smtClean="0"/>
              <a:t> pitting of Heinz bodies</a:t>
            </a:r>
            <a:endParaRPr lang="ar-IQ" dirty="0"/>
          </a:p>
        </p:txBody>
      </p:sp>
      <p:pic>
        <p:nvPicPr>
          <p:cNvPr id="1026" name="Picture 2"/>
          <p:cNvPicPr>
            <a:picLocks noGrp="1" noChangeAspect="1" noChangeArrowheads="1"/>
          </p:cNvPicPr>
          <p:nvPr>
            <p:ph idx="1"/>
          </p:nvPr>
        </p:nvPicPr>
        <p:blipFill>
          <a:blip r:embed="rId1"/>
          <a:srcRect/>
          <a:stretch>
            <a:fillRect/>
          </a:stretch>
        </p:blipFill>
        <p:spPr bwMode="auto">
          <a:xfrm>
            <a:off x="428596" y="2143116"/>
            <a:ext cx="3600450" cy="3162300"/>
          </a:xfrm>
          <a:prstGeom prst="rect">
            <a:avLst/>
          </a:prstGeom>
          <a:noFill/>
          <a:ln w="9525">
            <a:noFill/>
            <a:miter lim="800000"/>
          </a:ln>
          <a:effectLst/>
        </p:spPr>
      </p:pic>
      <p:pic>
        <p:nvPicPr>
          <p:cNvPr id="1027" name="Picture 3"/>
          <p:cNvPicPr>
            <a:picLocks noChangeAspect="1" noChangeArrowheads="1"/>
          </p:cNvPicPr>
          <p:nvPr/>
        </p:nvPicPr>
        <p:blipFill>
          <a:blip r:embed="rId2"/>
          <a:srcRect/>
          <a:stretch>
            <a:fillRect/>
          </a:stretch>
        </p:blipFill>
        <p:spPr bwMode="auto">
          <a:xfrm>
            <a:off x="5000628" y="2143116"/>
            <a:ext cx="3600450" cy="3162300"/>
          </a:xfrm>
          <a:prstGeom prst="rect">
            <a:avLst/>
          </a:prstGeom>
          <a:noFill/>
          <a:ln w="9525">
            <a:noFill/>
            <a:miter lim="800000"/>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4638"/>
            <a:ext cx="8229600" cy="654032"/>
          </a:xfrm>
        </p:spPr>
        <p:txBody>
          <a:bodyPr>
            <a:normAutofit fontScale="90000"/>
          </a:bodyPr>
          <a:lstStyle/>
          <a:p>
            <a:r>
              <a:rPr lang="en-US" dirty="0" smtClean="0">
                <a:solidFill>
                  <a:srgbClr val="FF0000"/>
                </a:solidFill>
              </a:rPr>
              <a:t>Diagnosis</a:t>
            </a:r>
            <a:endParaRPr lang="ar-IQ" dirty="0">
              <a:solidFill>
                <a:srgbClr val="FF0000"/>
              </a:solidFill>
            </a:endParaRPr>
          </a:p>
        </p:txBody>
      </p:sp>
      <p:sp>
        <p:nvSpPr>
          <p:cNvPr id="3" name="عنصر نائب للمحتوى 2"/>
          <p:cNvSpPr>
            <a:spLocks noGrp="1" noEditPoints="1"/>
          </p:cNvSpPr>
          <p:nvPr>
            <p:ph idx="1"/>
          </p:nvPr>
        </p:nvSpPr>
        <p:spPr>
          <a:xfrm>
            <a:off x="214282" y="1000108"/>
            <a:ext cx="8929718" cy="5500726"/>
          </a:xfrm>
        </p:spPr>
        <p:txBody>
          <a:bodyPr>
            <a:normAutofit fontScale="77500" lnSpcReduction="20000"/>
          </a:bodyPr>
          <a:lstStyle/>
          <a:p>
            <a:pPr algn="l">
              <a:buNone/>
            </a:pPr>
            <a:r>
              <a:rPr lang="en-US" sz="3400" b="1" dirty="0" smtClean="0">
                <a:solidFill>
                  <a:srgbClr val="FF0000"/>
                </a:solidFill>
              </a:rPr>
              <a:t>Between </a:t>
            </a:r>
            <a:r>
              <a:rPr lang="en-US" sz="3400" b="1" dirty="0">
                <a:solidFill>
                  <a:srgbClr val="FF0000"/>
                </a:solidFill>
              </a:rPr>
              <a:t>crises </a:t>
            </a:r>
            <a:r>
              <a:rPr lang="en-US" dirty="0"/>
              <a:t>the blood count is normal. The enzyme deficiency</a:t>
            </a:r>
          </a:p>
          <a:p>
            <a:pPr algn="l">
              <a:buNone/>
            </a:pPr>
            <a:r>
              <a:rPr lang="en-US" dirty="0"/>
              <a:t>is detected by one of a number of screening tests or</a:t>
            </a:r>
          </a:p>
          <a:p>
            <a:pPr algn="l">
              <a:buNone/>
            </a:pPr>
            <a:r>
              <a:rPr lang="en-US" dirty="0"/>
              <a:t>by direct enzyme assay on red cells</a:t>
            </a:r>
            <a:r>
              <a:rPr lang="en-US" dirty="0" smtClean="0"/>
              <a:t>.</a:t>
            </a:r>
          </a:p>
          <a:p>
            <a:pPr algn="l">
              <a:buNone/>
            </a:pPr>
            <a:r>
              <a:rPr lang="en-US" dirty="0" smtClean="0"/>
              <a:t> </a:t>
            </a:r>
            <a:r>
              <a:rPr lang="en-US" sz="3400" b="1" dirty="0">
                <a:solidFill>
                  <a:srgbClr val="FF0000"/>
                </a:solidFill>
              </a:rPr>
              <a:t>During a crisis </a:t>
            </a:r>
            <a:r>
              <a:rPr lang="en-US" dirty="0"/>
              <a:t>the </a:t>
            </a:r>
            <a:r>
              <a:rPr lang="en-US" dirty="0" smtClean="0"/>
              <a:t>blood film </a:t>
            </a:r>
            <a:r>
              <a:rPr lang="en-US" dirty="0"/>
              <a:t>may show contracted and fragmented cells, ‘bite’ cells </a:t>
            </a:r>
            <a:r>
              <a:rPr lang="en-US" dirty="0" smtClean="0"/>
              <a:t>and ‘blister</a:t>
            </a:r>
            <a:r>
              <a:rPr lang="en-US" dirty="0"/>
              <a:t>’ cells </a:t>
            </a:r>
            <a:r>
              <a:rPr lang="en-US" dirty="0" smtClean="0"/>
              <a:t>,which </a:t>
            </a:r>
            <a:r>
              <a:rPr lang="en-US" dirty="0"/>
              <a:t>have had Heinz bodies </a:t>
            </a:r>
            <a:r>
              <a:rPr lang="en-US" dirty="0" smtClean="0"/>
              <a:t>removed by </a:t>
            </a:r>
            <a:r>
              <a:rPr lang="en-US" dirty="0"/>
              <a:t>the spleen</a:t>
            </a:r>
            <a:r>
              <a:rPr lang="en-US" dirty="0" smtClean="0"/>
              <a:t>.</a:t>
            </a:r>
          </a:p>
          <a:p>
            <a:pPr algn="l">
              <a:buNone/>
            </a:pPr>
            <a:r>
              <a:rPr lang="en-US" dirty="0" smtClean="0"/>
              <a:t> </a:t>
            </a:r>
            <a:r>
              <a:rPr lang="en-US" dirty="0">
                <a:solidFill>
                  <a:srgbClr val="FF0000"/>
                </a:solidFill>
              </a:rPr>
              <a:t>Heinz bodies </a:t>
            </a:r>
            <a:r>
              <a:rPr lang="en-US" dirty="0"/>
              <a:t>(oxidized, denatured </a:t>
            </a:r>
            <a:r>
              <a:rPr lang="en-US" dirty="0" err="1" smtClean="0"/>
              <a:t>haemoglobin</a:t>
            </a:r>
            <a:r>
              <a:rPr lang="en-US" dirty="0" smtClean="0"/>
              <a:t>) may </a:t>
            </a:r>
            <a:r>
              <a:rPr lang="en-US" dirty="0"/>
              <a:t>be seen in the </a:t>
            </a:r>
            <a:r>
              <a:rPr lang="en-US" dirty="0" err="1"/>
              <a:t>reticulocyte</a:t>
            </a:r>
            <a:r>
              <a:rPr lang="en-US" dirty="0"/>
              <a:t> preparation, particularly if </a:t>
            </a:r>
            <a:r>
              <a:rPr lang="en-US" dirty="0" smtClean="0"/>
              <a:t>the spleen </a:t>
            </a:r>
            <a:r>
              <a:rPr lang="en-US" dirty="0"/>
              <a:t>is absent</a:t>
            </a:r>
            <a:r>
              <a:rPr lang="en-US" dirty="0" smtClean="0"/>
              <a:t>.</a:t>
            </a:r>
          </a:p>
          <a:p>
            <a:pPr algn="l">
              <a:buNone/>
            </a:pPr>
            <a:r>
              <a:rPr lang="en-US" dirty="0" smtClean="0"/>
              <a:t> </a:t>
            </a:r>
            <a:r>
              <a:rPr lang="en-US" dirty="0"/>
              <a:t>There are also features of intravascular </a:t>
            </a:r>
            <a:r>
              <a:rPr lang="en-US" dirty="0" err="1"/>
              <a:t>haemolysis</a:t>
            </a:r>
            <a:r>
              <a:rPr lang="en-US" dirty="0"/>
              <a:t>.</a:t>
            </a:r>
          </a:p>
          <a:p>
            <a:pPr algn="l">
              <a:buNone/>
            </a:pPr>
            <a:r>
              <a:rPr lang="en-US" dirty="0">
                <a:solidFill>
                  <a:srgbClr val="FF0000"/>
                </a:solidFill>
              </a:rPr>
              <a:t>Because of the higher enzyme level in young red cells, red</a:t>
            </a:r>
          </a:p>
          <a:p>
            <a:pPr algn="l">
              <a:buNone/>
            </a:pPr>
            <a:r>
              <a:rPr lang="en-US" dirty="0">
                <a:solidFill>
                  <a:srgbClr val="FF0000"/>
                </a:solidFill>
              </a:rPr>
              <a:t>cell enzyme assay may give a ‘false’ normal level in the phase</a:t>
            </a:r>
          </a:p>
          <a:p>
            <a:pPr algn="l">
              <a:buNone/>
            </a:pPr>
            <a:r>
              <a:rPr lang="en-US" dirty="0">
                <a:solidFill>
                  <a:srgbClr val="FF0000"/>
                </a:solidFill>
              </a:rPr>
              <a:t>of acute </a:t>
            </a:r>
            <a:r>
              <a:rPr lang="en-US" dirty="0" err="1">
                <a:solidFill>
                  <a:srgbClr val="FF0000"/>
                </a:solidFill>
              </a:rPr>
              <a:t>haemolysis</a:t>
            </a:r>
            <a:r>
              <a:rPr lang="en-US" dirty="0">
                <a:solidFill>
                  <a:srgbClr val="FF0000"/>
                </a:solidFill>
              </a:rPr>
              <a:t> with a </a:t>
            </a:r>
            <a:r>
              <a:rPr lang="en-US" dirty="0" err="1">
                <a:solidFill>
                  <a:srgbClr val="FF0000"/>
                </a:solidFill>
              </a:rPr>
              <a:t>reticulocyte</a:t>
            </a:r>
            <a:r>
              <a:rPr lang="en-US" dirty="0">
                <a:solidFill>
                  <a:srgbClr val="FF0000"/>
                </a:solidFill>
              </a:rPr>
              <a:t> response</a:t>
            </a:r>
            <a:r>
              <a:rPr lang="en-US" dirty="0"/>
              <a:t>. Subsequent</a:t>
            </a:r>
          </a:p>
          <a:p>
            <a:pPr algn="l">
              <a:buNone/>
            </a:pPr>
            <a:r>
              <a:rPr lang="en-US" dirty="0"/>
              <a:t>assay after the acute phase reveals the low G6PD level when the</a:t>
            </a:r>
          </a:p>
          <a:p>
            <a:pPr algn="l">
              <a:buNone/>
            </a:pPr>
            <a:r>
              <a:rPr lang="en-US" dirty="0"/>
              <a:t>red cell population is of normal age distribution.</a:t>
            </a:r>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4638"/>
            <a:ext cx="8229600" cy="654032"/>
          </a:xfrm>
        </p:spPr>
        <p:txBody>
          <a:bodyPr>
            <a:normAutofit fontScale="90000"/>
          </a:bodyPr>
          <a:lstStyle/>
          <a:p>
            <a:r>
              <a:rPr lang="en-US" dirty="0" smtClean="0">
                <a:solidFill>
                  <a:srgbClr val="FF0000"/>
                </a:solidFill>
              </a:rPr>
              <a:t>Treatment</a:t>
            </a:r>
            <a:endParaRPr lang="ar-IQ" dirty="0">
              <a:solidFill>
                <a:srgbClr val="FF0000"/>
              </a:solidFill>
            </a:endParaRPr>
          </a:p>
        </p:txBody>
      </p:sp>
      <p:sp>
        <p:nvSpPr>
          <p:cNvPr id="3" name="عنصر نائب للمحتوى 2"/>
          <p:cNvSpPr>
            <a:spLocks noGrp="1" noEditPoints="1"/>
          </p:cNvSpPr>
          <p:nvPr>
            <p:ph idx="1"/>
          </p:nvPr>
        </p:nvSpPr>
        <p:spPr/>
        <p:txBody>
          <a:bodyPr>
            <a:normAutofit fontScale="92500" lnSpcReduction="20000"/>
          </a:bodyPr>
          <a:lstStyle/>
          <a:p>
            <a:pPr algn="l">
              <a:buNone/>
            </a:pPr>
            <a:r>
              <a:rPr lang="en-US" dirty="0" smtClean="0"/>
              <a:t>The </a:t>
            </a:r>
            <a:r>
              <a:rPr lang="en-US" dirty="0"/>
              <a:t>offending drug is stopped, any underlying infection </a:t>
            </a:r>
            <a:r>
              <a:rPr lang="en-US" dirty="0" smtClean="0"/>
              <a:t>is treated</a:t>
            </a:r>
            <a:r>
              <a:rPr lang="en-US" dirty="0"/>
              <a:t>, </a:t>
            </a:r>
            <a:endParaRPr lang="en-US" dirty="0" smtClean="0"/>
          </a:p>
          <a:p>
            <a:pPr algn="l">
              <a:buNone/>
            </a:pPr>
            <a:r>
              <a:rPr lang="en-US" dirty="0" smtClean="0"/>
              <a:t>a </a:t>
            </a:r>
            <a:r>
              <a:rPr lang="en-US" dirty="0"/>
              <a:t>high urine output is maintained and </a:t>
            </a:r>
            <a:endParaRPr lang="en-US" dirty="0" smtClean="0"/>
          </a:p>
          <a:p>
            <a:pPr algn="l">
              <a:buNone/>
            </a:pPr>
            <a:r>
              <a:rPr lang="en-US" dirty="0" smtClean="0"/>
              <a:t>blood transfusion undertaken </a:t>
            </a:r>
            <a:r>
              <a:rPr lang="en-US" dirty="0"/>
              <a:t>where necessary for severe </a:t>
            </a:r>
            <a:r>
              <a:rPr lang="en-US" dirty="0" err="1"/>
              <a:t>anaemia</a:t>
            </a:r>
            <a:r>
              <a:rPr lang="en-US" dirty="0"/>
              <a:t>. </a:t>
            </a:r>
            <a:endParaRPr lang="en-US" dirty="0" smtClean="0"/>
          </a:p>
          <a:p>
            <a:pPr algn="l">
              <a:buNone/>
            </a:pPr>
            <a:r>
              <a:rPr lang="en-US" dirty="0" smtClean="0"/>
              <a:t>G6PDdeficient babies </a:t>
            </a:r>
            <a:r>
              <a:rPr lang="en-US" dirty="0"/>
              <a:t>are prone to neonatal jaundice and in </a:t>
            </a:r>
            <a:r>
              <a:rPr lang="en-US" dirty="0" smtClean="0"/>
              <a:t>severe cases </a:t>
            </a:r>
            <a:r>
              <a:rPr lang="en-US" dirty="0"/>
              <a:t>phototherapy and exchange transfusion may be needed.</a:t>
            </a:r>
          </a:p>
          <a:p>
            <a:pPr algn="l">
              <a:buNone/>
            </a:pPr>
            <a:r>
              <a:rPr lang="en-US" dirty="0"/>
              <a:t>The jaundice is usually not caused by excess </a:t>
            </a:r>
            <a:r>
              <a:rPr lang="en-US" dirty="0" err="1"/>
              <a:t>haemolysis</a:t>
            </a:r>
            <a:r>
              <a:rPr lang="en-US" dirty="0"/>
              <a:t> but </a:t>
            </a:r>
            <a:r>
              <a:rPr lang="en-US" dirty="0" smtClean="0"/>
              <a:t>by deficiency </a:t>
            </a:r>
            <a:r>
              <a:rPr lang="en-US" dirty="0"/>
              <a:t>of G6PD affecting neonatal liver function.</a:t>
            </a:r>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r>
              <a:rPr lang="en-US" b="1" i="1" dirty="0" err="1" smtClean="0"/>
              <a:t>Glycolytic</a:t>
            </a:r>
            <a:r>
              <a:rPr lang="en-US" b="1" i="1" dirty="0" smtClean="0"/>
              <a:t> (</a:t>
            </a:r>
            <a:r>
              <a:rPr lang="en-US" b="1" i="1" dirty="0" err="1" smtClean="0"/>
              <a:t>Embden</a:t>
            </a:r>
            <a:r>
              <a:rPr lang="en-US" b="1" i="1" dirty="0" smtClean="0"/>
              <a:t>–Meyerhof) pathway defects</a:t>
            </a:r>
            <a:br>
              <a:rPr lang="en-US" b="1" i="1" dirty="0" smtClean="0"/>
            </a:br>
            <a:endParaRPr lang="ar-IQ" dirty="0"/>
          </a:p>
        </p:txBody>
      </p:sp>
      <p:sp>
        <p:nvSpPr>
          <p:cNvPr id="3" name="عنصر نائب للمحتوى 2"/>
          <p:cNvSpPr>
            <a:spLocks noGrp="1" noEditPoints="1"/>
          </p:cNvSpPr>
          <p:nvPr>
            <p:ph idx="1"/>
          </p:nvPr>
        </p:nvSpPr>
        <p:spPr>
          <a:xfrm>
            <a:off x="214282" y="1428736"/>
            <a:ext cx="8715436" cy="5072098"/>
          </a:xfrm>
        </p:spPr>
        <p:txBody>
          <a:bodyPr>
            <a:normAutofit fontScale="70000" lnSpcReduction="20000"/>
          </a:bodyPr>
          <a:lstStyle/>
          <a:p>
            <a:pPr algn="l">
              <a:buNone/>
            </a:pPr>
            <a:r>
              <a:rPr lang="en-US" dirty="0" smtClean="0"/>
              <a:t>These </a:t>
            </a:r>
            <a:r>
              <a:rPr lang="en-US" dirty="0"/>
              <a:t>are all uncommon and lead to a congenital non‐</a:t>
            </a:r>
            <a:r>
              <a:rPr lang="en-US" dirty="0" err="1"/>
              <a:t>spherocytic</a:t>
            </a:r>
            <a:endParaRPr lang="en-US" dirty="0"/>
          </a:p>
          <a:p>
            <a:pPr algn="l">
              <a:buNone/>
            </a:pPr>
            <a:r>
              <a:rPr lang="en-US" dirty="0" err="1"/>
              <a:t>haemolytic</a:t>
            </a:r>
            <a:r>
              <a:rPr lang="en-US" dirty="0"/>
              <a:t> </a:t>
            </a:r>
            <a:r>
              <a:rPr lang="en-US" dirty="0" err="1"/>
              <a:t>anaemia</a:t>
            </a:r>
            <a:r>
              <a:rPr lang="en-US" dirty="0"/>
              <a:t>. </a:t>
            </a:r>
            <a:r>
              <a:rPr lang="en-US" dirty="0" smtClean="0"/>
              <a:t>The </a:t>
            </a:r>
            <a:r>
              <a:rPr lang="en-US" dirty="0"/>
              <a:t>most frequently </a:t>
            </a:r>
            <a:r>
              <a:rPr lang="en-US" dirty="0" smtClean="0"/>
              <a:t>encountered is</a:t>
            </a:r>
          </a:p>
          <a:p>
            <a:pPr algn="l">
              <a:buNone/>
            </a:pPr>
            <a:r>
              <a:rPr lang="en-US" sz="3800" b="1" dirty="0" err="1" smtClean="0">
                <a:solidFill>
                  <a:srgbClr val="FF0000"/>
                </a:solidFill>
              </a:rPr>
              <a:t>pyruvate</a:t>
            </a:r>
            <a:r>
              <a:rPr lang="en-US" sz="3800" b="1" dirty="0" smtClean="0">
                <a:solidFill>
                  <a:srgbClr val="FF0000"/>
                </a:solidFill>
              </a:rPr>
              <a:t> </a:t>
            </a:r>
            <a:r>
              <a:rPr lang="en-US" sz="3800" b="1" dirty="0" err="1" smtClean="0">
                <a:solidFill>
                  <a:srgbClr val="FF0000"/>
                </a:solidFill>
              </a:rPr>
              <a:t>kinase</a:t>
            </a:r>
            <a:r>
              <a:rPr lang="en-US" sz="3800" b="1" dirty="0" smtClean="0">
                <a:solidFill>
                  <a:srgbClr val="FF0000"/>
                </a:solidFill>
              </a:rPr>
              <a:t> (PK) deficiency .</a:t>
            </a:r>
          </a:p>
          <a:p>
            <a:pPr algn="l">
              <a:buNone/>
            </a:pPr>
            <a:r>
              <a:rPr lang="en-US" dirty="0" smtClean="0">
                <a:solidFill>
                  <a:srgbClr val="FF0000"/>
                </a:solidFill>
              </a:rPr>
              <a:t>This </a:t>
            </a:r>
            <a:r>
              <a:rPr lang="en-US" dirty="0">
                <a:solidFill>
                  <a:srgbClr val="FF0000"/>
                </a:solidFill>
              </a:rPr>
              <a:t>is inherited </a:t>
            </a:r>
            <a:r>
              <a:rPr lang="en-US" dirty="0"/>
              <a:t>as an </a:t>
            </a:r>
            <a:r>
              <a:rPr lang="en-US" dirty="0" err="1">
                <a:solidFill>
                  <a:srgbClr val="FF0000"/>
                </a:solidFill>
              </a:rPr>
              <a:t>autosomal</a:t>
            </a:r>
            <a:r>
              <a:rPr lang="en-US" dirty="0">
                <a:solidFill>
                  <a:srgbClr val="FF0000"/>
                </a:solidFill>
              </a:rPr>
              <a:t> recessive</a:t>
            </a:r>
            <a:r>
              <a:rPr lang="en-US" dirty="0"/>
              <a:t>, the affected patients</a:t>
            </a:r>
          </a:p>
          <a:p>
            <a:pPr algn="l">
              <a:buNone/>
            </a:pPr>
            <a:r>
              <a:rPr lang="en-US" dirty="0"/>
              <a:t>being homozygous or doubly heterozygous. </a:t>
            </a:r>
            <a:endParaRPr lang="en-US" dirty="0" smtClean="0"/>
          </a:p>
          <a:p>
            <a:pPr algn="l">
              <a:buNone/>
            </a:pPr>
            <a:r>
              <a:rPr lang="en-US" dirty="0" smtClean="0"/>
              <a:t>Over </a:t>
            </a:r>
            <a:r>
              <a:rPr lang="en-US" dirty="0"/>
              <a:t>100 </a:t>
            </a:r>
            <a:r>
              <a:rPr lang="en-US" dirty="0" smtClean="0"/>
              <a:t>different mutations </a:t>
            </a:r>
            <a:r>
              <a:rPr lang="en-US" dirty="0"/>
              <a:t>have been described. </a:t>
            </a:r>
            <a:endParaRPr lang="en-US" dirty="0" smtClean="0"/>
          </a:p>
          <a:p>
            <a:pPr algn="l">
              <a:buNone/>
            </a:pPr>
            <a:r>
              <a:rPr lang="en-US" dirty="0" smtClean="0">
                <a:solidFill>
                  <a:srgbClr val="FF0000"/>
                </a:solidFill>
              </a:rPr>
              <a:t>The </a:t>
            </a:r>
            <a:r>
              <a:rPr lang="en-US" dirty="0">
                <a:solidFill>
                  <a:srgbClr val="FF0000"/>
                </a:solidFill>
              </a:rPr>
              <a:t>red cells become </a:t>
            </a:r>
            <a:r>
              <a:rPr lang="en-US" dirty="0" smtClean="0">
                <a:solidFill>
                  <a:srgbClr val="FF0000"/>
                </a:solidFill>
              </a:rPr>
              <a:t>rigid</a:t>
            </a:r>
            <a:r>
              <a:rPr lang="en-US" dirty="0">
                <a:solidFill>
                  <a:srgbClr val="FF0000"/>
                </a:solidFill>
              </a:rPr>
              <a:t> </a:t>
            </a:r>
            <a:r>
              <a:rPr lang="en-US" dirty="0" smtClean="0">
                <a:solidFill>
                  <a:srgbClr val="FF0000"/>
                </a:solidFill>
              </a:rPr>
              <a:t>as </a:t>
            </a:r>
            <a:r>
              <a:rPr lang="en-US" dirty="0">
                <a:solidFill>
                  <a:srgbClr val="FF0000"/>
                </a:solidFill>
              </a:rPr>
              <a:t>a result of reduced adenosine </a:t>
            </a:r>
            <a:r>
              <a:rPr lang="en-US" dirty="0" err="1">
                <a:solidFill>
                  <a:srgbClr val="FF0000"/>
                </a:solidFill>
              </a:rPr>
              <a:t>triphosphate</a:t>
            </a:r>
            <a:r>
              <a:rPr lang="en-US" dirty="0">
                <a:solidFill>
                  <a:srgbClr val="FF0000"/>
                </a:solidFill>
              </a:rPr>
              <a:t> (ATP) formation</a:t>
            </a:r>
            <a:r>
              <a:rPr lang="en-US" dirty="0"/>
              <a:t>.</a:t>
            </a:r>
          </a:p>
          <a:p>
            <a:pPr algn="l">
              <a:buNone/>
            </a:pPr>
            <a:r>
              <a:rPr lang="en-US" dirty="0"/>
              <a:t>The severity of the </a:t>
            </a:r>
            <a:r>
              <a:rPr lang="en-US" dirty="0" err="1"/>
              <a:t>anaemia</a:t>
            </a:r>
            <a:r>
              <a:rPr lang="en-US" dirty="0"/>
              <a:t> varies widely (</a:t>
            </a:r>
            <a:r>
              <a:rPr lang="en-US" dirty="0" err="1" smtClean="0"/>
              <a:t>haemoglobin</a:t>
            </a:r>
            <a:r>
              <a:rPr lang="en-US" dirty="0" smtClean="0"/>
              <a:t> (40–100 </a:t>
            </a:r>
            <a:r>
              <a:rPr lang="en-US" dirty="0"/>
              <a:t>g/L) and causes relatively mild symptoms because of </a:t>
            </a:r>
            <a:r>
              <a:rPr lang="en-US" dirty="0" smtClean="0"/>
              <a:t>a shift </a:t>
            </a:r>
            <a:r>
              <a:rPr lang="en-US" dirty="0"/>
              <a:t>to the right in the oxygen (O2) dissociation curve </a:t>
            </a:r>
            <a:r>
              <a:rPr lang="en-US" dirty="0" smtClean="0"/>
              <a:t>caused by </a:t>
            </a:r>
            <a:r>
              <a:rPr lang="en-US" dirty="0"/>
              <a:t>a rise in intracellular 2,3‐diphosphoglycerate (2,3‐DPG).</a:t>
            </a:r>
          </a:p>
          <a:p>
            <a:pPr algn="l">
              <a:buNone/>
            </a:pPr>
            <a:r>
              <a:rPr lang="en-US" dirty="0">
                <a:solidFill>
                  <a:srgbClr val="FF0000"/>
                </a:solidFill>
              </a:rPr>
              <a:t>Clinically</a:t>
            </a:r>
            <a:r>
              <a:rPr lang="en-US" dirty="0"/>
              <a:t>, jaundice is usual and gallstones are frequent. Frontal</a:t>
            </a:r>
          </a:p>
          <a:p>
            <a:pPr algn="l">
              <a:buNone/>
            </a:pPr>
            <a:r>
              <a:rPr lang="en-US" dirty="0"/>
              <a:t>bossing may be present. The blood film shows </a:t>
            </a:r>
            <a:r>
              <a:rPr lang="en-US" dirty="0" err="1"/>
              <a:t>poikilocytosis</a:t>
            </a:r>
            <a:endParaRPr lang="en-US" dirty="0"/>
          </a:p>
          <a:p>
            <a:pPr algn="l">
              <a:buNone/>
            </a:pPr>
            <a:r>
              <a:rPr lang="en-US" dirty="0"/>
              <a:t>and distorted ‘prickle’ cells, particularly post‐</a:t>
            </a:r>
            <a:r>
              <a:rPr lang="en-US" dirty="0" err="1"/>
              <a:t>splenectomy</a:t>
            </a:r>
            <a:r>
              <a:rPr lang="en-US" dirty="0"/>
              <a:t>.</a:t>
            </a:r>
            <a:endParaRPr lang="ar-IQ"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EditPoints="1" noChangeArrowheads="1"/>
          </p:cNvSpPr>
          <p:nvPr>
            <p:ph type="ctrTitle"/>
          </p:nvPr>
        </p:nvSpPr>
        <p:spPr>
          <a:xfrm>
            <a:off x="685800" y="2130425"/>
            <a:ext cx="7772400" cy="1470025"/>
          </a:xfrm>
        </p:spPr>
        <p:txBody>
          <a:bodyPr/>
          <a:lstStyle/>
          <a:p>
            <a:pPr eaLnBrk="1" hangingPunct="1"/>
            <a:r>
              <a:rPr lang="en-US" b="1" smtClean="0"/>
              <a:t>Acquired Hemolytic Anemias</a:t>
            </a:r>
          </a:p>
        </p:txBody>
      </p:sp>
    </p:spTree>
  </p:cSld>
  <p:clrMapOvr>
    <a:masterClrMapping/>
  </p:clrMapOvr>
  <p:transition spd="slow">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EditPoints="1" noChangeArrowheads="1"/>
          </p:cNvSpPr>
          <p:nvPr>
            <p:ph type="title"/>
          </p:nvPr>
        </p:nvSpPr>
        <p:spPr/>
        <p:txBody>
          <a:bodyPr/>
          <a:lstStyle/>
          <a:p>
            <a:pPr marL="838200" indent="-838200" eaLnBrk="1" hangingPunct="1"/>
            <a:r>
              <a:rPr lang="en-US" b="1" smtClean="0"/>
              <a:t>Immune Hemolytic Anemias</a:t>
            </a:r>
          </a:p>
        </p:txBody>
      </p:sp>
      <p:sp>
        <p:nvSpPr>
          <p:cNvPr id="3075" name="Rectangle 3"/>
          <p:cNvSpPr>
            <a:spLocks noGrp="1" noEditPoints="1" noChangeArrowheads="1"/>
          </p:cNvSpPr>
          <p:nvPr>
            <p:ph idx="1"/>
          </p:nvPr>
        </p:nvSpPr>
        <p:spPr>
          <a:xfrm>
            <a:off x="457200" y="1295400"/>
            <a:ext cx="8229600" cy="5105400"/>
          </a:xfrm>
        </p:spPr>
        <p:txBody>
          <a:bodyPr rtlCol="1">
            <a:normAutofit lnSpcReduction="10000"/>
          </a:bodyPr>
          <a:lstStyle/>
          <a:p>
            <a:pPr algn="l" eaLnBrk="1" fontAlgn="auto" hangingPunct="1">
              <a:spcAft>
                <a:spcPts val="0"/>
              </a:spcAft>
              <a:buFont typeface="Arial" pitchFamily="34" charset="0"/>
              <a:buNone/>
            </a:pPr>
            <a:r>
              <a:rPr lang="en-US" sz="2800" dirty="0" smtClean="0">
                <a:cs typeface="+mn-cs"/>
              </a:rPr>
              <a:t>Antibody mediated </a:t>
            </a:r>
            <a:r>
              <a:rPr lang="en-US" sz="2800" dirty="0" err="1" smtClean="0">
                <a:cs typeface="+mn-cs"/>
              </a:rPr>
              <a:t>hemolysis</a:t>
            </a:r>
            <a:r>
              <a:rPr lang="en-US" sz="2800" dirty="0" smtClean="0">
                <a:cs typeface="+mn-cs"/>
              </a:rPr>
              <a:t> is an important cause of acquired hemolytic anemia. </a:t>
            </a:r>
          </a:p>
          <a:p>
            <a:pPr algn="l" eaLnBrk="1" fontAlgn="auto" hangingPunct="1">
              <a:spcAft>
                <a:spcPts val="0"/>
              </a:spcAft>
              <a:buFont typeface="Arial" pitchFamily="34" charset="0"/>
              <a:buNone/>
            </a:pPr>
            <a:r>
              <a:rPr lang="en-US" sz="2800" dirty="0" smtClean="0">
                <a:cs typeface="+mn-cs"/>
              </a:rPr>
              <a:t>Antibodies may be:</a:t>
            </a:r>
          </a:p>
          <a:p>
            <a:pPr algn="l" eaLnBrk="1" fontAlgn="auto" hangingPunct="1">
              <a:spcAft>
                <a:spcPts val="0"/>
              </a:spcAft>
              <a:buFont typeface="Arial" pitchFamily="34" charset="0"/>
              <a:buNone/>
            </a:pPr>
            <a:r>
              <a:rPr lang="en-US" sz="2800" dirty="0" smtClean="0">
                <a:solidFill>
                  <a:srgbClr val="FF0000"/>
                </a:solidFill>
                <a:cs typeface="+mn-cs"/>
              </a:rPr>
              <a:t> </a:t>
            </a:r>
            <a:r>
              <a:rPr lang="en-US" sz="2800" dirty="0" err="1" smtClean="0">
                <a:solidFill>
                  <a:srgbClr val="FF0000"/>
                </a:solidFill>
                <a:cs typeface="+mn-cs"/>
              </a:rPr>
              <a:t>autoantibodies</a:t>
            </a:r>
            <a:r>
              <a:rPr lang="en-US" sz="2800" dirty="0" smtClean="0">
                <a:cs typeface="+mn-cs"/>
              </a:rPr>
              <a:t> produced by the </a:t>
            </a:r>
            <a:r>
              <a:rPr lang="en-US" sz="2800" dirty="0" err="1" smtClean="0">
                <a:cs typeface="+mn-cs"/>
              </a:rPr>
              <a:t>patiet’s</a:t>
            </a:r>
            <a:r>
              <a:rPr lang="en-US" sz="2800" dirty="0" smtClean="0">
                <a:cs typeface="+mn-cs"/>
              </a:rPr>
              <a:t> own immune system &amp; directed against his own red cell antigens, or they may be </a:t>
            </a:r>
          </a:p>
          <a:p>
            <a:pPr algn="l" eaLnBrk="1" fontAlgn="auto" hangingPunct="1">
              <a:spcAft>
                <a:spcPts val="0"/>
              </a:spcAft>
              <a:buFont typeface="Arial" pitchFamily="34" charset="0"/>
              <a:buNone/>
            </a:pPr>
            <a:r>
              <a:rPr lang="en-US" sz="2800" dirty="0" err="1" smtClean="0">
                <a:solidFill>
                  <a:srgbClr val="FF0000"/>
                </a:solidFill>
                <a:cs typeface="+mn-cs"/>
              </a:rPr>
              <a:t>alloantibodies</a:t>
            </a:r>
            <a:r>
              <a:rPr lang="en-US" sz="2800" dirty="0" smtClean="0">
                <a:cs typeface="+mn-cs"/>
              </a:rPr>
              <a:t> produced by the patient &amp; directed against antigens not present on his own red cells but introduced either by transfusion or secondarily acquired as in drug induced </a:t>
            </a:r>
            <a:r>
              <a:rPr lang="en-US" sz="2800" dirty="0" err="1" smtClean="0">
                <a:cs typeface="+mn-cs"/>
              </a:rPr>
              <a:t>hemolysis</a:t>
            </a:r>
            <a:r>
              <a:rPr lang="en-US" sz="2800" dirty="0" smtClean="0">
                <a:cs typeface="+mn-cs"/>
              </a:rPr>
              <a:t>.</a:t>
            </a:r>
          </a:p>
          <a:p>
            <a:pPr algn="l" eaLnBrk="1" fontAlgn="auto" hangingPunct="1">
              <a:spcAft>
                <a:spcPts val="0"/>
              </a:spcAft>
              <a:buFont typeface="Arial" pitchFamily="34" charset="0"/>
              <a:buNone/>
            </a:pPr>
            <a:r>
              <a:rPr lang="en-US" sz="2800" dirty="0" smtClean="0">
                <a:cs typeface="+mn-cs"/>
              </a:rPr>
              <a:t>The immune hemolytic </a:t>
            </a:r>
            <a:r>
              <a:rPr lang="en-US" sz="2800" dirty="0" err="1" smtClean="0">
                <a:cs typeface="+mn-cs"/>
              </a:rPr>
              <a:t>anemias</a:t>
            </a:r>
            <a:r>
              <a:rPr lang="en-US" sz="2800" dirty="0" smtClean="0">
                <a:cs typeface="+mn-cs"/>
              </a:rPr>
              <a:t> are characterized by a </a:t>
            </a:r>
            <a:r>
              <a:rPr lang="en-US" sz="2800" dirty="0" smtClean="0">
                <a:solidFill>
                  <a:srgbClr val="FF0000"/>
                </a:solidFill>
                <a:cs typeface="+mn-cs"/>
              </a:rPr>
              <a:t>positive direct </a:t>
            </a:r>
            <a:r>
              <a:rPr lang="en-US" sz="2800" dirty="0" err="1" smtClean="0">
                <a:solidFill>
                  <a:srgbClr val="FF0000"/>
                </a:solidFill>
                <a:cs typeface="+mn-cs"/>
              </a:rPr>
              <a:t>Coomb’s</a:t>
            </a:r>
            <a:r>
              <a:rPr lang="en-US" sz="2800" dirty="0" smtClean="0">
                <a:solidFill>
                  <a:srgbClr val="FF0000"/>
                </a:solidFill>
                <a:cs typeface="+mn-cs"/>
              </a:rPr>
              <a:t> test</a:t>
            </a:r>
            <a:r>
              <a:rPr lang="en-US" sz="2800" dirty="0" smtClean="0">
                <a:cs typeface="+mn-cs"/>
              </a:rPr>
              <a:t>.</a:t>
            </a:r>
          </a:p>
        </p:txBody>
      </p:sp>
    </p:spTree>
  </p:cSld>
  <p:clrMapOvr>
    <a:masterClrMapping/>
  </p:clrMapOvr>
  <p:transition spd="slow">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noEditPoints="1"/>
          </p:cNvSpPr>
          <p:nvPr>
            <p:ph type="title"/>
          </p:nvPr>
        </p:nvSpPr>
        <p:spPr/>
        <p:txBody>
          <a:bodyPr/>
          <a:lstStyle/>
          <a:p>
            <a:pPr eaLnBrk="1" hangingPunct="1"/>
            <a:endParaRPr lang="ar-IQ" smtClean="0">
              <a:cs typeface="Times New Roman" pitchFamily="18" charset="0"/>
            </a:endParaRPr>
          </a:p>
        </p:txBody>
      </p:sp>
      <p:sp>
        <p:nvSpPr>
          <p:cNvPr id="4099" name="Content Placeholder 2"/>
          <p:cNvSpPr>
            <a:spLocks noGrp="1" noEditPoints="1"/>
          </p:cNvSpPr>
          <p:nvPr>
            <p:ph idx="1"/>
          </p:nvPr>
        </p:nvSpPr>
        <p:spPr/>
        <p:txBody>
          <a:bodyPr/>
          <a:lstStyle/>
          <a:p>
            <a:pPr eaLnBrk="1" hangingPunct="1"/>
            <a:endParaRPr lang="ar-IQ" smtClean="0"/>
          </a:p>
        </p:txBody>
      </p:sp>
      <p:pic>
        <p:nvPicPr>
          <p:cNvPr id="4100" name="Picture 2"/>
          <p:cNvPicPr>
            <a:picLocks noChangeAspect="1" noChangeArrowheads="1"/>
          </p:cNvPicPr>
          <p:nvPr/>
        </p:nvPicPr>
        <p:blipFill>
          <a:blip r:embed="rId1"/>
          <a:srcRect/>
          <a:stretch>
            <a:fillRect/>
          </a:stretch>
        </p:blipFill>
        <p:spPr bwMode="auto">
          <a:xfrm>
            <a:off x="228600" y="228600"/>
            <a:ext cx="8763000" cy="6400800"/>
          </a:xfrm>
          <a:prstGeom prst="rect">
            <a:avLst/>
          </a:prstGeom>
          <a:noFill/>
          <a:ln w="9525">
            <a:noFill/>
            <a:miter lim="800000"/>
          </a:ln>
        </p:spPr>
      </p:pic>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457200" y="500042"/>
            <a:ext cx="8229600" cy="5626121"/>
          </a:xfrm>
        </p:spPr>
        <p:txBody>
          <a:bodyPr>
            <a:normAutofit fontScale="85000" lnSpcReduction="10000"/>
          </a:bodyPr>
          <a:lstStyle/>
          <a:p>
            <a:pPr algn="l">
              <a:buNone/>
            </a:pPr>
            <a:r>
              <a:rPr lang="en-US" dirty="0" err="1"/>
              <a:t>Stercobilinogen</a:t>
            </a:r>
            <a:r>
              <a:rPr lang="en-US" dirty="0"/>
              <a:t> and </a:t>
            </a:r>
            <a:r>
              <a:rPr lang="en-US" dirty="0" err="1" smtClean="0"/>
              <a:t>stercobilin</a:t>
            </a:r>
            <a:r>
              <a:rPr lang="en-US" dirty="0" smtClean="0"/>
              <a:t> are </a:t>
            </a:r>
            <a:r>
              <a:rPr lang="en-US" dirty="0"/>
              <a:t>partly reabsorbed and excreted in urine as </a:t>
            </a:r>
            <a:r>
              <a:rPr lang="en-US" dirty="0" err="1" smtClean="0"/>
              <a:t>urobilinogen</a:t>
            </a:r>
            <a:r>
              <a:rPr lang="en-US" dirty="0" smtClean="0"/>
              <a:t> and </a:t>
            </a:r>
            <a:r>
              <a:rPr lang="en-US" dirty="0" err="1"/>
              <a:t>urobilin</a:t>
            </a:r>
            <a:r>
              <a:rPr lang="en-US" dirty="0"/>
              <a:t>. </a:t>
            </a:r>
            <a:endParaRPr lang="en-US" dirty="0" smtClean="0"/>
          </a:p>
          <a:p>
            <a:pPr algn="l">
              <a:buNone/>
            </a:pPr>
            <a:r>
              <a:rPr lang="en-US" dirty="0" err="1" smtClean="0"/>
              <a:t>Globin</a:t>
            </a:r>
            <a:r>
              <a:rPr lang="en-US" dirty="0" smtClean="0"/>
              <a:t> </a:t>
            </a:r>
            <a:r>
              <a:rPr lang="en-US" dirty="0"/>
              <a:t>chains are broken down to amino acids</a:t>
            </a:r>
          </a:p>
          <a:p>
            <a:pPr algn="l">
              <a:buNone/>
            </a:pPr>
            <a:r>
              <a:rPr lang="en-US" dirty="0"/>
              <a:t>which are reutilized for general protein synthesis in the body.</a:t>
            </a:r>
          </a:p>
          <a:p>
            <a:pPr algn="l">
              <a:buNone/>
            </a:pPr>
            <a:endParaRPr lang="en-US" b="1" dirty="0" smtClean="0"/>
          </a:p>
          <a:p>
            <a:pPr algn="l">
              <a:buNone/>
            </a:pPr>
            <a:r>
              <a:rPr lang="en-US" b="1" dirty="0" err="1" smtClean="0"/>
              <a:t>Haptoglobins</a:t>
            </a:r>
            <a:r>
              <a:rPr lang="en-US" b="1" dirty="0" smtClean="0"/>
              <a:t> </a:t>
            </a:r>
            <a:r>
              <a:rPr lang="en-US" b="1" dirty="0"/>
              <a:t>are proteins in normal plasma which bind</a:t>
            </a:r>
          </a:p>
          <a:p>
            <a:pPr algn="l">
              <a:buNone/>
            </a:pPr>
            <a:r>
              <a:rPr lang="en-US" dirty="0" err="1"/>
              <a:t>haemoglobin</a:t>
            </a:r>
            <a:r>
              <a:rPr lang="en-US" dirty="0"/>
              <a:t>. The </a:t>
            </a:r>
            <a:r>
              <a:rPr lang="en-US" dirty="0" err="1"/>
              <a:t>haemoglobin–haptoglobin</a:t>
            </a:r>
            <a:r>
              <a:rPr lang="en-US" dirty="0"/>
              <a:t> complex is</a:t>
            </a:r>
          </a:p>
          <a:p>
            <a:pPr algn="l">
              <a:buNone/>
            </a:pPr>
            <a:r>
              <a:rPr lang="en-US" dirty="0"/>
              <a:t>removed by the RE system. </a:t>
            </a:r>
            <a:endParaRPr lang="en-US" dirty="0" smtClean="0"/>
          </a:p>
          <a:p>
            <a:pPr algn="l">
              <a:buNone/>
            </a:pPr>
            <a:r>
              <a:rPr lang="en-US" dirty="0" smtClean="0"/>
              <a:t>Intravascular </a:t>
            </a:r>
            <a:r>
              <a:rPr lang="en-US" dirty="0" err="1"/>
              <a:t>haemolysis</a:t>
            </a:r>
            <a:r>
              <a:rPr lang="en-US" dirty="0"/>
              <a:t> (breakdown</a:t>
            </a:r>
          </a:p>
          <a:p>
            <a:pPr algn="l">
              <a:buNone/>
            </a:pPr>
            <a:r>
              <a:rPr lang="en-US" dirty="0"/>
              <a:t>of red cells within blood vessels) plays little or no part in</a:t>
            </a:r>
          </a:p>
          <a:p>
            <a:pPr algn="l">
              <a:buNone/>
            </a:pPr>
            <a:r>
              <a:rPr lang="en-US" dirty="0"/>
              <a:t>normal red cell destruction.</a:t>
            </a:r>
            <a:endParaRPr lang="ar-IQ"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EditPoints="1" noChangeArrowheads="1"/>
          </p:cNvSpPr>
          <p:nvPr>
            <p:ph type="ctrTitle"/>
          </p:nvPr>
        </p:nvSpPr>
        <p:spPr>
          <a:xfrm>
            <a:off x="685800" y="2130425"/>
            <a:ext cx="7772400" cy="1470025"/>
          </a:xfrm>
        </p:spPr>
        <p:txBody>
          <a:bodyPr/>
          <a:lstStyle/>
          <a:p>
            <a:pPr eaLnBrk="1" hangingPunct="1"/>
            <a:r>
              <a:rPr lang="en-US" b="1" smtClean="0"/>
              <a:t>Autoimmune Hemolytic Anemias</a:t>
            </a:r>
          </a:p>
        </p:txBody>
      </p:sp>
    </p:spTree>
  </p:cSld>
  <p:clrMapOvr>
    <a:masterClrMapping/>
  </p:clrMapOvr>
  <p:transition spd="slow">
    <p:pull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EditPoints="1" noChangeArrowheads="1"/>
          </p:cNvSpPr>
          <p:nvPr>
            <p:ph idx="1"/>
          </p:nvPr>
        </p:nvSpPr>
        <p:spPr>
          <a:xfrm>
            <a:off x="457200" y="533400"/>
            <a:ext cx="8229600" cy="5867400"/>
          </a:xfrm>
        </p:spPr>
        <p:txBody>
          <a:bodyPr rtlCol="1">
            <a:normAutofit lnSpcReduction="10000"/>
          </a:bodyPr>
          <a:lstStyle/>
          <a:p>
            <a:pPr algn="l" eaLnBrk="1" fontAlgn="auto" hangingPunct="1">
              <a:lnSpc>
                <a:spcPct val="90000"/>
              </a:lnSpc>
              <a:spcAft>
                <a:spcPts val="0"/>
              </a:spcAft>
              <a:buFont typeface="Arial" pitchFamily="34" charset="0"/>
              <a:buNone/>
            </a:pPr>
            <a:r>
              <a:rPr lang="en-US" b="1" i="1" dirty="0" smtClean="0">
                <a:solidFill>
                  <a:srgbClr val="FF0000"/>
                </a:solidFill>
                <a:cs typeface="+mn-cs"/>
              </a:rPr>
              <a:t>Warm autoimmune hemolytic anemia:</a:t>
            </a:r>
            <a:endParaRPr lang="en-US" dirty="0" smtClean="0">
              <a:solidFill>
                <a:srgbClr val="FF0000"/>
              </a:solidFill>
              <a:cs typeface="+mn-cs"/>
            </a:endParaRPr>
          </a:p>
          <a:p>
            <a:pPr algn="l" eaLnBrk="1" fontAlgn="auto" hangingPunct="1">
              <a:lnSpc>
                <a:spcPct val="90000"/>
              </a:lnSpc>
              <a:spcAft>
                <a:spcPts val="0"/>
              </a:spcAft>
              <a:buFont typeface="Arial" pitchFamily="34" charset="0"/>
              <a:buNone/>
            </a:pPr>
            <a:r>
              <a:rPr lang="en-US" dirty="0" smtClean="0">
                <a:cs typeface="+mn-cs"/>
              </a:rPr>
              <a:t>The </a:t>
            </a:r>
            <a:r>
              <a:rPr lang="en-US" dirty="0" err="1" smtClean="0">
                <a:cs typeface="+mn-cs"/>
              </a:rPr>
              <a:t>autoantibodies</a:t>
            </a:r>
            <a:r>
              <a:rPr lang="en-US" dirty="0" smtClean="0">
                <a:cs typeface="+mn-cs"/>
              </a:rPr>
              <a:t> are :</a:t>
            </a:r>
          </a:p>
          <a:p>
            <a:pPr algn="l" eaLnBrk="1" fontAlgn="auto" hangingPunct="1">
              <a:lnSpc>
                <a:spcPct val="90000"/>
              </a:lnSpc>
              <a:spcAft>
                <a:spcPts val="0"/>
              </a:spcAft>
              <a:buFont typeface="Arial" pitchFamily="34" charset="0"/>
              <a:buNone/>
            </a:pPr>
            <a:r>
              <a:rPr lang="en-US" dirty="0" smtClean="0">
                <a:solidFill>
                  <a:srgbClr val="FF0000"/>
                </a:solidFill>
                <a:cs typeface="+mn-cs"/>
              </a:rPr>
              <a:t>polyclonal </a:t>
            </a:r>
          </a:p>
          <a:p>
            <a:pPr algn="l" eaLnBrk="1" fontAlgn="auto" hangingPunct="1">
              <a:lnSpc>
                <a:spcPct val="90000"/>
              </a:lnSpc>
              <a:spcAft>
                <a:spcPts val="0"/>
              </a:spcAft>
              <a:buFont typeface="Arial" pitchFamily="34" charset="0"/>
              <a:buNone/>
            </a:pPr>
            <a:r>
              <a:rPr lang="en-US" dirty="0" smtClean="0">
                <a:solidFill>
                  <a:srgbClr val="FF0000"/>
                </a:solidFill>
                <a:cs typeface="+mn-cs"/>
              </a:rPr>
              <a:t> </a:t>
            </a:r>
            <a:r>
              <a:rPr lang="en-US" dirty="0" err="1" smtClean="0">
                <a:solidFill>
                  <a:srgbClr val="FF0000"/>
                </a:solidFill>
                <a:cs typeface="+mn-cs"/>
              </a:rPr>
              <a:t>IgG</a:t>
            </a:r>
            <a:r>
              <a:rPr lang="en-US" dirty="0" smtClean="0">
                <a:solidFill>
                  <a:srgbClr val="FF0000"/>
                </a:solidFill>
                <a:cs typeface="+mn-cs"/>
              </a:rPr>
              <a:t> in type</a:t>
            </a:r>
          </a:p>
          <a:p>
            <a:pPr algn="l" eaLnBrk="1" fontAlgn="auto" hangingPunct="1">
              <a:lnSpc>
                <a:spcPct val="90000"/>
              </a:lnSpc>
              <a:spcAft>
                <a:spcPts val="0"/>
              </a:spcAft>
              <a:buFont typeface="Arial" pitchFamily="34" charset="0"/>
              <a:buNone/>
            </a:pPr>
            <a:r>
              <a:rPr lang="en-US" dirty="0" smtClean="0">
                <a:solidFill>
                  <a:srgbClr val="FF0000"/>
                </a:solidFill>
                <a:cs typeface="+mn-cs"/>
              </a:rPr>
              <a:t>They react best at 37</a:t>
            </a:r>
            <a:r>
              <a:rPr lang="en-US" baseline="30000" dirty="0" smtClean="0">
                <a:solidFill>
                  <a:srgbClr val="FF0000"/>
                </a:solidFill>
                <a:cs typeface="+mn-cs"/>
              </a:rPr>
              <a:t>o</a:t>
            </a:r>
            <a:r>
              <a:rPr lang="en-US" dirty="0" smtClean="0">
                <a:solidFill>
                  <a:srgbClr val="FF0000"/>
                </a:solidFill>
                <a:cs typeface="+mn-cs"/>
              </a:rPr>
              <a:t>C</a:t>
            </a:r>
            <a:r>
              <a:rPr lang="en-US" dirty="0" smtClean="0">
                <a:cs typeface="+mn-cs"/>
              </a:rPr>
              <a:t>. </a:t>
            </a:r>
          </a:p>
          <a:p>
            <a:pPr algn="l" eaLnBrk="1" fontAlgn="auto" hangingPunct="1">
              <a:lnSpc>
                <a:spcPct val="90000"/>
              </a:lnSpc>
              <a:spcAft>
                <a:spcPts val="0"/>
              </a:spcAft>
              <a:buFont typeface="Arial" pitchFamily="34" charset="0"/>
              <a:buNone/>
            </a:pPr>
            <a:r>
              <a:rPr lang="en-US" dirty="0" smtClean="0">
                <a:cs typeface="+mn-cs"/>
              </a:rPr>
              <a:t>Red cells coated with </a:t>
            </a:r>
            <a:r>
              <a:rPr lang="en-US" dirty="0" err="1" smtClean="0">
                <a:cs typeface="+mn-cs"/>
              </a:rPr>
              <a:t>IgG</a:t>
            </a:r>
            <a:r>
              <a:rPr lang="en-US" dirty="0" smtClean="0">
                <a:cs typeface="+mn-cs"/>
              </a:rPr>
              <a:t> are taken up by macrophages especially in the spleen .</a:t>
            </a:r>
          </a:p>
          <a:p>
            <a:pPr algn="l" eaLnBrk="1" fontAlgn="auto" hangingPunct="1">
              <a:lnSpc>
                <a:spcPct val="90000"/>
              </a:lnSpc>
              <a:spcAft>
                <a:spcPts val="0"/>
              </a:spcAft>
              <a:buFont typeface="Arial" pitchFamily="34" charset="0"/>
              <a:buNone/>
            </a:pPr>
            <a:r>
              <a:rPr lang="en-US" dirty="0" smtClean="0">
                <a:cs typeface="+mn-cs"/>
              </a:rPr>
              <a:t> Part of the coated membrane is lost so the cell becomes progressively more spherical to maintain its volume &amp; is ultimately </a:t>
            </a:r>
            <a:r>
              <a:rPr lang="en-US" dirty="0" smtClean="0">
                <a:solidFill>
                  <a:srgbClr val="FF0000"/>
                </a:solidFill>
                <a:cs typeface="+mn-cs"/>
              </a:rPr>
              <a:t>prematurely destroyed predominantly in the spleen.</a:t>
            </a:r>
          </a:p>
        </p:txBody>
      </p:sp>
    </p:spTree>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EditPoints="1" noChangeArrowheads="1"/>
          </p:cNvSpPr>
          <p:nvPr>
            <p:ph idx="1"/>
          </p:nvPr>
        </p:nvSpPr>
        <p:spPr>
          <a:xfrm>
            <a:off x="457200" y="609600"/>
            <a:ext cx="8229600" cy="5516563"/>
          </a:xfrm>
        </p:spPr>
        <p:txBody>
          <a:bodyPr/>
          <a:lstStyle/>
          <a:p>
            <a:pPr algn="l" eaLnBrk="1" hangingPunct="1">
              <a:buFont typeface="Arial" pitchFamily="34" charset="0"/>
              <a:buNone/>
            </a:pPr>
            <a:r>
              <a:rPr lang="en-US" b="1" u="sng" smtClean="0">
                <a:solidFill>
                  <a:srgbClr val="FF0000"/>
                </a:solidFill>
              </a:rPr>
              <a:t>Clinical features:</a:t>
            </a:r>
            <a:r>
              <a:rPr lang="en-US" smtClean="0">
                <a:solidFill>
                  <a:srgbClr val="FF0000"/>
                </a:solidFill>
              </a:rPr>
              <a:t> </a:t>
            </a:r>
          </a:p>
          <a:p>
            <a:pPr algn="l" eaLnBrk="1" hangingPunct="1">
              <a:buFont typeface="Arial" pitchFamily="34" charset="0"/>
              <a:buNone/>
            </a:pPr>
            <a:r>
              <a:rPr lang="en-US" smtClean="0"/>
              <a:t>the disease can occur at any age in both sexes &amp; presents as a hemolytic anemia of variable severity. </a:t>
            </a:r>
          </a:p>
          <a:p>
            <a:pPr algn="l" eaLnBrk="1" hangingPunct="1">
              <a:buFont typeface="Arial" pitchFamily="34" charset="0"/>
              <a:buNone/>
            </a:pPr>
            <a:r>
              <a:rPr lang="en-US" smtClean="0"/>
              <a:t>The spleen is often enlarged. </a:t>
            </a:r>
          </a:p>
          <a:p>
            <a:pPr algn="l" eaLnBrk="1" hangingPunct="1">
              <a:buFont typeface="Arial" pitchFamily="34" charset="0"/>
              <a:buNone/>
            </a:pPr>
            <a:r>
              <a:rPr lang="en-US" smtClean="0">
                <a:solidFill>
                  <a:srgbClr val="FF0000"/>
                </a:solidFill>
              </a:rPr>
              <a:t>It is classified as:</a:t>
            </a:r>
          </a:p>
          <a:p>
            <a:pPr algn="l" eaLnBrk="1" hangingPunct="1">
              <a:buFont typeface="Arial" pitchFamily="34" charset="0"/>
              <a:buNone/>
            </a:pPr>
            <a:r>
              <a:rPr lang="en-US" smtClean="0"/>
              <a:t>Idiopathic</a:t>
            </a:r>
          </a:p>
          <a:p>
            <a:pPr algn="l" eaLnBrk="1" hangingPunct="1">
              <a:buFont typeface="Arial" pitchFamily="34" charset="0"/>
              <a:buNone/>
            </a:pPr>
            <a:r>
              <a:rPr lang="en-US" smtClean="0"/>
              <a:t>Secondary to: autoimmune disoders, lymphoma, CLL, drugs</a:t>
            </a:r>
          </a:p>
        </p:txBody>
      </p:sp>
    </p:spTree>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EditPoints="1" noChangeArrowheads="1"/>
          </p:cNvSpPr>
          <p:nvPr>
            <p:ph idx="1"/>
          </p:nvPr>
        </p:nvSpPr>
        <p:spPr>
          <a:xfrm>
            <a:off x="457200" y="533400"/>
            <a:ext cx="8229600" cy="5592763"/>
          </a:xfrm>
        </p:spPr>
        <p:txBody>
          <a:bodyPr/>
          <a:lstStyle/>
          <a:p>
            <a:pPr marL="660400" indent="-660400" algn="l" eaLnBrk="1" hangingPunct="1">
              <a:buFont typeface="Arial" pitchFamily="34" charset="0"/>
              <a:buNone/>
            </a:pPr>
            <a:r>
              <a:rPr lang="en-US" dirty="0" smtClean="0"/>
              <a:t> </a:t>
            </a:r>
            <a:r>
              <a:rPr lang="en-US" b="1" u="sng" dirty="0" smtClean="0">
                <a:solidFill>
                  <a:srgbClr val="FF0000"/>
                </a:solidFill>
              </a:rPr>
              <a:t>Laboratory findings:</a:t>
            </a:r>
            <a:endParaRPr lang="en-US" dirty="0" smtClean="0">
              <a:solidFill>
                <a:srgbClr val="FF0000"/>
              </a:solidFill>
            </a:endParaRPr>
          </a:p>
          <a:p>
            <a:pPr marL="1035050" lvl="1" indent="-577850" algn="l" eaLnBrk="1" hangingPunct="1">
              <a:buFont typeface="Arial" pitchFamily="34" charset="0"/>
              <a:buNone/>
            </a:pPr>
            <a:r>
              <a:rPr lang="en-US" dirty="0" smtClean="0">
                <a:solidFill>
                  <a:srgbClr val="FF0000"/>
                </a:solidFill>
              </a:rPr>
              <a:t>Features of hemolytic anemia: </a:t>
            </a:r>
          </a:p>
          <a:p>
            <a:pPr marL="1035050" lvl="1" indent="-577850" algn="l" eaLnBrk="1" hangingPunct="1">
              <a:buFont typeface="Arial" pitchFamily="34" charset="0"/>
              <a:buNone/>
            </a:pPr>
            <a:r>
              <a:rPr lang="en-US" dirty="0" smtClean="0"/>
              <a:t>Anemia</a:t>
            </a:r>
          </a:p>
          <a:p>
            <a:pPr marL="1035050" lvl="1" indent="-577850" algn="l" eaLnBrk="1" hangingPunct="1">
              <a:buFont typeface="Arial" pitchFamily="34" charset="0"/>
              <a:buNone/>
            </a:pPr>
            <a:r>
              <a:rPr lang="en-US" dirty="0" err="1" smtClean="0"/>
              <a:t>Reticulocytosis</a:t>
            </a:r>
            <a:endParaRPr lang="en-US" dirty="0" smtClean="0"/>
          </a:p>
          <a:p>
            <a:pPr marL="1035050" lvl="1" indent="-577850" algn="l" eaLnBrk="1" hangingPunct="1">
              <a:buFont typeface="Arial" pitchFamily="34" charset="0"/>
              <a:buNone/>
            </a:pPr>
            <a:r>
              <a:rPr lang="en-US" dirty="0" smtClean="0"/>
              <a:t>jaundice.</a:t>
            </a:r>
          </a:p>
          <a:p>
            <a:pPr marL="1035050" lvl="1" indent="-577850" algn="l" eaLnBrk="1" hangingPunct="1">
              <a:buFont typeface="Arial" pitchFamily="34" charset="0"/>
              <a:buNone/>
            </a:pPr>
            <a:r>
              <a:rPr lang="en-US" dirty="0" smtClean="0">
                <a:solidFill>
                  <a:srgbClr val="FF0000"/>
                </a:solidFill>
              </a:rPr>
              <a:t>Direct </a:t>
            </a:r>
            <a:r>
              <a:rPr lang="en-US" dirty="0" err="1" smtClean="0">
                <a:solidFill>
                  <a:srgbClr val="FF0000"/>
                </a:solidFill>
              </a:rPr>
              <a:t>Coomb’s</a:t>
            </a:r>
            <a:r>
              <a:rPr lang="en-US" dirty="0" smtClean="0">
                <a:solidFill>
                  <a:srgbClr val="FF0000"/>
                </a:solidFill>
              </a:rPr>
              <a:t> test </a:t>
            </a:r>
            <a:r>
              <a:rPr lang="en-US" dirty="0" smtClean="0"/>
              <a:t>is positive.</a:t>
            </a:r>
          </a:p>
          <a:p>
            <a:pPr marL="1035050" lvl="1" indent="-577850" algn="l" eaLnBrk="1" hangingPunct="1">
              <a:buFont typeface="Arial" pitchFamily="34" charset="0"/>
              <a:buNone/>
            </a:pPr>
            <a:r>
              <a:rPr lang="en-US" dirty="0" smtClean="0">
                <a:solidFill>
                  <a:srgbClr val="FF0000"/>
                </a:solidFill>
              </a:rPr>
              <a:t>Blood film </a:t>
            </a:r>
            <a:r>
              <a:rPr lang="en-US" dirty="0" smtClean="0"/>
              <a:t>shows </a:t>
            </a:r>
          </a:p>
          <a:p>
            <a:pPr marL="1035050" lvl="1" indent="-577850" algn="l" eaLnBrk="1" hangingPunct="1">
              <a:buFont typeface="Arial" pitchFamily="34" charset="0"/>
              <a:buNone/>
            </a:pPr>
            <a:r>
              <a:rPr lang="en-US" dirty="0" err="1" smtClean="0"/>
              <a:t>Spherocytes</a:t>
            </a:r>
            <a:endParaRPr lang="en-US" dirty="0" smtClean="0"/>
          </a:p>
          <a:p>
            <a:pPr marL="1035050" lvl="1" indent="-577850" algn="l" eaLnBrk="1" hangingPunct="1">
              <a:buFont typeface="Arial" pitchFamily="34" charset="0"/>
              <a:buNone/>
            </a:pPr>
            <a:r>
              <a:rPr lang="en-US" dirty="0" err="1" smtClean="0"/>
              <a:t>polychromasia</a:t>
            </a:r>
            <a:r>
              <a:rPr lang="en-US" dirty="0" smtClean="0"/>
              <a:t> &amp; nucleated red cells.</a:t>
            </a:r>
          </a:p>
        </p:txBody>
      </p:sp>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srcRect/>
          <a:stretch>
            <a:fillRect/>
          </a:stretch>
        </p:blipFill>
        <p:spPr bwMode="auto">
          <a:xfrm>
            <a:off x="1785918" y="1571612"/>
            <a:ext cx="4857784" cy="4857784"/>
          </a:xfrm>
          <a:prstGeom prst="rect">
            <a:avLst/>
          </a:prstGeom>
          <a:noFill/>
          <a:ln w="9525">
            <a:noFill/>
            <a:miter lim="800000"/>
          </a:ln>
          <a:effectLst/>
        </p:spPr>
      </p:pic>
      <p:sp>
        <p:nvSpPr>
          <p:cNvPr id="4" name="Rectangle 4"/>
          <p:cNvSpPr>
            <a:spLocks noGrp="1" noEditPoints="1" noChangeArrowheads="1"/>
          </p:cNvSpPr>
          <p:nvPr>
            <p:ph idx="1"/>
          </p:nvPr>
        </p:nvSpPr>
        <p:spPr>
          <a:xfrm>
            <a:off x="500034" y="285728"/>
            <a:ext cx="8043890" cy="1395402"/>
          </a:xfrm>
        </p:spPr>
        <p:txBody>
          <a:bodyPr>
            <a:normAutofit fontScale="92500" lnSpcReduction="20000"/>
          </a:bodyPr>
          <a:lstStyle/>
          <a:p>
            <a:pPr marL="660400" indent="-660400" algn="l">
              <a:buNone/>
            </a:pPr>
            <a:r>
              <a:rPr lang="en-US" dirty="0" smtClean="0"/>
              <a:t>Peripheral Blood:</a:t>
            </a:r>
            <a:r>
              <a:rPr lang="ar-IQ" dirty="0" smtClean="0"/>
              <a:t> </a:t>
            </a:r>
            <a:r>
              <a:rPr lang="en-US" dirty="0" smtClean="0"/>
              <a:t> </a:t>
            </a:r>
            <a:r>
              <a:rPr lang="en-US" b="1" u="sng" dirty="0" smtClean="0">
                <a:solidFill>
                  <a:srgbClr val="FF0000"/>
                </a:solidFill>
              </a:rPr>
              <a:t>immune hemolytic anemia</a:t>
            </a:r>
          </a:p>
          <a:p>
            <a:pPr marL="660400" indent="-660400" algn="l">
              <a:buNone/>
            </a:pPr>
            <a:r>
              <a:rPr lang="en-US" dirty="0" smtClean="0"/>
              <a:t>1-Spherocytes, 2- </a:t>
            </a:r>
            <a:r>
              <a:rPr lang="en-US" dirty="0" err="1" smtClean="0"/>
              <a:t>polychromasia</a:t>
            </a:r>
            <a:r>
              <a:rPr lang="en-US" dirty="0" smtClean="0"/>
              <a:t>, 3-nucleated erythrocytes</a:t>
            </a:r>
          </a:p>
        </p:txBody>
      </p:sp>
      <p:sp>
        <p:nvSpPr>
          <p:cNvPr id="5" name="مربع نص 4"/>
          <p:cNvSpPr txBox="1"/>
          <p:nvPr/>
        </p:nvSpPr>
        <p:spPr>
          <a:xfrm>
            <a:off x="4643438" y="4000504"/>
            <a:ext cx="285752" cy="369332"/>
          </a:xfrm>
          <a:prstGeom prst="rect">
            <a:avLst/>
          </a:prstGeom>
          <a:noFill/>
        </p:spPr>
        <p:txBody>
          <a:bodyPr wrap="square" rtlCol="1">
            <a:spAutoFit/>
          </a:bodyPr>
          <a:lstStyle/>
          <a:p>
            <a:r>
              <a:rPr lang="en-US" dirty="0" smtClean="0"/>
              <a:t>1</a:t>
            </a:r>
            <a:endParaRPr lang="ar-IQ" dirty="0"/>
          </a:p>
        </p:txBody>
      </p:sp>
      <p:sp>
        <p:nvSpPr>
          <p:cNvPr id="6" name="مربع نص 5"/>
          <p:cNvSpPr txBox="1"/>
          <p:nvPr/>
        </p:nvSpPr>
        <p:spPr>
          <a:xfrm>
            <a:off x="4000496" y="2428868"/>
            <a:ext cx="357190" cy="369332"/>
          </a:xfrm>
          <a:prstGeom prst="rect">
            <a:avLst/>
          </a:prstGeom>
          <a:noFill/>
        </p:spPr>
        <p:txBody>
          <a:bodyPr wrap="square" rtlCol="1">
            <a:spAutoFit/>
          </a:bodyPr>
          <a:lstStyle/>
          <a:p>
            <a:r>
              <a:rPr lang="en-US" dirty="0" smtClean="0"/>
              <a:t>2</a:t>
            </a:r>
            <a:endParaRPr lang="ar-IQ" dirty="0"/>
          </a:p>
        </p:txBody>
      </p:sp>
      <p:sp>
        <p:nvSpPr>
          <p:cNvPr id="7" name="مربع نص 6"/>
          <p:cNvSpPr txBox="1"/>
          <p:nvPr/>
        </p:nvSpPr>
        <p:spPr>
          <a:xfrm>
            <a:off x="2214546" y="2428868"/>
            <a:ext cx="571504" cy="369332"/>
          </a:xfrm>
          <a:prstGeom prst="rect">
            <a:avLst/>
          </a:prstGeom>
          <a:noFill/>
        </p:spPr>
        <p:txBody>
          <a:bodyPr wrap="square" rtlCol="1">
            <a:spAutoFit/>
          </a:bodyPr>
          <a:lstStyle/>
          <a:p>
            <a:r>
              <a:rPr lang="en-US" dirty="0" smtClean="0"/>
              <a:t>3</a:t>
            </a:r>
            <a:endParaRPr lang="ar-IQ" dirty="0"/>
          </a:p>
        </p:txBody>
      </p:sp>
    </p:spTree>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EditPoints="1" noChangeArrowheads="1"/>
          </p:cNvSpPr>
          <p:nvPr>
            <p:ph type="title"/>
          </p:nvPr>
        </p:nvSpPr>
        <p:spPr/>
        <p:txBody>
          <a:bodyPr/>
          <a:lstStyle/>
          <a:p>
            <a:pPr eaLnBrk="1" hangingPunct="1"/>
            <a:r>
              <a:rPr lang="en-US" sz="4000" b="1" i="1" smtClean="0">
                <a:solidFill>
                  <a:srgbClr val="FF0000"/>
                </a:solidFill>
              </a:rPr>
              <a:t>Cold autoimmune hemolytic anemia:</a:t>
            </a:r>
          </a:p>
        </p:txBody>
      </p:sp>
      <p:sp>
        <p:nvSpPr>
          <p:cNvPr id="10243" name="Rectangle 3"/>
          <p:cNvSpPr>
            <a:spLocks noGrp="1" noEditPoints="1" noChangeArrowheads="1"/>
          </p:cNvSpPr>
          <p:nvPr>
            <p:ph idx="1"/>
          </p:nvPr>
        </p:nvSpPr>
        <p:spPr>
          <a:xfrm>
            <a:off x="457200" y="1676400"/>
            <a:ext cx="8229600" cy="4648200"/>
          </a:xfrm>
        </p:spPr>
        <p:txBody>
          <a:bodyPr/>
          <a:lstStyle/>
          <a:p>
            <a:pPr algn="l" eaLnBrk="1" hangingPunct="1">
              <a:buFont typeface="Arial" pitchFamily="34" charset="0"/>
              <a:buNone/>
            </a:pPr>
            <a:r>
              <a:rPr lang="en-US" sz="2800" smtClean="0"/>
              <a:t>The cold autoantibody attaches to red cells mainly in the peripheral circulation where blood temperature is cooled. </a:t>
            </a:r>
          </a:p>
          <a:p>
            <a:pPr algn="l" eaLnBrk="1" hangingPunct="1">
              <a:buFont typeface="Arial" pitchFamily="34" charset="0"/>
              <a:buNone/>
            </a:pPr>
            <a:r>
              <a:rPr lang="en-US" sz="2800" smtClean="0"/>
              <a:t>The antibody is </a:t>
            </a:r>
            <a:r>
              <a:rPr lang="en-US" sz="2800" smtClean="0">
                <a:solidFill>
                  <a:srgbClr val="FF0000"/>
                </a:solidFill>
              </a:rPr>
              <a:t>usually IgM &amp; binds to red cells best at 4</a:t>
            </a:r>
            <a:r>
              <a:rPr lang="en-US" sz="2800" baseline="30000" smtClean="0">
                <a:solidFill>
                  <a:srgbClr val="FF0000"/>
                </a:solidFill>
              </a:rPr>
              <a:t>o</a:t>
            </a:r>
            <a:r>
              <a:rPr lang="en-US" sz="2800" smtClean="0">
                <a:solidFill>
                  <a:srgbClr val="FF0000"/>
                </a:solidFill>
              </a:rPr>
              <a:t>C. </a:t>
            </a:r>
            <a:r>
              <a:rPr lang="en-US" sz="2800" smtClean="0"/>
              <a:t>Agglutination of red cells by the antibody causes acrocyanosis. </a:t>
            </a:r>
          </a:p>
          <a:p>
            <a:pPr algn="l" eaLnBrk="1" hangingPunct="1">
              <a:buFont typeface="Arial" pitchFamily="34" charset="0"/>
              <a:buNone/>
            </a:pPr>
            <a:r>
              <a:rPr lang="en-US" sz="2800" smtClean="0"/>
              <a:t>The antibody then detaches from red cells when they pass to the warmer central circulation &amp; if the complement sequence is completed on the red cell surface; </a:t>
            </a:r>
            <a:r>
              <a:rPr lang="en-US" sz="2800" smtClean="0">
                <a:solidFill>
                  <a:schemeClr val="tx2"/>
                </a:solidFill>
              </a:rPr>
              <a:t>intravascular hemolysis will result</a:t>
            </a:r>
            <a:r>
              <a:rPr lang="en-US" sz="2800" smtClean="0"/>
              <a:t>.</a:t>
            </a:r>
          </a:p>
        </p:txBody>
      </p:sp>
    </p:spTree>
  </p:cSld>
  <p:clrMapOvr>
    <a:masterClrMapping/>
  </p:clrMapOvr>
  <p:transition spd="slow">
    <p:checke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EditPoints="1" noChangeArrowheads="1"/>
          </p:cNvSpPr>
          <p:nvPr>
            <p:ph idx="1"/>
          </p:nvPr>
        </p:nvSpPr>
        <p:spPr>
          <a:xfrm>
            <a:off x="457200" y="457200"/>
            <a:ext cx="8229600" cy="5668963"/>
          </a:xfrm>
        </p:spPr>
        <p:txBody>
          <a:bodyPr/>
          <a:lstStyle/>
          <a:p>
            <a:pPr algn="l" eaLnBrk="1" hangingPunct="1">
              <a:buFont typeface="Arial" pitchFamily="34" charset="0"/>
              <a:buNone/>
            </a:pPr>
            <a:r>
              <a:rPr lang="en-US" b="1" u="sng" dirty="0" smtClean="0"/>
              <a:t>Etiology:</a:t>
            </a:r>
            <a:r>
              <a:rPr lang="en-US" dirty="0" smtClean="0"/>
              <a:t> </a:t>
            </a:r>
            <a:r>
              <a:rPr lang="en-US" b="1" dirty="0" smtClean="0">
                <a:solidFill>
                  <a:schemeClr val="tx2"/>
                </a:solidFill>
              </a:rPr>
              <a:t>types of cold autoimmune hemolytic anemia are</a:t>
            </a:r>
            <a:r>
              <a:rPr lang="en-US" dirty="0" smtClean="0"/>
              <a:t>:</a:t>
            </a:r>
          </a:p>
          <a:p>
            <a:pPr algn="l" eaLnBrk="1" hangingPunct="1">
              <a:buFont typeface="Arial" pitchFamily="34" charset="0"/>
              <a:buNone/>
            </a:pPr>
            <a:r>
              <a:rPr lang="en-US" dirty="0" smtClean="0"/>
              <a:t>-</a:t>
            </a:r>
            <a:r>
              <a:rPr lang="en-US" dirty="0" smtClean="0">
                <a:solidFill>
                  <a:srgbClr val="FF0000"/>
                </a:solidFill>
              </a:rPr>
              <a:t>Idiopathic</a:t>
            </a:r>
            <a:r>
              <a:rPr lang="en-US" dirty="0" smtClean="0"/>
              <a:t> (cold </a:t>
            </a:r>
            <a:r>
              <a:rPr lang="en-US" dirty="0" err="1" smtClean="0"/>
              <a:t>hemagglutinin</a:t>
            </a:r>
            <a:r>
              <a:rPr lang="en-US" dirty="0" smtClean="0"/>
              <a:t> disease): monoclonal antibody.</a:t>
            </a:r>
          </a:p>
          <a:p>
            <a:pPr algn="l" eaLnBrk="1" hangingPunct="1">
              <a:buFont typeface="Arial" pitchFamily="34" charset="0"/>
              <a:buNone/>
            </a:pPr>
            <a:r>
              <a:rPr lang="en-US" dirty="0" smtClean="0"/>
              <a:t>-</a:t>
            </a:r>
            <a:r>
              <a:rPr lang="en-US" dirty="0" smtClean="0">
                <a:solidFill>
                  <a:srgbClr val="FF0000"/>
                </a:solidFill>
              </a:rPr>
              <a:t>Secondary to </a:t>
            </a:r>
            <a:r>
              <a:rPr lang="en-US" dirty="0" err="1" smtClean="0">
                <a:solidFill>
                  <a:srgbClr val="FF0000"/>
                </a:solidFill>
              </a:rPr>
              <a:t>lymphoproliferative</a:t>
            </a:r>
            <a:r>
              <a:rPr lang="en-US" dirty="0" smtClean="0">
                <a:solidFill>
                  <a:srgbClr val="FF0000"/>
                </a:solidFill>
              </a:rPr>
              <a:t> disease</a:t>
            </a:r>
            <a:r>
              <a:rPr lang="en-US" dirty="0" smtClean="0"/>
              <a:t>: monoclonal antibody.</a:t>
            </a:r>
          </a:p>
          <a:p>
            <a:pPr algn="l" eaLnBrk="1" hangingPunct="1">
              <a:buFont typeface="Arial" pitchFamily="34" charset="0"/>
              <a:buNone/>
            </a:pPr>
            <a:r>
              <a:rPr lang="en-US" dirty="0" smtClean="0"/>
              <a:t>-</a:t>
            </a:r>
            <a:r>
              <a:rPr lang="en-US" dirty="0" smtClean="0">
                <a:solidFill>
                  <a:srgbClr val="FF0000"/>
                </a:solidFill>
              </a:rPr>
              <a:t>Secondary to infection </a:t>
            </a:r>
            <a:r>
              <a:rPr lang="en-US" dirty="0" smtClean="0"/>
              <a:t>(</a:t>
            </a:r>
            <a:r>
              <a:rPr lang="en-US" i="1" dirty="0" err="1" smtClean="0"/>
              <a:t>Mycoplasma</a:t>
            </a:r>
            <a:r>
              <a:rPr lang="en-US" i="1" dirty="0" smtClean="0"/>
              <a:t> </a:t>
            </a:r>
            <a:r>
              <a:rPr lang="en-US" i="1" dirty="0" err="1" smtClean="0"/>
              <a:t>pneumoniae</a:t>
            </a:r>
            <a:r>
              <a:rPr lang="en-US" dirty="0" smtClean="0"/>
              <a:t> or infectious mononucleosis): polyclonal antibody.</a:t>
            </a:r>
          </a:p>
        </p:txBody>
      </p:sp>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EditPoints="1" noChangeArrowheads="1"/>
          </p:cNvSpPr>
          <p:nvPr>
            <p:ph idx="1"/>
          </p:nvPr>
        </p:nvSpPr>
        <p:spPr>
          <a:xfrm>
            <a:off x="457200" y="533400"/>
            <a:ext cx="8229600" cy="5867400"/>
          </a:xfrm>
        </p:spPr>
        <p:txBody>
          <a:bodyPr>
            <a:normAutofit lnSpcReduction="10000"/>
          </a:bodyPr>
          <a:lstStyle/>
          <a:p>
            <a:pPr algn="l" eaLnBrk="1" hangingPunct="1">
              <a:lnSpc>
                <a:spcPct val="125000"/>
              </a:lnSpc>
              <a:buFont typeface="Arial" pitchFamily="34" charset="0"/>
              <a:buNone/>
            </a:pPr>
            <a:r>
              <a:rPr lang="en-US" b="1" u="sng" dirty="0" smtClean="0">
                <a:solidFill>
                  <a:srgbClr val="FF0000"/>
                </a:solidFill>
              </a:rPr>
              <a:t>Clinical features:</a:t>
            </a:r>
            <a:r>
              <a:rPr lang="en-US" dirty="0" smtClean="0">
                <a:solidFill>
                  <a:srgbClr val="FF0000"/>
                </a:solidFill>
              </a:rPr>
              <a:t> </a:t>
            </a:r>
          </a:p>
          <a:p>
            <a:pPr algn="l" eaLnBrk="1" hangingPunct="1">
              <a:lnSpc>
                <a:spcPct val="125000"/>
              </a:lnSpc>
              <a:buFont typeface="Arial" pitchFamily="34" charset="0"/>
              <a:buNone/>
            </a:pPr>
            <a:r>
              <a:rPr lang="en-US" dirty="0" smtClean="0"/>
              <a:t>the patient may have chronic hemolytic anemia aggravated by cold &amp; often associated with </a:t>
            </a:r>
            <a:r>
              <a:rPr lang="en-US" b="1" dirty="0" smtClean="0">
                <a:solidFill>
                  <a:schemeClr val="tx2">
                    <a:lumMod val="75000"/>
                  </a:schemeClr>
                </a:solidFill>
              </a:rPr>
              <a:t>intravascular </a:t>
            </a:r>
            <a:r>
              <a:rPr lang="en-US" b="1" dirty="0" err="1" smtClean="0">
                <a:solidFill>
                  <a:schemeClr val="tx2">
                    <a:lumMod val="75000"/>
                  </a:schemeClr>
                </a:solidFill>
              </a:rPr>
              <a:t>hemolysis</a:t>
            </a:r>
            <a:r>
              <a:rPr lang="en-US" b="1" dirty="0" smtClean="0">
                <a:solidFill>
                  <a:schemeClr val="tx2">
                    <a:lumMod val="75000"/>
                  </a:schemeClr>
                </a:solidFill>
              </a:rPr>
              <a:t>. </a:t>
            </a:r>
          </a:p>
          <a:p>
            <a:pPr algn="l" eaLnBrk="1" hangingPunct="1">
              <a:lnSpc>
                <a:spcPct val="125000"/>
              </a:lnSpc>
              <a:buFont typeface="Arial" pitchFamily="34" charset="0"/>
              <a:buNone/>
            </a:pPr>
            <a:r>
              <a:rPr lang="en-US" dirty="0" smtClean="0"/>
              <a:t>The patient may develop </a:t>
            </a:r>
            <a:r>
              <a:rPr lang="en-US" b="1" dirty="0" err="1" smtClean="0">
                <a:solidFill>
                  <a:schemeClr val="tx2">
                    <a:lumMod val="75000"/>
                  </a:schemeClr>
                </a:solidFill>
              </a:rPr>
              <a:t>acrocyanosis</a:t>
            </a:r>
            <a:r>
              <a:rPr lang="en-US" b="1" dirty="0" smtClean="0">
                <a:solidFill>
                  <a:schemeClr val="tx2">
                    <a:lumMod val="75000"/>
                  </a:schemeClr>
                </a:solidFill>
              </a:rPr>
              <a:t> </a:t>
            </a:r>
            <a:r>
              <a:rPr lang="en-US" dirty="0" smtClean="0"/>
              <a:t>(purplish skin discoloration) at the tip of the nose, ears, fingers &amp; toes due to the agglutination of red cells in small vessels.</a:t>
            </a:r>
          </a:p>
          <a:p>
            <a:pPr algn="l" eaLnBrk="1" hangingPunct="1">
              <a:lnSpc>
                <a:spcPct val="125000"/>
              </a:lnSpc>
              <a:buFont typeface="Arial" pitchFamily="34" charset="0"/>
              <a:buNone/>
            </a:pPr>
            <a:r>
              <a:rPr lang="en-US" dirty="0" smtClean="0"/>
              <a:t> </a:t>
            </a:r>
            <a:r>
              <a:rPr lang="en-US" b="1" dirty="0" smtClean="0">
                <a:solidFill>
                  <a:schemeClr val="tx2">
                    <a:lumMod val="75000"/>
                  </a:schemeClr>
                </a:solidFill>
              </a:rPr>
              <a:t>Mild jaundice &amp; </a:t>
            </a:r>
            <a:r>
              <a:rPr lang="en-US" b="1" dirty="0" err="1" smtClean="0">
                <a:solidFill>
                  <a:schemeClr val="tx2">
                    <a:lumMod val="75000"/>
                  </a:schemeClr>
                </a:solidFill>
              </a:rPr>
              <a:t>splenomegaly</a:t>
            </a:r>
            <a:r>
              <a:rPr lang="en-US" b="1" dirty="0" smtClean="0">
                <a:solidFill>
                  <a:schemeClr val="tx2">
                    <a:lumMod val="75000"/>
                  </a:schemeClr>
                </a:solidFill>
              </a:rPr>
              <a:t> may be present.</a:t>
            </a:r>
          </a:p>
        </p:txBody>
      </p:sp>
    </p:spTree>
  </p:cSld>
  <p:clrMapOvr>
    <a:masterClrMapping/>
  </p:clrMapOvr>
  <p:transition spd="slow">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EditPoints="1" noChangeArrowheads="1"/>
          </p:cNvSpPr>
          <p:nvPr>
            <p:ph idx="1"/>
          </p:nvPr>
        </p:nvSpPr>
        <p:spPr>
          <a:xfrm>
            <a:off x="457200" y="533400"/>
            <a:ext cx="8229600" cy="5592763"/>
          </a:xfrm>
        </p:spPr>
        <p:txBody>
          <a:bodyPr/>
          <a:lstStyle/>
          <a:p>
            <a:pPr marL="660400" indent="-660400" algn="l" eaLnBrk="1" hangingPunct="1">
              <a:buFont typeface="Arial" pitchFamily="34" charset="0"/>
              <a:buNone/>
            </a:pPr>
            <a:r>
              <a:rPr lang="en-US" b="1" u="sng" smtClean="0">
                <a:solidFill>
                  <a:srgbClr val="FF0000"/>
                </a:solidFill>
              </a:rPr>
              <a:t>Laboratory findings:</a:t>
            </a:r>
            <a:endParaRPr lang="en-US" smtClean="0">
              <a:solidFill>
                <a:srgbClr val="FF0000"/>
              </a:solidFill>
            </a:endParaRPr>
          </a:p>
          <a:p>
            <a:pPr marL="660400" indent="-660400" algn="l" eaLnBrk="1" hangingPunct="1">
              <a:buFont typeface="Arial" pitchFamily="34" charset="0"/>
              <a:buNone/>
            </a:pPr>
            <a:r>
              <a:rPr lang="en-US" smtClean="0"/>
              <a:t>Features of hemolytic anemia.</a:t>
            </a:r>
          </a:p>
          <a:p>
            <a:pPr marL="660400" indent="-660400" algn="l" eaLnBrk="1" hangingPunct="1">
              <a:buFont typeface="Arial" pitchFamily="34" charset="0"/>
              <a:buNone/>
            </a:pPr>
            <a:r>
              <a:rPr lang="en-US" smtClean="0"/>
              <a:t>Direct Coomb’s test is positive.</a:t>
            </a:r>
          </a:p>
          <a:p>
            <a:pPr marL="660400" indent="-660400" algn="l" eaLnBrk="1" hangingPunct="1">
              <a:buFont typeface="Arial" pitchFamily="34" charset="0"/>
              <a:buNone/>
            </a:pPr>
            <a:r>
              <a:rPr lang="en-US" smtClean="0"/>
              <a:t>Blood film shows red cell autoagglutination.</a:t>
            </a:r>
          </a:p>
        </p:txBody>
      </p:sp>
    </p:spTree>
  </p:cSld>
  <p:clrMapOvr>
    <a:masterClrMapping/>
  </p:clrMapOvr>
  <p:transition spd="slow">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EditPoints="1"/>
          </p:cNvSpPr>
          <p:nvPr>
            <p:ph type="title"/>
          </p:nvPr>
        </p:nvSpPr>
        <p:spPr/>
        <p:txBody>
          <a:bodyPr/>
          <a:lstStyle/>
          <a:p>
            <a:r>
              <a:rPr lang="en-US" dirty="0" err="1" smtClean="0"/>
              <a:t>Autoagglutination</a:t>
            </a:r>
            <a:endParaRPr lang="ar-IQ" dirty="0" smtClean="0">
              <a:cs typeface="Times New Roman" pitchFamily="18" charset="0"/>
            </a:endParaRPr>
          </a:p>
        </p:txBody>
      </p:sp>
      <p:pic>
        <p:nvPicPr>
          <p:cNvPr id="1028" name="Picture 4"/>
          <p:cNvPicPr>
            <a:picLocks noGrp="1" noChangeAspect="1" noChangeArrowheads="1"/>
          </p:cNvPicPr>
          <p:nvPr>
            <p:ph idx="1"/>
          </p:nvPr>
        </p:nvPicPr>
        <p:blipFill>
          <a:blip r:embed="rId1"/>
          <a:srcRect/>
          <a:stretch>
            <a:fillRect/>
          </a:stretch>
        </p:blipFill>
        <p:spPr bwMode="auto">
          <a:xfrm>
            <a:off x="2233757" y="2153444"/>
            <a:ext cx="4409945" cy="4166238"/>
          </a:xfrm>
          <a:prstGeom prst="rect">
            <a:avLst/>
          </a:prstGeom>
          <a:noFill/>
          <a:ln w="9525">
            <a:noFill/>
            <a:miter lim="800000"/>
          </a:ln>
          <a:effectLst/>
        </p:spPr>
      </p:pic>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Autofit/>
          </a:bodyPr>
          <a:lstStyle/>
          <a:p>
            <a:r>
              <a:rPr lang="en-US" sz="2000" b="1" dirty="0"/>
              <a:t>(a) Normal red blood cell (RBC) breakdown. This takes place </a:t>
            </a:r>
            <a:r>
              <a:rPr lang="en-US" sz="2000" b="1" dirty="0" err="1"/>
              <a:t>extravascularly</a:t>
            </a:r>
            <a:r>
              <a:rPr lang="en-US" sz="2000" b="1" dirty="0"/>
              <a:t> in the macrophages of the </a:t>
            </a:r>
            <a:r>
              <a:rPr lang="en-US" sz="2000" b="1" dirty="0" err="1"/>
              <a:t>reticuloendothelial</a:t>
            </a:r>
            <a:br>
              <a:rPr lang="en-US" sz="2000" b="1" dirty="0"/>
            </a:br>
            <a:r>
              <a:rPr lang="en-US" sz="2000" b="1" dirty="0"/>
              <a:t>system. (b) Intravascular </a:t>
            </a:r>
            <a:r>
              <a:rPr lang="en-US" sz="2000" b="1" dirty="0" err="1"/>
              <a:t>haemolysis</a:t>
            </a:r>
            <a:r>
              <a:rPr lang="en-US" sz="2000" b="1" dirty="0"/>
              <a:t> occurs in some pathological disorders</a:t>
            </a:r>
            <a:endParaRPr lang="ar-IQ" sz="2000" dirty="0"/>
          </a:p>
        </p:txBody>
      </p:sp>
      <p:pic>
        <p:nvPicPr>
          <p:cNvPr id="4098" name="Picture 2"/>
          <p:cNvPicPr>
            <a:picLocks noGrp="1" noChangeAspect="1" noChangeArrowheads="1"/>
          </p:cNvPicPr>
          <p:nvPr>
            <p:ph idx="1"/>
          </p:nvPr>
        </p:nvPicPr>
        <p:blipFill>
          <a:blip r:embed="rId1"/>
          <a:srcRect/>
          <a:stretch>
            <a:fillRect/>
          </a:stretch>
        </p:blipFill>
        <p:spPr bwMode="auto">
          <a:xfrm>
            <a:off x="1111511" y="1412868"/>
            <a:ext cx="6675199" cy="5159404"/>
          </a:xfrm>
          <a:prstGeom prst="rect">
            <a:avLst/>
          </a:prstGeom>
          <a:noFill/>
          <a:ln w="9525">
            <a:noFill/>
            <a:miter lim="800000"/>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EditPoints="1" noChangeArrowheads="1"/>
          </p:cNvSpPr>
          <p:nvPr>
            <p:ph type="ctrTitle"/>
          </p:nvPr>
        </p:nvSpPr>
        <p:spPr>
          <a:xfrm>
            <a:off x="685800" y="2130425"/>
            <a:ext cx="7772400" cy="1470025"/>
          </a:xfrm>
        </p:spPr>
        <p:txBody>
          <a:bodyPr/>
          <a:lstStyle/>
          <a:p>
            <a:pPr eaLnBrk="1" hangingPunct="1"/>
            <a:r>
              <a:rPr lang="en-US" b="1" smtClean="0"/>
              <a:t>Alloimmune Hemolytic Anemias</a:t>
            </a:r>
          </a:p>
        </p:txBody>
      </p:sp>
    </p:spTree>
  </p:cSld>
  <p:clrMapOvr>
    <a:masterClrMapping/>
  </p:clrMapOvr>
  <p:transition spd="slow">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EditPoints="1" noChangeArrowheads="1"/>
          </p:cNvSpPr>
          <p:nvPr>
            <p:ph type="title"/>
          </p:nvPr>
        </p:nvSpPr>
        <p:spPr/>
        <p:txBody>
          <a:bodyPr/>
          <a:lstStyle/>
          <a:p>
            <a:pPr eaLnBrk="1" hangingPunct="1"/>
            <a:r>
              <a:rPr lang="en-US" sz="4000" b="1" i="1" smtClean="0">
                <a:solidFill>
                  <a:srgbClr val="FF0000"/>
                </a:solidFill>
              </a:rPr>
              <a:t>Rh Hemolytic disease of the newborn:</a:t>
            </a:r>
          </a:p>
        </p:txBody>
      </p:sp>
      <p:sp>
        <p:nvSpPr>
          <p:cNvPr id="16387" name="Rectangle 3"/>
          <p:cNvSpPr>
            <a:spLocks noGrp="1" noEditPoints="1" noChangeArrowheads="1"/>
          </p:cNvSpPr>
          <p:nvPr>
            <p:ph idx="1"/>
          </p:nvPr>
        </p:nvSpPr>
        <p:spPr>
          <a:xfrm>
            <a:off x="457200" y="1676400"/>
            <a:ext cx="8229600" cy="4419600"/>
          </a:xfrm>
        </p:spPr>
        <p:txBody>
          <a:bodyPr/>
          <a:lstStyle/>
          <a:p>
            <a:pPr algn="l" eaLnBrk="1" hangingPunct="1">
              <a:lnSpc>
                <a:spcPct val="140000"/>
              </a:lnSpc>
              <a:buFont typeface="Arial" pitchFamily="34" charset="0"/>
              <a:buNone/>
            </a:pPr>
            <a:r>
              <a:rPr lang="en-US" smtClean="0"/>
              <a:t>This results from </a:t>
            </a:r>
            <a:r>
              <a:rPr lang="en-US" smtClean="0">
                <a:solidFill>
                  <a:srgbClr val="FF0000"/>
                </a:solidFill>
              </a:rPr>
              <a:t>passage of IgG antibodies </a:t>
            </a:r>
            <a:r>
              <a:rPr lang="en-US" smtClean="0"/>
              <a:t>from the maternal circulation across the placenta into fetal circulation where they </a:t>
            </a:r>
            <a:r>
              <a:rPr lang="en-US" smtClean="0">
                <a:solidFill>
                  <a:srgbClr val="FF0000"/>
                </a:solidFill>
              </a:rPr>
              <a:t>react with fetal red cells</a:t>
            </a:r>
            <a:r>
              <a:rPr lang="en-US" smtClean="0"/>
              <a:t> &amp; mediate </a:t>
            </a:r>
            <a:r>
              <a:rPr lang="en-US" smtClean="0">
                <a:solidFill>
                  <a:srgbClr val="FF0000"/>
                </a:solidFill>
              </a:rPr>
              <a:t>destruction by fetal reticuloendothelial system</a:t>
            </a:r>
            <a:r>
              <a:rPr lang="en-US" smtClean="0"/>
              <a:t>.</a:t>
            </a:r>
          </a:p>
        </p:txBody>
      </p:sp>
    </p:spTree>
  </p:cSld>
  <p:clrMapOvr>
    <a:masterClrMapping/>
  </p:clrMapOvr>
  <p:transition spd="slow">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EditPoints="1" noChangeArrowheads="1"/>
          </p:cNvSpPr>
          <p:nvPr>
            <p:ph idx="1"/>
          </p:nvPr>
        </p:nvSpPr>
        <p:spPr>
          <a:xfrm>
            <a:off x="457200" y="457200"/>
            <a:ext cx="8229600" cy="5668963"/>
          </a:xfrm>
        </p:spPr>
        <p:txBody>
          <a:bodyPr/>
          <a:lstStyle/>
          <a:p>
            <a:pPr algn="l" eaLnBrk="1" hangingPunct="1">
              <a:buFont typeface="Wingdings" pitchFamily="2" charset="2"/>
              <a:buNone/>
            </a:pPr>
            <a:r>
              <a:rPr lang="en-US" sz="2800" dirty="0" smtClean="0"/>
              <a:t>   </a:t>
            </a:r>
            <a:r>
              <a:rPr lang="en-US" sz="2800" b="1" dirty="0" smtClean="0">
                <a:solidFill>
                  <a:srgbClr val="FF0000"/>
                </a:solidFill>
              </a:rPr>
              <a:t>In </a:t>
            </a:r>
            <a:r>
              <a:rPr lang="en-US" sz="2800" b="1" dirty="0" err="1" smtClean="0">
                <a:solidFill>
                  <a:srgbClr val="FF0000"/>
                </a:solidFill>
              </a:rPr>
              <a:t>Rh</a:t>
            </a:r>
            <a:r>
              <a:rPr lang="en-US" sz="2800" b="1" dirty="0" smtClean="0">
                <a:solidFill>
                  <a:srgbClr val="FF0000"/>
                </a:solidFill>
              </a:rPr>
              <a:t> D negative woman pregnant  with an </a:t>
            </a:r>
            <a:r>
              <a:rPr lang="en-US" sz="2800" b="1" dirty="0" err="1" smtClean="0">
                <a:solidFill>
                  <a:srgbClr val="FF0000"/>
                </a:solidFill>
              </a:rPr>
              <a:t>Rh</a:t>
            </a:r>
            <a:r>
              <a:rPr lang="en-US" sz="2800" b="1" dirty="0" smtClean="0">
                <a:solidFill>
                  <a:srgbClr val="FF0000"/>
                </a:solidFill>
              </a:rPr>
              <a:t> D positive fetus,</a:t>
            </a:r>
            <a:r>
              <a:rPr lang="en-US" sz="2800" dirty="0" smtClean="0"/>
              <a:t> </a:t>
            </a:r>
          </a:p>
          <a:p>
            <a:pPr algn="l" eaLnBrk="1" hangingPunct="1">
              <a:buFont typeface="Wingdings" pitchFamily="2" charset="2"/>
              <a:buNone/>
            </a:pPr>
            <a:r>
              <a:rPr lang="en-US" sz="2800" dirty="0" smtClean="0"/>
              <a:t>when fetal red cells cross into the maternal circulation (usually at delivery) they will sensitize the mother to produce anti-D antibodies. </a:t>
            </a:r>
          </a:p>
          <a:p>
            <a:pPr algn="l" eaLnBrk="1" hangingPunct="1">
              <a:buFont typeface="Wingdings" pitchFamily="2" charset="2"/>
              <a:buNone/>
            </a:pPr>
            <a:r>
              <a:rPr lang="en-US" sz="2800" dirty="0" smtClean="0"/>
              <a:t>The mother could also be sensitized by a previous miscarriage, amniocentesis or other trauma to the placenta or by blood transfusion. </a:t>
            </a:r>
          </a:p>
          <a:p>
            <a:pPr algn="l" eaLnBrk="1" hangingPunct="1">
              <a:buFont typeface="Wingdings" pitchFamily="2" charset="2"/>
              <a:buNone/>
            </a:pPr>
            <a:r>
              <a:rPr lang="en-US" sz="2800" dirty="0" smtClean="0"/>
              <a:t>Anti-D antibodies will cross the placenta to the fetus during the next pregnancy with a D-positive fetus, coat fetal red cells &amp; result in their destruction causing anemia &amp; jaundice.</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EditPoints="1" noChangeArrowheads="1"/>
          </p:cNvSpPr>
          <p:nvPr>
            <p:ph idx="1"/>
          </p:nvPr>
        </p:nvSpPr>
        <p:spPr>
          <a:xfrm>
            <a:off x="457200" y="457200"/>
            <a:ext cx="8229600" cy="5668963"/>
          </a:xfrm>
        </p:spPr>
        <p:txBody>
          <a:bodyPr/>
          <a:lstStyle/>
          <a:p>
            <a:pPr algn="l" eaLnBrk="1" hangingPunct="1">
              <a:buFont typeface="Arial" pitchFamily="34" charset="0"/>
              <a:buNone/>
            </a:pPr>
            <a:r>
              <a:rPr lang="en-US" b="1" u="sng" smtClean="0">
                <a:solidFill>
                  <a:srgbClr val="FF0000"/>
                </a:solidFill>
              </a:rPr>
              <a:t>Clinical features:</a:t>
            </a:r>
          </a:p>
          <a:p>
            <a:pPr algn="l" eaLnBrk="1" hangingPunct="1">
              <a:lnSpc>
                <a:spcPct val="155000"/>
              </a:lnSpc>
              <a:buFont typeface="Arial" pitchFamily="34" charset="0"/>
              <a:buNone/>
            </a:pPr>
            <a:r>
              <a:rPr lang="en-US" smtClean="0"/>
              <a:t>The severity is variable.</a:t>
            </a:r>
          </a:p>
          <a:p>
            <a:pPr algn="l" eaLnBrk="1" hangingPunct="1">
              <a:lnSpc>
                <a:spcPct val="155000"/>
              </a:lnSpc>
              <a:buFont typeface="Arial" pitchFamily="34" charset="0"/>
              <a:buNone/>
            </a:pPr>
            <a:r>
              <a:rPr lang="en-US" smtClean="0"/>
              <a:t> </a:t>
            </a:r>
            <a:r>
              <a:rPr lang="en-US" smtClean="0">
                <a:solidFill>
                  <a:srgbClr val="FF0000"/>
                </a:solidFill>
              </a:rPr>
              <a:t>In severe disease: </a:t>
            </a:r>
            <a:r>
              <a:rPr lang="en-US" smtClean="0"/>
              <a:t>intrauterine death results from hydrops fetalis.</a:t>
            </a:r>
          </a:p>
          <a:p>
            <a:pPr algn="l" eaLnBrk="1" hangingPunct="1">
              <a:lnSpc>
                <a:spcPct val="155000"/>
              </a:lnSpc>
              <a:buFont typeface="Arial" pitchFamily="34" charset="0"/>
              <a:buNone/>
            </a:pPr>
            <a:r>
              <a:rPr lang="en-US" smtClean="0"/>
              <a:t> </a:t>
            </a:r>
            <a:r>
              <a:rPr lang="en-US" smtClean="0">
                <a:solidFill>
                  <a:srgbClr val="FF0000"/>
                </a:solidFill>
              </a:rPr>
              <a:t>In moderate disease; </a:t>
            </a:r>
            <a:r>
              <a:rPr lang="en-US" smtClean="0"/>
              <a:t>the baby is born with severe anemia, jaundice, edema &amp; hepatosplenomegaly. Kernicterus may result. </a:t>
            </a:r>
          </a:p>
        </p:txBody>
      </p:sp>
    </p:spTree>
  </p:cSld>
  <p:clrMapOvr>
    <a:masterClrMapping/>
  </p:clrMapOvr>
  <p:transition spd="slow">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EditPoints="1" noChangeArrowheads="1"/>
          </p:cNvSpPr>
          <p:nvPr>
            <p:ph idx="1"/>
          </p:nvPr>
        </p:nvSpPr>
        <p:spPr>
          <a:xfrm>
            <a:off x="381000" y="228600"/>
            <a:ext cx="8305800" cy="6400800"/>
          </a:xfrm>
        </p:spPr>
        <p:txBody>
          <a:bodyPr>
            <a:normAutofit lnSpcReduction="10000"/>
          </a:bodyPr>
          <a:lstStyle/>
          <a:p>
            <a:pPr algn="l" eaLnBrk="1" hangingPunct="1">
              <a:buFont typeface="Arial" pitchFamily="34" charset="0"/>
              <a:buNone/>
            </a:pPr>
            <a:r>
              <a:rPr lang="en-US" b="1" u="sng" dirty="0" smtClean="0">
                <a:solidFill>
                  <a:srgbClr val="FF0000"/>
                </a:solidFill>
              </a:rPr>
              <a:t>Laboratory findings:</a:t>
            </a:r>
            <a:endParaRPr lang="en-US" dirty="0" smtClean="0">
              <a:solidFill>
                <a:srgbClr val="FF0000"/>
              </a:solidFill>
            </a:endParaRPr>
          </a:p>
          <a:p>
            <a:pPr algn="l" eaLnBrk="1" hangingPunct="1">
              <a:lnSpc>
                <a:spcPct val="125000"/>
              </a:lnSpc>
              <a:buFont typeface="Arial" pitchFamily="34" charset="0"/>
              <a:buNone/>
            </a:pPr>
            <a:r>
              <a:rPr lang="en-US" dirty="0" smtClean="0">
                <a:solidFill>
                  <a:srgbClr val="FF0000"/>
                </a:solidFill>
              </a:rPr>
              <a:t>Cord blood: </a:t>
            </a:r>
            <a:r>
              <a:rPr lang="en-US" dirty="0" smtClean="0"/>
              <a:t>there is variable anemia, </a:t>
            </a:r>
            <a:r>
              <a:rPr lang="en-US" dirty="0" err="1" smtClean="0"/>
              <a:t>reticulocytosis</a:t>
            </a:r>
            <a:r>
              <a:rPr lang="en-US" dirty="0" smtClean="0"/>
              <a:t> &amp; jaundice. </a:t>
            </a:r>
          </a:p>
          <a:p>
            <a:pPr algn="l" eaLnBrk="1" hangingPunct="1">
              <a:lnSpc>
                <a:spcPct val="125000"/>
              </a:lnSpc>
              <a:buFont typeface="Arial" pitchFamily="34" charset="0"/>
              <a:buNone/>
            </a:pPr>
            <a:r>
              <a:rPr lang="en-US" dirty="0" smtClean="0"/>
              <a:t>The baby is </a:t>
            </a:r>
            <a:r>
              <a:rPr lang="en-US" dirty="0" err="1" smtClean="0"/>
              <a:t>Rh</a:t>
            </a:r>
            <a:r>
              <a:rPr lang="en-US" dirty="0" smtClean="0"/>
              <a:t> positive. </a:t>
            </a:r>
          </a:p>
          <a:p>
            <a:pPr algn="l" eaLnBrk="1" hangingPunct="1">
              <a:lnSpc>
                <a:spcPct val="125000"/>
              </a:lnSpc>
              <a:buFont typeface="Arial" pitchFamily="34" charset="0"/>
              <a:buNone/>
            </a:pPr>
            <a:r>
              <a:rPr lang="en-US" dirty="0" smtClean="0"/>
              <a:t>Direct </a:t>
            </a:r>
            <a:r>
              <a:rPr lang="en-US" dirty="0" err="1" smtClean="0"/>
              <a:t>Coomb’s</a:t>
            </a:r>
            <a:r>
              <a:rPr lang="en-US" dirty="0" smtClean="0"/>
              <a:t> test is positive.</a:t>
            </a:r>
          </a:p>
          <a:p>
            <a:pPr algn="l" eaLnBrk="1" hangingPunct="1">
              <a:lnSpc>
                <a:spcPct val="125000"/>
              </a:lnSpc>
              <a:buFont typeface="Arial" pitchFamily="34" charset="0"/>
              <a:buNone/>
            </a:pPr>
            <a:r>
              <a:rPr lang="en-US" dirty="0" smtClean="0"/>
              <a:t>In moderate &amp; severe cases many erythroblasts are seen in the blood film (</a:t>
            </a:r>
            <a:r>
              <a:rPr lang="en-US" dirty="0" err="1" smtClean="0"/>
              <a:t>erythroblastosis</a:t>
            </a:r>
            <a:r>
              <a:rPr lang="en-US" dirty="0" smtClean="0"/>
              <a:t> </a:t>
            </a:r>
            <a:r>
              <a:rPr lang="en-US" dirty="0" err="1" smtClean="0"/>
              <a:t>fetalis</a:t>
            </a:r>
            <a:r>
              <a:rPr lang="en-US" dirty="0" smtClean="0"/>
              <a:t>).</a:t>
            </a:r>
          </a:p>
          <a:p>
            <a:pPr algn="l" eaLnBrk="1" hangingPunct="1">
              <a:lnSpc>
                <a:spcPct val="125000"/>
              </a:lnSpc>
              <a:buFont typeface="Arial" pitchFamily="34" charset="0"/>
              <a:buNone/>
            </a:pPr>
            <a:r>
              <a:rPr lang="en-US" dirty="0" smtClean="0">
                <a:solidFill>
                  <a:srgbClr val="FF0000"/>
                </a:solidFill>
              </a:rPr>
              <a:t>The mother is </a:t>
            </a:r>
            <a:r>
              <a:rPr lang="en-US" dirty="0" err="1" smtClean="0">
                <a:solidFill>
                  <a:srgbClr val="FF0000"/>
                </a:solidFill>
              </a:rPr>
              <a:t>Rh</a:t>
            </a:r>
            <a:r>
              <a:rPr lang="en-US" dirty="0" smtClean="0">
                <a:solidFill>
                  <a:srgbClr val="FF0000"/>
                </a:solidFill>
              </a:rPr>
              <a:t> D negative &amp; has a high level of anti-D.</a:t>
            </a:r>
          </a:p>
        </p:txBody>
      </p:sp>
    </p:spTree>
  </p:cSld>
  <p:clrMapOvr>
    <a:masterClrMapping/>
  </p:clrMapOvr>
  <p:transition spd="slow">
    <p:cover dir="l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EditPoints="1"/>
          </p:cNvSpPr>
          <p:nvPr>
            <p:ph type="title"/>
          </p:nvPr>
        </p:nvSpPr>
        <p:spPr/>
        <p:txBody>
          <a:bodyPr/>
          <a:lstStyle/>
          <a:p>
            <a:pPr eaLnBrk="1" hangingPunct="1"/>
            <a:endParaRPr lang="ar-IQ" smtClean="0">
              <a:cs typeface="Times New Roman" pitchFamily="18" charset="0"/>
            </a:endParaRPr>
          </a:p>
        </p:txBody>
      </p:sp>
      <p:sp>
        <p:nvSpPr>
          <p:cNvPr id="20483" name="Content Placeholder 2"/>
          <p:cNvSpPr>
            <a:spLocks noGrp="1" noEditPoints="1"/>
          </p:cNvSpPr>
          <p:nvPr>
            <p:ph idx="1"/>
          </p:nvPr>
        </p:nvSpPr>
        <p:spPr/>
        <p:txBody>
          <a:bodyPr/>
          <a:lstStyle/>
          <a:p>
            <a:pPr eaLnBrk="1" hangingPunct="1"/>
            <a:endParaRPr lang="ar-IQ" smtClean="0"/>
          </a:p>
        </p:txBody>
      </p:sp>
      <p:pic>
        <p:nvPicPr>
          <p:cNvPr id="20484" name="Picture 2"/>
          <p:cNvPicPr>
            <a:picLocks noChangeAspect="1" noChangeArrowheads="1"/>
          </p:cNvPicPr>
          <p:nvPr/>
        </p:nvPicPr>
        <p:blipFill>
          <a:blip r:embed="rId1"/>
          <a:srcRect/>
          <a:stretch>
            <a:fillRect/>
          </a:stretch>
        </p:blipFill>
        <p:spPr bwMode="auto">
          <a:xfrm>
            <a:off x="381000" y="304800"/>
            <a:ext cx="8382000" cy="6248400"/>
          </a:xfrm>
          <a:prstGeom prst="rect">
            <a:avLst/>
          </a:prstGeom>
          <a:noFill/>
          <a:ln w="9525">
            <a:noFill/>
            <a:miter lim="800000"/>
          </a:ln>
        </p:spPr>
      </p:pic>
    </p:spTree>
  </p:cSld>
  <p:clrMapOvr>
    <a:masterClrMapping/>
  </p:clrMapOvr>
  <p:transition spd="slow">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EditPoints="1" noChangeArrowheads="1"/>
          </p:cNvSpPr>
          <p:nvPr>
            <p:ph type="ctrTitle"/>
          </p:nvPr>
        </p:nvSpPr>
        <p:spPr>
          <a:xfrm>
            <a:off x="685800" y="2130425"/>
            <a:ext cx="7772400" cy="1470025"/>
          </a:xfrm>
        </p:spPr>
        <p:txBody>
          <a:bodyPr/>
          <a:lstStyle/>
          <a:p>
            <a:pPr marL="838200" indent="-838200" eaLnBrk="1" hangingPunct="1"/>
            <a:r>
              <a:rPr lang="en-US" b="1" smtClean="0"/>
              <a:t>Non Immune Hemolytic Anemias</a:t>
            </a:r>
          </a:p>
        </p:txBody>
      </p:sp>
    </p:spTree>
  </p:cSld>
  <p:clrMapOvr>
    <a:masterClrMapping/>
  </p:clrMapOvr>
  <p:transition spd="slow">
    <p:spli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EditPoints="1" noChangeArrowheads="1"/>
          </p:cNvSpPr>
          <p:nvPr>
            <p:ph type="title"/>
          </p:nvPr>
        </p:nvSpPr>
        <p:spPr/>
        <p:txBody>
          <a:bodyPr/>
          <a:lstStyle/>
          <a:p>
            <a:pPr eaLnBrk="1" hangingPunct="1"/>
            <a:r>
              <a:rPr lang="en-US" sz="4000" b="1" i="1" smtClean="0">
                <a:solidFill>
                  <a:srgbClr val="FF0000"/>
                </a:solidFill>
              </a:rPr>
              <a:t>Red cell fragmentation syndromes:</a:t>
            </a:r>
          </a:p>
        </p:txBody>
      </p:sp>
      <p:sp>
        <p:nvSpPr>
          <p:cNvPr id="22531" name="Rectangle 3"/>
          <p:cNvSpPr>
            <a:spLocks noGrp="1" noEditPoints="1" noChangeArrowheads="1"/>
          </p:cNvSpPr>
          <p:nvPr>
            <p:ph idx="1"/>
          </p:nvPr>
        </p:nvSpPr>
        <p:spPr>
          <a:xfrm>
            <a:off x="381000" y="1676400"/>
            <a:ext cx="8229600" cy="4419600"/>
          </a:xfrm>
        </p:spPr>
        <p:txBody>
          <a:bodyPr/>
          <a:lstStyle/>
          <a:p>
            <a:pPr marL="660400" indent="-660400" algn="l" eaLnBrk="1" hangingPunct="1">
              <a:buFont typeface="Arial" pitchFamily="34" charset="0"/>
              <a:buNone/>
            </a:pPr>
            <a:r>
              <a:rPr lang="en-US" sz="2400" b="1" smtClean="0"/>
              <a:t>These arise through </a:t>
            </a:r>
            <a:r>
              <a:rPr lang="en-US" sz="2400" b="1" smtClean="0">
                <a:solidFill>
                  <a:srgbClr val="FF0000"/>
                </a:solidFill>
              </a:rPr>
              <a:t>physical damage </a:t>
            </a:r>
            <a:r>
              <a:rPr lang="en-US" sz="2400" b="1" smtClean="0"/>
              <a:t>to red cells either on</a:t>
            </a:r>
          </a:p>
          <a:p>
            <a:pPr marL="660400" indent="-660400" algn="l" eaLnBrk="1" hangingPunct="1">
              <a:buFont typeface="Arial" pitchFamily="34" charset="0"/>
              <a:buNone/>
            </a:pPr>
            <a:r>
              <a:rPr lang="en-US" sz="2400" b="1" smtClean="0">
                <a:solidFill>
                  <a:srgbClr val="FF0000"/>
                </a:solidFill>
              </a:rPr>
              <a:t>abnormal sufaces </a:t>
            </a:r>
            <a:r>
              <a:rPr lang="en-US" sz="2400" b="1" smtClean="0"/>
              <a:t>(e.g. artificial heart valves) or </a:t>
            </a:r>
          </a:p>
          <a:p>
            <a:pPr marL="660400" indent="-660400" algn="l" eaLnBrk="1" hangingPunct="1">
              <a:buFont typeface="Arial" pitchFamily="34" charset="0"/>
              <a:buNone/>
            </a:pPr>
            <a:r>
              <a:rPr lang="en-US" sz="2400" b="1" smtClean="0">
                <a:solidFill>
                  <a:srgbClr val="FF0000"/>
                </a:solidFill>
              </a:rPr>
              <a:t>microangiopathic hemolytic anemia </a:t>
            </a:r>
            <a:r>
              <a:rPr lang="en-US" sz="2400" b="1" smtClean="0"/>
              <a:t>caused by red cells passing through fibrin strands deposited in small vessels due to DIC or </a:t>
            </a:r>
          </a:p>
          <a:p>
            <a:pPr marL="660400" indent="-660400" algn="l" eaLnBrk="1" hangingPunct="1">
              <a:buFont typeface="Arial" pitchFamily="34" charset="0"/>
              <a:buNone/>
            </a:pPr>
            <a:r>
              <a:rPr lang="en-US" sz="2400" b="1" smtClean="0">
                <a:solidFill>
                  <a:srgbClr val="FF0000"/>
                </a:solidFill>
              </a:rPr>
              <a:t>passing through damaged small vessels </a:t>
            </a:r>
            <a:r>
              <a:rPr lang="en-US" sz="2400" b="1" smtClean="0"/>
              <a:t>in malignant hypertension, the hemolytic uremic syndrome or meningococcal sepsis.</a:t>
            </a:r>
          </a:p>
          <a:p>
            <a:pPr marL="660400" indent="-660400" algn="l" eaLnBrk="1" hangingPunct="1">
              <a:buFont typeface="Arial" pitchFamily="34" charset="0"/>
              <a:buNone/>
            </a:pPr>
            <a:r>
              <a:rPr lang="en-US" sz="2400" b="1" smtClean="0">
                <a:solidFill>
                  <a:srgbClr val="FF0000"/>
                </a:solidFill>
              </a:rPr>
              <a:t>Blood film shows</a:t>
            </a:r>
            <a:r>
              <a:rPr lang="en-US" sz="2400" b="1" smtClean="0"/>
              <a:t> many red cell fragments.</a:t>
            </a:r>
          </a:p>
        </p:txBody>
      </p:sp>
    </p:spTree>
  </p:cSld>
  <p:clrMapOvr>
    <a:masterClrMapping/>
  </p:clrMapOvr>
  <p:transition spd="slow">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EditPoints="1"/>
          </p:cNvSpPr>
          <p:nvPr>
            <p:ph type="title"/>
          </p:nvPr>
        </p:nvSpPr>
        <p:spPr>
          <a:xfrm>
            <a:off x="457200" y="274638"/>
            <a:ext cx="8472518" cy="2297106"/>
          </a:xfrm>
        </p:spPr>
        <p:txBody>
          <a:bodyPr>
            <a:noAutofit/>
          </a:bodyPr>
          <a:lstStyle/>
          <a:p>
            <a:pPr algn="l"/>
            <a:r>
              <a:rPr lang="en-US" sz="2400" b="1" dirty="0" err="1" smtClean="0">
                <a:solidFill>
                  <a:srgbClr val="FF0000"/>
                </a:solidFill>
              </a:rPr>
              <a:t>Schistocytes.:</a:t>
            </a:r>
            <a:r>
              <a:rPr lang="en-US" sz="2400" b="1" dirty="0" err="1" smtClean="0"/>
              <a:t>Fragmented</a:t>
            </a:r>
            <a:r>
              <a:rPr lang="en-US" sz="2400" b="1" dirty="0" smtClean="0"/>
              <a:t>  erythrocytes; many sizes and shapes may be present on a smear; often display pointed extremities</a:t>
            </a:r>
            <a:br>
              <a:rPr lang="en-US" sz="2400" b="1" dirty="0" smtClean="0"/>
            </a:br>
            <a:r>
              <a:rPr lang="en-US" sz="2400" b="1" dirty="0" smtClean="0">
                <a:solidFill>
                  <a:srgbClr val="FF0000"/>
                </a:solidFill>
              </a:rPr>
              <a:t>ASSOCIATED WITH: </a:t>
            </a:r>
            <a:r>
              <a:rPr lang="en-US" sz="2400" b="1" dirty="0" err="1" smtClean="0"/>
              <a:t>Microangiopathic</a:t>
            </a:r>
            <a:r>
              <a:rPr lang="en-US" sz="2400" b="1" dirty="0" smtClean="0"/>
              <a:t> hemolytic anemia (hemolytic uremic syndrome, thrombotic</a:t>
            </a:r>
            <a:br>
              <a:rPr lang="en-US" sz="2400" b="1" dirty="0" smtClean="0"/>
            </a:br>
            <a:r>
              <a:rPr lang="en-US" sz="2400" b="1" dirty="0" smtClean="0"/>
              <a:t>thrombocytopenic </a:t>
            </a:r>
            <a:r>
              <a:rPr lang="en-US" sz="2400" b="1" dirty="0" err="1" smtClean="0"/>
              <a:t>purpura</a:t>
            </a:r>
            <a:r>
              <a:rPr lang="en-US" sz="2400" b="1" dirty="0" smtClean="0"/>
              <a:t>, disseminated intravascular coagulation), severe burns, renal graft rejection</a:t>
            </a:r>
            <a:endParaRPr lang="ar-IQ" sz="2400" b="1" dirty="0" smtClean="0">
              <a:cs typeface="Times New Roman" pitchFamily="18" charset="0"/>
            </a:endParaRPr>
          </a:p>
        </p:txBody>
      </p:sp>
      <p:pic>
        <p:nvPicPr>
          <p:cNvPr id="2050" name="Picture 2"/>
          <p:cNvPicPr>
            <a:picLocks noGrp="1" noChangeAspect="1" noChangeArrowheads="1"/>
          </p:cNvPicPr>
          <p:nvPr>
            <p:ph idx="1"/>
          </p:nvPr>
        </p:nvPicPr>
        <p:blipFill>
          <a:blip r:embed="rId1"/>
          <a:srcRect/>
          <a:stretch>
            <a:fillRect/>
          </a:stretch>
        </p:blipFill>
        <p:spPr bwMode="auto">
          <a:xfrm>
            <a:off x="2071670" y="2700321"/>
            <a:ext cx="4157679" cy="4157679"/>
          </a:xfrm>
          <a:prstGeom prst="rect">
            <a:avLst/>
          </a:prstGeom>
          <a:noFill/>
          <a:ln w="9525">
            <a:noFill/>
            <a:miter lim="800000"/>
          </a:ln>
          <a:effectLst/>
        </p:spPr>
      </p:pic>
      <p:cxnSp>
        <p:nvCxnSpPr>
          <p:cNvPr id="7" name="رابط كسهم مستقيم 6"/>
          <p:cNvCxnSpPr/>
          <p:nvPr/>
        </p:nvCxnSpPr>
        <p:spPr>
          <a:xfrm rot="5400000">
            <a:off x="3536149" y="4250537"/>
            <a:ext cx="285752"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رابط كسهم مستقيم 8"/>
          <p:cNvCxnSpPr/>
          <p:nvPr/>
        </p:nvCxnSpPr>
        <p:spPr>
          <a:xfrm rot="5400000">
            <a:off x="5464975" y="5393545"/>
            <a:ext cx="357190" cy="2857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r>
              <a:rPr lang="en-US" b="1" dirty="0" smtClean="0"/>
              <a:t>Introduction to </a:t>
            </a:r>
            <a:r>
              <a:rPr lang="en-US" b="1" dirty="0" err="1" smtClean="0"/>
              <a:t>haemolytic</a:t>
            </a:r>
            <a:r>
              <a:rPr lang="en-US" b="1" dirty="0" smtClean="0"/>
              <a:t> </a:t>
            </a:r>
            <a:r>
              <a:rPr lang="en-US" b="1" dirty="0" err="1" smtClean="0"/>
              <a:t>anaemias</a:t>
            </a:r>
            <a:br>
              <a:rPr lang="en-US" b="1" dirty="0" smtClean="0"/>
            </a:br>
            <a:endParaRPr lang="ar-IQ" dirty="0"/>
          </a:p>
        </p:txBody>
      </p:sp>
      <p:sp>
        <p:nvSpPr>
          <p:cNvPr id="3" name="عنصر نائب للمحتوى 2"/>
          <p:cNvSpPr>
            <a:spLocks noGrp="1" noEditPoints="1"/>
          </p:cNvSpPr>
          <p:nvPr>
            <p:ph idx="1"/>
          </p:nvPr>
        </p:nvSpPr>
        <p:spPr>
          <a:xfrm>
            <a:off x="457200" y="1214422"/>
            <a:ext cx="8258204" cy="4911741"/>
          </a:xfrm>
        </p:spPr>
        <p:txBody>
          <a:bodyPr>
            <a:normAutofit fontScale="92500" lnSpcReduction="10000"/>
          </a:bodyPr>
          <a:lstStyle/>
          <a:p>
            <a:pPr algn="l">
              <a:buNone/>
            </a:pPr>
            <a:r>
              <a:rPr lang="en-US" dirty="0" err="1" smtClean="0">
                <a:solidFill>
                  <a:srgbClr val="FF0000"/>
                </a:solidFill>
              </a:rPr>
              <a:t>Haemolytic</a:t>
            </a:r>
            <a:r>
              <a:rPr lang="en-US" dirty="0" smtClean="0">
                <a:solidFill>
                  <a:srgbClr val="FF0000"/>
                </a:solidFill>
              </a:rPr>
              <a:t> </a:t>
            </a:r>
            <a:r>
              <a:rPr lang="en-US" dirty="0" err="1">
                <a:solidFill>
                  <a:srgbClr val="FF0000"/>
                </a:solidFill>
              </a:rPr>
              <a:t>anaemias</a:t>
            </a:r>
            <a:r>
              <a:rPr lang="en-US" dirty="0">
                <a:solidFill>
                  <a:srgbClr val="FF0000"/>
                </a:solidFill>
              </a:rPr>
              <a:t> are defined </a:t>
            </a:r>
            <a:r>
              <a:rPr lang="en-US" dirty="0" smtClean="0">
                <a:solidFill>
                  <a:srgbClr val="FF0000"/>
                </a:solidFill>
              </a:rPr>
              <a:t>as</a:t>
            </a:r>
          </a:p>
          <a:p>
            <a:pPr algn="l">
              <a:buNone/>
            </a:pPr>
            <a:r>
              <a:rPr lang="en-US" dirty="0" smtClean="0"/>
              <a:t> </a:t>
            </a:r>
            <a:r>
              <a:rPr lang="en-US" dirty="0" err="1"/>
              <a:t>anaemias</a:t>
            </a:r>
            <a:r>
              <a:rPr lang="en-US" dirty="0"/>
              <a:t> that </a:t>
            </a:r>
            <a:r>
              <a:rPr lang="en-US" dirty="0" smtClean="0"/>
              <a:t>result from </a:t>
            </a:r>
            <a:r>
              <a:rPr lang="en-US" dirty="0"/>
              <a:t>an increase in the rate of red cell destruction. </a:t>
            </a:r>
            <a:endParaRPr lang="en-US" dirty="0" smtClean="0"/>
          </a:p>
          <a:p>
            <a:pPr algn="l">
              <a:buNone/>
            </a:pPr>
            <a:endParaRPr lang="en-US" dirty="0"/>
          </a:p>
          <a:p>
            <a:pPr algn="l">
              <a:buNone/>
            </a:pPr>
            <a:r>
              <a:rPr lang="en-US" dirty="0" smtClean="0"/>
              <a:t> </a:t>
            </a:r>
            <a:r>
              <a:rPr lang="en-US" dirty="0"/>
              <a:t>The normal adult marrow, after full expansion, is</a:t>
            </a:r>
          </a:p>
          <a:p>
            <a:pPr algn="l">
              <a:buNone/>
            </a:pPr>
            <a:r>
              <a:rPr lang="en-US" dirty="0"/>
              <a:t>able to produce red cells at 6–8 times the normal rate </a:t>
            </a:r>
            <a:r>
              <a:rPr lang="en-US" dirty="0" smtClean="0"/>
              <a:t>provided this </a:t>
            </a:r>
            <a:r>
              <a:rPr lang="en-US" dirty="0"/>
              <a:t>is ‘effective’. </a:t>
            </a:r>
            <a:endParaRPr lang="en-US" dirty="0" smtClean="0"/>
          </a:p>
          <a:p>
            <a:pPr algn="l">
              <a:buNone/>
            </a:pPr>
            <a:r>
              <a:rPr lang="en-US" dirty="0" smtClean="0"/>
              <a:t>It </a:t>
            </a:r>
            <a:r>
              <a:rPr lang="en-US" dirty="0"/>
              <a:t>leads to a marked </a:t>
            </a:r>
            <a:r>
              <a:rPr lang="en-US" dirty="0" err="1">
                <a:solidFill>
                  <a:srgbClr val="FF0000"/>
                </a:solidFill>
              </a:rPr>
              <a:t>reticulocytosis</a:t>
            </a:r>
            <a:r>
              <a:rPr lang="en-US" dirty="0">
                <a:solidFill>
                  <a:srgbClr val="FF0000"/>
                </a:solidFill>
              </a:rPr>
              <a:t>.</a:t>
            </a:r>
            <a:r>
              <a:rPr lang="en-US" dirty="0"/>
              <a:t> Therefore,</a:t>
            </a:r>
          </a:p>
          <a:p>
            <a:pPr algn="l">
              <a:buNone/>
            </a:pPr>
            <a:r>
              <a:rPr lang="en-US" dirty="0" err="1"/>
              <a:t>anaemia</a:t>
            </a:r>
            <a:r>
              <a:rPr lang="en-US" dirty="0"/>
              <a:t> due to </a:t>
            </a:r>
            <a:r>
              <a:rPr lang="en-US" dirty="0" err="1"/>
              <a:t>haemolysis</a:t>
            </a:r>
            <a:r>
              <a:rPr lang="en-US" dirty="0"/>
              <a:t> may not be seen until the red </a:t>
            </a:r>
            <a:r>
              <a:rPr lang="en-US" dirty="0" smtClean="0"/>
              <a:t>cell lifespan </a:t>
            </a:r>
            <a:r>
              <a:rPr lang="en-US" dirty="0"/>
              <a:t>is less than 30 days.</a:t>
            </a:r>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r>
              <a:rPr lang="en-US" dirty="0"/>
              <a:t>Classification of </a:t>
            </a:r>
            <a:r>
              <a:rPr lang="en-US" dirty="0" err="1"/>
              <a:t>haemolytic</a:t>
            </a:r>
            <a:r>
              <a:rPr lang="en-US" dirty="0"/>
              <a:t> </a:t>
            </a:r>
            <a:r>
              <a:rPr lang="en-US" dirty="0" err="1"/>
              <a:t>anaemias</a:t>
            </a:r>
            <a:r>
              <a:rPr lang="en-US" dirty="0"/>
              <a:t>.</a:t>
            </a:r>
            <a:endParaRPr lang="ar-IQ" dirty="0"/>
          </a:p>
        </p:txBody>
      </p:sp>
      <p:sp>
        <p:nvSpPr>
          <p:cNvPr id="3" name="عنصر نائب للمحتوى 2"/>
          <p:cNvSpPr>
            <a:spLocks noGrp="1" noEditPoints="1"/>
          </p:cNvSpPr>
          <p:nvPr>
            <p:ph idx="1"/>
          </p:nvPr>
        </p:nvSpPr>
        <p:spPr/>
        <p:txBody>
          <a:bodyPr>
            <a:normAutofit lnSpcReduction="10000"/>
          </a:bodyPr>
          <a:lstStyle/>
          <a:p>
            <a:pPr algn="l">
              <a:buNone/>
            </a:pPr>
            <a:r>
              <a:rPr lang="en-US" b="1" dirty="0" smtClean="0">
                <a:solidFill>
                  <a:srgbClr val="FF0000"/>
                </a:solidFill>
              </a:rPr>
              <a:t>1-Hereditary</a:t>
            </a:r>
          </a:p>
          <a:p>
            <a:pPr algn="l">
              <a:buNone/>
            </a:pPr>
            <a:r>
              <a:rPr lang="en-US" b="1" dirty="0" smtClean="0"/>
              <a:t> Membrane</a:t>
            </a:r>
            <a:endParaRPr lang="en-US" b="1" dirty="0"/>
          </a:p>
          <a:p>
            <a:pPr algn="l">
              <a:buNone/>
            </a:pPr>
            <a:r>
              <a:rPr lang="en-US" dirty="0"/>
              <a:t>Hereditary </a:t>
            </a:r>
            <a:r>
              <a:rPr lang="en-US" dirty="0" err="1" smtClean="0"/>
              <a:t>spherocytosis</a:t>
            </a:r>
            <a:r>
              <a:rPr lang="en-US" dirty="0"/>
              <a:t>, hereditary </a:t>
            </a:r>
            <a:r>
              <a:rPr lang="en-US" dirty="0" err="1"/>
              <a:t>elliptocytosis</a:t>
            </a:r>
            <a:endParaRPr lang="en-US" dirty="0"/>
          </a:p>
          <a:p>
            <a:pPr algn="l">
              <a:buNone/>
            </a:pPr>
            <a:r>
              <a:rPr lang="en-US" b="1" dirty="0"/>
              <a:t>Metabolism</a:t>
            </a:r>
          </a:p>
          <a:p>
            <a:pPr algn="l">
              <a:buNone/>
            </a:pPr>
            <a:r>
              <a:rPr lang="en-US" dirty="0"/>
              <a:t>G6PD deficiency, </a:t>
            </a:r>
            <a:r>
              <a:rPr lang="en-US" dirty="0" err="1"/>
              <a:t>pyruvate</a:t>
            </a:r>
            <a:r>
              <a:rPr lang="en-US" dirty="0"/>
              <a:t> </a:t>
            </a:r>
            <a:r>
              <a:rPr lang="en-US" dirty="0" err="1"/>
              <a:t>kinase</a:t>
            </a:r>
            <a:r>
              <a:rPr lang="en-US" dirty="0"/>
              <a:t> deficiency</a:t>
            </a:r>
          </a:p>
          <a:p>
            <a:pPr algn="l">
              <a:buNone/>
            </a:pPr>
            <a:r>
              <a:rPr lang="en-US" b="1" dirty="0" err="1"/>
              <a:t>Haemoglobin</a:t>
            </a:r>
            <a:endParaRPr lang="en-US" b="1" dirty="0"/>
          </a:p>
          <a:p>
            <a:pPr algn="l">
              <a:buNone/>
            </a:pPr>
            <a:r>
              <a:rPr lang="en-US" dirty="0"/>
              <a:t>Genetic abnormalities (</a:t>
            </a:r>
            <a:r>
              <a:rPr lang="en-US" dirty="0" err="1"/>
              <a:t>Hb</a:t>
            </a:r>
            <a:r>
              <a:rPr lang="en-US" dirty="0"/>
              <a:t> S, </a:t>
            </a:r>
            <a:r>
              <a:rPr lang="en-US" dirty="0" err="1"/>
              <a:t>Hb</a:t>
            </a:r>
            <a:r>
              <a:rPr lang="en-US" dirty="0"/>
              <a:t> C, unstable)</a:t>
            </a: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0" y="0"/>
            <a:ext cx="9144000" cy="6858000"/>
          </a:xfrm>
        </p:spPr>
        <p:txBody>
          <a:bodyPr>
            <a:normAutofit fontScale="62500" lnSpcReduction="20000"/>
          </a:bodyPr>
          <a:lstStyle/>
          <a:p>
            <a:pPr algn="l">
              <a:buNone/>
            </a:pPr>
            <a:r>
              <a:rPr lang="en-US" sz="5100" b="1" dirty="0" smtClean="0">
                <a:solidFill>
                  <a:srgbClr val="FF0000"/>
                </a:solidFill>
              </a:rPr>
              <a:t>2-Acquired</a:t>
            </a:r>
            <a:endParaRPr lang="en-US" sz="5100" b="1" dirty="0">
              <a:solidFill>
                <a:srgbClr val="FF0000"/>
              </a:solidFill>
            </a:endParaRPr>
          </a:p>
          <a:p>
            <a:pPr algn="l">
              <a:buNone/>
            </a:pPr>
            <a:r>
              <a:rPr lang="en-US" sz="4500" b="1" dirty="0" smtClean="0"/>
              <a:t>Immune</a:t>
            </a:r>
            <a:endParaRPr lang="en-US" sz="4500" b="1" dirty="0"/>
          </a:p>
          <a:p>
            <a:pPr algn="l">
              <a:buNone/>
            </a:pPr>
            <a:r>
              <a:rPr lang="en-US" i="1" dirty="0"/>
              <a:t>Autoimmune</a:t>
            </a:r>
          </a:p>
          <a:p>
            <a:pPr algn="l">
              <a:buNone/>
            </a:pPr>
            <a:r>
              <a:rPr lang="en-US" dirty="0"/>
              <a:t>Warm antibody </a:t>
            </a:r>
            <a:r>
              <a:rPr lang="en-US" dirty="0" smtClean="0"/>
              <a:t>type</a:t>
            </a:r>
            <a:endParaRPr lang="en-US" b="1" dirty="0"/>
          </a:p>
          <a:p>
            <a:pPr algn="l">
              <a:buNone/>
            </a:pPr>
            <a:r>
              <a:rPr lang="en-US" dirty="0"/>
              <a:t>Cold antibody type</a:t>
            </a:r>
          </a:p>
          <a:p>
            <a:pPr algn="l">
              <a:buNone/>
            </a:pPr>
            <a:r>
              <a:rPr lang="en-US" i="1" dirty="0" err="1"/>
              <a:t>Alloimmune</a:t>
            </a:r>
            <a:endParaRPr lang="en-US" i="1" dirty="0"/>
          </a:p>
          <a:p>
            <a:pPr algn="l">
              <a:buNone/>
            </a:pPr>
            <a:r>
              <a:rPr lang="en-US" dirty="0" err="1"/>
              <a:t>Haemolytic</a:t>
            </a:r>
            <a:r>
              <a:rPr lang="en-US" dirty="0"/>
              <a:t> transfusion reactions</a:t>
            </a:r>
          </a:p>
          <a:p>
            <a:pPr algn="l">
              <a:buNone/>
            </a:pPr>
            <a:r>
              <a:rPr lang="en-US" dirty="0" err="1"/>
              <a:t>Haemolytic</a:t>
            </a:r>
            <a:r>
              <a:rPr lang="en-US" dirty="0"/>
              <a:t> disease of the newborn</a:t>
            </a:r>
          </a:p>
          <a:p>
            <a:pPr algn="l">
              <a:buNone/>
            </a:pPr>
            <a:r>
              <a:rPr lang="en-US" dirty="0" err="1"/>
              <a:t>Allografts</a:t>
            </a:r>
            <a:r>
              <a:rPr lang="en-US" dirty="0"/>
              <a:t>, especially marrow transplantation</a:t>
            </a:r>
          </a:p>
          <a:p>
            <a:pPr algn="l">
              <a:buNone/>
            </a:pPr>
            <a:r>
              <a:rPr lang="en-US" i="1" dirty="0"/>
              <a:t>Drug associated</a:t>
            </a:r>
          </a:p>
          <a:p>
            <a:pPr algn="l">
              <a:buNone/>
            </a:pPr>
            <a:r>
              <a:rPr lang="en-US" sz="3800" b="1" dirty="0"/>
              <a:t>Red cell fragmentation syndromes</a:t>
            </a:r>
          </a:p>
          <a:p>
            <a:pPr algn="l">
              <a:buNone/>
            </a:pPr>
            <a:r>
              <a:rPr lang="en-US" dirty="0"/>
              <a:t>See Table 6.6</a:t>
            </a:r>
          </a:p>
          <a:p>
            <a:pPr algn="l">
              <a:buNone/>
            </a:pPr>
            <a:r>
              <a:rPr lang="en-US" sz="3800" b="1" dirty="0"/>
              <a:t>March </a:t>
            </a:r>
            <a:r>
              <a:rPr lang="en-US" sz="3800" b="1" dirty="0" err="1"/>
              <a:t>haemoglobinuria</a:t>
            </a:r>
            <a:endParaRPr lang="en-US" b="1" dirty="0"/>
          </a:p>
          <a:p>
            <a:pPr algn="l">
              <a:buNone/>
            </a:pPr>
            <a:r>
              <a:rPr lang="en-US" sz="3800" b="1" dirty="0"/>
              <a:t>Infections</a:t>
            </a:r>
          </a:p>
          <a:p>
            <a:pPr algn="l">
              <a:buNone/>
            </a:pPr>
            <a:r>
              <a:rPr lang="en-US" dirty="0"/>
              <a:t>Malaria, clostridia</a:t>
            </a:r>
          </a:p>
          <a:p>
            <a:pPr algn="l">
              <a:buNone/>
            </a:pPr>
            <a:r>
              <a:rPr lang="en-US" sz="3800" b="1" dirty="0"/>
              <a:t>Chemical and physical agents</a:t>
            </a:r>
          </a:p>
          <a:p>
            <a:pPr algn="l">
              <a:buNone/>
            </a:pPr>
            <a:r>
              <a:rPr lang="en-US" dirty="0"/>
              <a:t>Especially drugs, industrial/domestic substances, burns</a:t>
            </a:r>
          </a:p>
          <a:p>
            <a:pPr algn="l">
              <a:buNone/>
            </a:pPr>
            <a:r>
              <a:rPr lang="en-US" sz="3800" b="1" dirty="0"/>
              <a:t>Secondary</a:t>
            </a:r>
          </a:p>
          <a:p>
            <a:pPr algn="l">
              <a:buNone/>
            </a:pPr>
            <a:r>
              <a:rPr lang="en-US" dirty="0"/>
              <a:t>Liver and renal disease</a:t>
            </a:r>
          </a:p>
          <a:p>
            <a:pPr algn="l">
              <a:buNone/>
            </a:pPr>
            <a:r>
              <a:rPr lang="en-US" sz="3600" b="1" dirty="0"/>
              <a:t>Paroxysmal nocturnal </a:t>
            </a:r>
            <a:r>
              <a:rPr lang="en-US" sz="3600" b="1" dirty="0" err="1"/>
              <a:t>haemoglobinuria</a:t>
            </a:r>
            <a:endParaRPr lang="ar-IQ"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4638"/>
            <a:ext cx="8229600" cy="796908"/>
          </a:xfrm>
        </p:spPr>
        <p:txBody>
          <a:bodyPr>
            <a:normAutofit/>
          </a:bodyPr>
          <a:lstStyle/>
          <a:p>
            <a:r>
              <a:rPr lang="en-US" b="1" dirty="0" smtClean="0">
                <a:solidFill>
                  <a:srgbClr val="FF0000"/>
                </a:solidFill>
              </a:rPr>
              <a:t>Clinical features</a:t>
            </a:r>
            <a:endParaRPr lang="ar-IQ" dirty="0"/>
          </a:p>
        </p:txBody>
      </p:sp>
      <p:sp>
        <p:nvSpPr>
          <p:cNvPr id="3" name="عنصر نائب للمحتوى 2"/>
          <p:cNvSpPr>
            <a:spLocks noGrp="1" noEditPoints="1"/>
          </p:cNvSpPr>
          <p:nvPr>
            <p:ph idx="1"/>
          </p:nvPr>
        </p:nvSpPr>
        <p:spPr>
          <a:xfrm>
            <a:off x="142844" y="928670"/>
            <a:ext cx="8543956" cy="5929330"/>
          </a:xfrm>
        </p:spPr>
        <p:txBody>
          <a:bodyPr>
            <a:normAutofit fontScale="70000" lnSpcReduction="20000"/>
          </a:bodyPr>
          <a:lstStyle/>
          <a:p>
            <a:pPr algn="l">
              <a:buNone/>
            </a:pPr>
            <a:r>
              <a:rPr lang="en-US" b="1" dirty="0" smtClean="0"/>
              <a:t> - </a:t>
            </a:r>
            <a:r>
              <a:rPr lang="en-US" b="1" dirty="0" smtClean="0">
                <a:solidFill>
                  <a:srgbClr val="FF0000"/>
                </a:solidFill>
              </a:rPr>
              <a:t>pallor </a:t>
            </a:r>
            <a:r>
              <a:rPr lang="en-US" b="1" dirty="0"/>
              <a:t>of the mucous </a:t>
            </a:r>
            <a:r>
              <a:rPr lang="en-US" b="1" dirty="0" smtClean="0"/>
              <a:t>membranes</a:t>
            </a:r>
          </a:p>
          <a:p>
            <a:pPr algn="l">
              <a:buNone/>
            </a:pPr>
            <a:r>
              <a:rPr lang="en-US" b="1" dirty="0" smtClean="0"/>
              <a:t> - </a:t>
            </a:r>
            <a:r>
              <a:rPr lang="en-US" b="1" dirty="0" smtClean="0">
                <a:solidFill>
                  <a:srgbClr val="FF0000"/>
                </a:solidFill>
              </a:rPr>
              <a:t>mild fluctuating </a:t>
            </a:r>
            <a:r>
              <a:rPr lang="en-US" b="1" dirty="0">
                <a:solidFill>
                  <a:srgbClr val="FF0000"/>
                </a:solidFill>
              </a:rPr>
              <a:t>jaundice </a:t>
            </a:r>
            <a:endParaRPr lang="en-US" b="1" dirty="0" smtClean="0">
              <a:solidFill>
                <a:srgbClr val="FF0000"/>
              </a:solidFill>
            </a:endParaRPr>
          </a:p>
          <a:p>
            <a:pPr algn="l">
              <a:buNone/>
            </a:pPr>
            <a:r>
              <a:rPr lang="en-US" b="1" dirty="0" smtClean="0">
                <a:solidFill>
                  <a:srgbClr val="FF0000"/>
                </a:solidFill>
              </a:rPr>
              <a:t>- </a:t>
            </a:r>
            <a:r>
              <a:rPr lang="en-US" b="1" dirty="0" err="1">
                <a:solidFill>
                  <a:srgbClr val="FF0000"/>
                </a:solidFill>
              </a:rPr>
              <a:t>splenomegaly</a:t>
            </a:r>
            <a:r>
              <a:rPr lang="en-US" b="1" dirty="0">
                <a:solidFill>
                  <a:srgbClr val="FF0000"/>
                </a:solidFill>
              </a:rPr>
              <a:t>. </a:t>
            </a:r>
            <a:endParaRPr lang="en-US" b="1" dirty="0" smtClean="0">
              <a:solidFill>
                <a:srgbClr val="FF0000"/>
              </a:solidFill>
            </a:endParaRPr>
          </a:p>
          <a:p>
            <a:pPr algn="l">
              <a:buNone/>
            </a:pPr>
            <a:r>
              <a:rPr lang="en-US" b="1" dirty="0" smtClean="0"/>
              <a:t>-</a:t>
            </a:r>
            <a:r>
              <a:rPr lang="en-US" b="1" dirty="0" smtClean="0">
                <a:solidFill>
                  <a:srgbClr val="FF0000"/>
                </a:solidFill>
              </a:rPr>
              <a:t>No </a:t>
            </a:r>
            <a:r>
              <a:rPr lang="en-US" b="1" dirty="0" err="1">
                <a:solidFill>
                  <a:srgbClr val="FF0000"/>
                </a:solidFill>
              </a:rPr>
              <a:t>bilirubin</a:t>
            </a:r>
            <a:r>
              <a:rPr lang="en-US" b="1" dirty="0">
                <a:solidFill>
                  <a:srgbClr val="FF0000"/>
                </a:solidFill>
              </a:rPr>
              <a:t> </a:t>
            </a:r>
            <a:r>
              <a:rPr lang="en-US" b="1" dirty="0" smtClean="0">
                <a:solidFill>
                  <a:srgbClr val="FF0000"/>
                </a:solidFill>
              </a:rPr>
              <a:t>in urine </a:t>
            </a:r>
            <a:r>
              <a:rPr lang="en-US" b="1" dirty="0"/>
              <a:t>but this may turn dark on standing because of excess </a:t>
            </a:r>
            <a:r>
              <a:rPr lang="en-US" b="1" dirty="0" err="1"/>
              <a:t>urobilinogen</a:t>
            </a:r>
            <a:r>
              <a:rPr lang="en-US" b="1" dirty="0"/>
              <a:t>.</a:t>
            </a:r>
          </a:p>
          <a:p>
            <a:pPr algn="l">
              <a:buNone/>
            </a:pPr>
            <a:r>
              <a:rPr lang="en-US" b="1" dirty="0" smtClean="0"/>
              <a:t>-</a:t>
            </a:r>
            <a:r>
              <a:rPr lang="en-US" b="1" dirty="0" smtClean="0">
                <a:solidFill>
                  <a:srgbClr val="FF0000"/>
                </a:solidFill>
              </a:rPr>
              <a:t>Pigment </a:t>
            </a:r>
            <a:r>
              <a:rPr lang="en-US" b="1" dirty="0">
                <a:solidFill>
                  <a:srgbClr val="FF0000"/>
                </a:solidFill>
              </a:rPr>
              <a:t>(</a:t>
            </a:r>
            <a:r>
              <a:rPr lang="en-US" b="1" dirty="0" err="1">
                <a:solidFill>
                  <a:srgbClr val="FF0000"/>
                </a:solidFill>
              </a:rPr>
              <a:t>bilirubin</a:t>
            </a:r>
            <a:r>
              <a:rPr lang="en-US" b="1" dirty="0">
                <a:solidFill>
                  <a:srgbClr val="FF0000"/>
                </a:solidFill>
              </a:rPr>
              <a:t>) gallstones </a:t>
            </a:r>
            <a:r>
              <a:rPr lang="en-US" b="1" dirty="0"/>
              <a:t>may complicate </a:t>
            </a:r>
            <a:r>
              <a:rPr lang="en-US" b="1" dirty="0" smtClean="0"/>
              <a:t>the condition </a:t>
            </a:r>
          </a:p>
          <a:p>
            <a:pPr algn="l">
              <a:buNone/>
            </a:pPr>
            <a:r>
              <a:rPr lang="en-US" b="1" dirty="0" smtClean="0"/>
              <a:t>and </a:t>
            </a:r>
            <a:r>
              <a:rPr lang="en-US" b="1" dirty="0"/>
              <a:t>some patients (particularly with </a:t>
            </a:r>
            <a:r>
              <a:rPr lang="en-US" b="1" dirty="0" smtClean="0"/>
              <a:t>sickle cell </a:t>
            </a:r>
            <a:r>
              <a:rPr lang="en-US" b="1" dirty="0"/>
              <a:t>disease) develop ulcers around the ankle </a:t>
            </a:r>
            <a:endParaRPr lang="en-US" b="1" dirty="0" smtClean="0"/>
          </a:p>
          <a:p>
            <a:pPr algn="l">
              <a:buNone/>
            </a:pPr>
            <a:endParaRPr lang="en-US" b="1" dirty="0"/>
          </a:p>
          <a:p>
            <a:pPr algn="l">
              <a:buNone/>
            </a:pPr>
            <a:r>
              <a:rPr lang="en-US" b="1" dirty="0" smtClean="0"/>
              <a:t>-</a:t>
            </a:r>
            <a:r>
              <a:rPr lang="en-US" b="1" dirty="0" err="1" smtClean="0">
                <a:solidFill>
                  <a:srgbClr val="FF0000"/>
                </a:solidFill>
              </a:rPr>
              <a:t>Aplastic</a:t>
            </a:r>
            <a:r>
              <a:rPr lang="en-US" b="1" dirty="0" smtClean="0">
                <a:solidFill>
                  <a:srgbClr val="FF0000"/>
                </a:solidFill>
              </a:rPr>
              <a:t> </a:t>
            </a:r>
            <a:r>
              <a:rPr lang="en-US" b="1" dirty="0">
                <a:solidFill>
                  <a:srgbClr val="FF0000"/>
                </a:solidFill>
              </a:rPr>
              <a:t>crises </a:t>
            </a:r>
            <a:r>
              <a:rPr lang="en-US" b="1" dirty="0"/>
              <a:t>may occur, usually precipitated by infection with</a:t>
            </a:r>
          </a:p>
          <a:p>
            <a:pPr algn="l">
              <a:buNone/>
            </a:pPr>
            <a:r>
              <a:rPr lang="en-US" b="1" dirty="0"/>
              <a:t>parvovirus which ‘switches off’ </a:t>
            </a:r>
            <a:r>
              <a:rPr lang="en-US" b="1" dirty="0" err="1"/>
              <a:t>erythropoiesis</a:t>
            </a:r>
            <a:r>
              <a:rPr lang="en-US" b="1" dirty="0"/>
              <a:t>, and are characterized</a:t>
            </a:r>
          </a:p>
          <a:p>
            <a:pPr algn="l">
              <a:buNone/>
            </a:pPr>
            <a:r>
              <a:rPr lang="en-US" b="1" dirty="0"/>
              <a:t>by a sudden increase in </a:t>
            </a:r>
            <a:r>
              <a:rPr lang="en-US" b="1" dirty="0" err="1"/>
              <a:t>anaemia</a:t>
            </a:r>
            <a:r>
              <a:rPr lang="en-US" b="1" dirty="0"/>
              <a:t> and drop in </a:t>
            </a:r>
            <a:r>
              <a:rPr lang="en-US" b="1" dirty="0" err="1"/>
              <a:t>reticulocyte</a:t>
            </a:r>
            <a:endParaRPr lang="en-US" b="1" dirty="0"/>
          </a:p>
          <a:p>
            <a:pPr algn="l">
              <a:buNone/>
            </a:pPr>
            <a:r>
              <a:rPr lang="en-US" b="1" dirty="0"/>
              <a:t>count </a:t>
            </a:r>
            <a:endParaRPr lang="en-US" b="1" dirty="0" smtClean="0"/>
          </a:p>
          <a:p>
            <a:pPr algn="l">
              <a:buNone/>
            </a:pPr>
            <a:endParaRPr lang="en-US" b="1" dirty="0"/>
          </a:p>
          <a:p>
            <a:pPr algn="l">
              <a:buNone/>
            </a:pPr>
            <a:r>
              <a:rPr lang="en-US" b="1" dirty="0"/>
              <a:t>Rarely, </a:t>
            </a:r>
            <a:r>
              <a:rPr lang="en-US" b="1" dirty="0" err="1"/>
              <a:t>folate</a:t>
            </a:r>
            <a:r>
              <a:rPr lang="en-US" b="1" dirty="0"/>
              <a:t> deficiency may cause an </a:t>
            </a:r>
            <a:r>
              <a:rPr lang="en-US" b="1" dirty="0" err="1"/>
              <a:t>aplastic</a:t>
            </a:r>
            <a:r>
              <a:rPr lang="en-US" b="1" dirty="0"/>
              <a:t> crisis in</a:t>
            </a:r>
          </a:p>
          <a:p>
            <a:pPr algn="l">
              <a:buNone/>
            </a:pPr>
            <a:r>
              <a:rPr lang="en-US" b="1" dirty="0"/>
              <a:t>which the bone marrow is </a:t>
            </a:r>
            <a:r>
              <a:rPr lang="en-US" b="1" dirty="0" err="1"/>
              <a:t>megaloblastic</a:t>
            </a:r>
            <a:endParaRPr lang="ar-IQ"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4638"/>
            <a:ext cx="8229600" cy="582594"/>
          </a:xfrm>
        </p:spPr>
        <p:txBody>
          <a:bodyPr>
            <a:normAutofit fontScale="90000"/>
          </a:bodyPr>
          <a:lstStyle/>
          <a:p>
            <a:r>
              <a:rPr lang="en-US" b="1" dirty="0" smtClean="0"/>
              <a:t>Laboratory findings</a:t>
            </a:r>
            <a:endParaRPr lang="ar-IQ" dirty="0"/>
          </a:p>
        </p:txBody>
      </p:sp>
      <p:sp>
        <p:nvSpPr>
          <p:cNvPr id="3" name="عنصر نائب للمحتوى 2"/>
          <p:cNvSpPr>
            <a:spLocks noGrp="1" noEditPoints="1"/>
          </p:cNvSpPr>
          <p:nvPr>
            <p:ph idx="1"/>
          </p:nvPr>
        </p:nvSpPr>
        <p:spPr>
          <a:xfrm>
            <a:off x="0" y="857232"/>
            <a:ext cx="9144000" cy="6000768"/>
          </a:xfrm>
        </p:spPr>
        <p:txBody>
          <a:bodyPr>
            <a:normAutofit fontScale="70000" lnSpcReduction="20000"/>
          </a:bodyPr>
          <a:lstStyle/>
          <a:p>
            <a:pPr algn="l">
              <a:buNone/>
            </a:pPr>
            <a:endParaRPr lang="en-US" b="1" dirty="0"/>
          </a:p>
          <a:p>
            <a:pPr algn="l">
              <a:buNone/>
            </a:pPr>
            <a:r>
              <a:rPr lang="en-US" dirty="0"/>
              <a:t>The laboratory findings are conveniently divided into </a:t>
            </a:r>
            <a:r>
              <a:rPr lang="en-US" dirty="0" smtClean="0"/>
              <a:t>three groups</a:t>
            </a:r>
            <a:r>
              <a:rPr lang="en-US" dirty="0"/>
              <a:t>.</a:t>
            </a:r>
          </a:p>
          <a:p>
            <a:pPr algn="l">
              <a:buNone/>
            </a:pPr>
            <a:r>
              <a:rPr lang="en-US" b="1" dirty="0">
                <a:solidFill>
                  <a:srgbClr val="FF0000"/>
                </a:solidFill>
              </a:rPr>
              <a:t>1 Features of increased red cell breakdown:</a:t>
            </a:r>
          </a:p>
          <a:p>
            <a:pPr algn="l">
              <a:buNone/>
            </a:pPr>
            <a:r>
              <a:rPr lang="en-US" b="1" dirty="0"/>
              <a:t>(a) serum </a:t>
            </a:r>
            <a:r>
              <a:rPr lang="en-US" b="1" dirty="0" err="1"/>
              <a:t>bilirubin</a:t>
            </a:r>
            <a:r>
              <a:rPr lang="en-US" b="1" dirty="0"/>
              <a:t> raised, </a:t>
            </a:r>
            <a:r>
              <a:rPr lang="en-US" b="1" dirty="0" err="1"/>
              <a:t>unconjugated</a:t>
            </a:r>
            <a:r>
              <a:rPr lang="en-US" b="1" dirty="0"/>
              <a:t> and bound </a:t>
            </a:r>
            <a:r>
              <a:rPr lang="en-US" b="1" dirty="0" smtClean="0"/>
              <a:t>to </a:t>
            </a:r>
            <a:r>
              <a:rPr lang="en-US" dirty="0" smtClean="0"/>
              <a:t>albumin</a:t>
            </a:r>
            <a:r>
              <a:rPr lang="en-US" dirty="0"/>
              <a:t>;</a:t>
            </a:r>
          </a:p>
          <a:p>
            <a:pPr algn="l">
              <a:buNone/>
            </a:pPr>
            <a:r>
              <a:rPr lang="en-US" b="1" dirty="0"/>
              <a:t>(b) urine </a:t>
            </a:r>
            <a:r>
              <a:rPr lang="en-US" b="1" dirty="0" err="1"/>
              <a:t>urinobilinogen</a:t>
            </a:r>
            <a:r>
              <a:rPr lang="en-US" b="1" dirty="0"/>
              <a:t> increased;</a:t>
            </a:r>
          </a:p>
          <a:p>
            <a:pPr algn="l">
              <a:buNone/>
            </a:pPr>
            <a:r>
              <a:rPr lang="en-US" b="1" dirty="0"/>
              <a:t>(c) serum </a:t>
            </a:r>
            <a:r>
              <a:rPr lang="en-US" b="1" dirty="0" err="1"/>
              <a:t>haptoglobins</a:t>
            </a:r>
            <a:r>
              <a:rPr lang="en-US" b="1" dirty="0"/>
              <a:t> absent because the </a:t>
            </a:r>
            <a:r>
              <a:rPr lang="en-US" b="1" dirty="0" err="1" smtClean="0"/>
              <a:t>haptoglobins</a:t>
            </a:r>
            <a:r>
              <a:rPr lang="en-US" b="1" dirty="0" smtClean="0"/>
              <a:t> </a:t>
            </a:r>
            <a:r>
              <a:rPr lang="en-US" dirty="0" smtClean="0"/>
              <a:t>become </a:t>
            </a:r>
            <a:r>
              <a:rPr lang="en-US" dirty="0"/>
              <a:t>saturated with </a:t>
            </a:r>
            <a:r>
              <a:rPr lang="en-US" dirty="0" err="1"/>
              <a:t>haemoglobin</a:t>
            </a:r>
            <a:r>
              <a:rPr lang="en-US" dirty="0"/>
              <a:t> and the </a:t>
            </a:r>
            <a:r>
              <a:rPr lang="en-US" dirty="0" smtClean="0"/>
              <a:t>complex is </a:t>
            </a:r>
            <a:r>
              <a:rPr lang="en-US" dirty="0"/>
              <a:t>removed by RE cells.</a:t>
            </a:r>
          </a:p>
          <a:p>
            <a:pPr algn="l">
              <a:buNone/>
            </a:pPr>
            <a:r>
              <a:rPr lang="en-US" b="1" dirty="0">
                <a:solidFill>
                  <a:srgbClr val="FF0000"/>
                </a:solidFill>
              </a:rPr>
              <a:t>2 Features of increased red cell production:</a:t>
            </a:r>
          </a:p>
          <a:p>
            <a:pPr algn="l">
              <a:buNone/>
            </a:pPr>
            <a:r>
              <a:rPr lang="en-US" b="1" dirty="0"/>
              <a:t>(a) </a:t>
            </a:r>
            <a:r>
              <a:rPr lang="en-US" b="1" dirty="0" err="1"/>
              <a:t>reticulocytosis</a:t>
            </a:r>
            <a:r>
              <a:rPr lang="en-US" b="1" dirty="0"/>
              <a:t>;</a:t>
            </a:r>
          </a:p>
          <a:p>
            <a:pPr algn="l">
              <a:buNone/>
            </a:pPr>
            <a:r>
              <a:rPr lang="en-US" b="1" dirty="0"/>
              <a:t>(b) bone marrow </a:t>
            </a:r>
            <a:r>
              <a:rPr lang="en-US" b="1" dirty="0" err="1"/>
              <a:t>erythroid</a:t>
            </a:r>
            <a:r>
              <a:rPr lang="en-US" b="1" dirty="0"/>
              <a:t> hyperplasia; the normal marrow</a:t>
            </a:r>
          </a:p>
          <a:p>
            <a:pPr algn="l">
              <a:buNone/>
            </a:pPr>
            <a:r>
              <a:rPr lang="en-US" dirty="0"/>
              <a:t>myeloid : </a:t>
            </a:r>
            <a:r>
              <a:rPr lang="en-US" dirty="0" err="1"/>
              <a:t>erythoid</a:t>
            </a:r>
            <a:r>
              <a:rPr lang="en-US" dirty="0"/>
              <a:t> ratio of 2 : 1 to 12 : 1 is </a:t>
            </a:r>
            <a:r>
              <a:rPr lang="en-US" dirty="0" smtClean="0"/>
              <a:t>reduced to </a:t>
            </a:r>
            <a:r>
              <a:rPr lang="en-US" dirty="0"/>
              <a:t>1 : 1 or </a:t>
            </a:r>
            <a:r>
              <a:rPr lang="en-US" dirty="0" smtClean="0"/>
              <a:t>reversed</a:t>
            </a:r>
            <a:endParaRPr lang="en-US" dirty="0"/>
          </a:p>
          <a:p>
            <a:pPr algn="l">
              <a:buNone/>
            </a:pPr>
            <a:r>
              <a:rPr lang="en-US" b="1" dirty="0">
                <a:solidFill>
                  <a:srgbClr val="FF0000"/>
                </a:solidFill>
              </a:rPr>
              <a:t>3 Damaged red cells:</a:t>
            </a:r>
          </a:p>
          <a:p>
            <a:pPr algn="l">
              <a:buNone/>
            </a:pPr>
            <a:r>
              <a:rPr lang="en-US" b="1" dirty="0"/>
              <a:t>(a) morphology (e.g. </a:t>
            </a:r>
            <a:r>
              <a:rPr lang="en-US" b="1" dirty="0" err="1"/>
              <a:t>microspherocytes</a:t>
            </a:r>
            <a:r>
              <a:rPr lang="en-US" b="1" dirty="0"/>
              <a:t>, </a:t>
            </a:r>
            <a:r>
              <a:rPr lang="en-US" b="1" dirty="0" err="1"/>
              <a:t>elliptocytes</a:t>
            </a:r>
            <a:r>
              <a:rPr lang="en-US" b="1" dirty="0"/>
              <a:t>, fragments);</a:t>
            </a:r>
          </a:p>
          <a:p>
            <a:pPr algn="l">
              <a:buNone/>
            </a:pPr>
            <a:r>
              <a:rPr lang="en-US" b="1" dirty="0"/>
              <a:t>(b) osmotic fragility;</a:t>
            </a:r>
          </a:p>
          <a:p>
            <a:pPr algn="l">
              <a:buNone/>
            </a:pPr>
            <a:r>
              <a:rPr lang="en-US" b="1" dirty="0"/>
              <a:t>(c) specific enzyme</a:t>
            </a:r>
            <a:endParaRPr lang="ar-IQ"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2456</Words>
  <Application>Microsoft Office PowerPoint</Application>
  <PresentationFormat>عرض على الشاشة (3:4)‏</PresentationFormat>
  <Paragraphs>282</Paragraphs>
  <Slides>48</Slides>
  <Notes>0</Notes>
  <HiddenSlides>0</HiddenSlides>
  <MMClips>0</MMClips>
  <ScaleCrop>false</ScaleCrop>
  <HeadingPairs>
    <vt:vector size="4" baseType="variant">
      <vt:variant>
        <vt:lpstr>سمة</vt:lpstr>
      </vt:variant>
      <vt:variant>
        <vt:i4>1</vt:i4>
      </vt:variant>
      <vt:variant>
        <vt:lpstr>عناوين الشرائح</vt:lpstr>
      </vt:variant>
      <vt:variant>
        <vt:i4>48</vt:i4>
      </vt:variant>
    </vt:vector>
  </HeadingPairs>
  <TitlesOfParts>
    <vt:vector size="49" baseType="lpstr">
      <vt:lpstr>سمة Office</vt:lpstr>
      <vt:lpstr>3ed year Haemolytic anaemias</vt:lpstr>
      <vt:lpstr>Normal red cell destruction </vt:lpstr>
      <vt:lpstr>الشريحة 3</vt:lpstr>
      <vt:lpstr>(a) Normal red blood cell (RBC) breakdown. This takes place extravascularly in the macrophages of the reticuloendothelial system. (b) Intravascular haemolysis occurs in some pathological disorders</vt:lpstr>
      <vt:lpstr>Introduction to haemolytic anaemias </vt:lpstr>
      <vt:lpstr>Classification of haemolytic anaemias.</vt:lpstr>
      <vt:lpstr>الشريحة 7</vt:lpstr>
      <vt:lpstr>Clinical features</vt:lpstr>
      <vt:lpstr>Laboratory findings</vt:lpstr>
      <vt:lpstr>Intravascular and extravascular haemolysis</vt:lpstr>
      <vt:lpstr>Causes of intravascular haemolysis</vt:lpstr>
      <vt:lpstr>الشريحة 12</vt:lpstr>
      <vt:lpstr>Hereditary haemolytic anaemias Membrane defects</vt:lpstr>
      <vt:lpstr>الشريحة 14</vt:lpstr>
      <vt:lpstr>Hereditary elliptocytosis </vt:lpstr>
      <vt:lpstr>(a) Blood film in hereditary spherocytosis. The spherocytes are deeply staining and of small diameter. Larger polychromatic cells are reticulocytes (confirmed by supravital staining). (b) Blood film in hereditary elliptocytosis.</vt:lpstr>
      <vt:lpstr>Defective red cell metabolism Glucose‐6‐phosphate dehydrogenase deficiency</vt:lpstr>
      <vt:lpstr>الشريحة 18</vt:lpstr>
      <vt:lpstr>Epidemiology </vt:lpstr>
      <vt:lpstr>Clinical features</vt:lpstr>
      <vt:lpstr>Agents that may cause haemolytic anaemia in glucose‐6‐phosphate dehydrogenase (G6PD) deficiency</vt:lpstr>
      <vt:lpstr>Blood film in G6PD deficiency with acute haemolysis after an oxidant stress. Some of the cells show loss of cytoplasm with separation of remaining haemoglobin from the cell membrane (‘blister’ cells). There are also numerous contracted and deeply staining cells.</vt:lpstr>
      <vt:lpstr>Bite and blister cells are the result of splenic pitting of Heinz bodies</vt:lpstr>
      <vt:lpstr>Diagnosis</vt:lpstr>
      <vt:lpstr>Treatment</vt:lpstr>
      <vt:lpstr>Glycolytic (Embden–Meyerhof) pathway defects </vt:lpstr>
      <vt:lpstr>Acquired Hemolytic Anemias</vt:lpstr>
      <vt:lpstr>Immune Hemolytic Anemias</vt:lpstr>
      <vt:lpstr>الشريحة 29</vt:lpstr>
      <vt:lpstr>Autoimmune Hemolytic Anemias</vt:lpstr>
      <vt:lpstr>الشريحة 31</vt:lpstr>
      <vt:lpstr>الشريحة 32</vt:lpstr>
      <vt:lpstr>الشريحة 33</vt:lpstr>
      <vt:lpstr>الشريحة 34</vt:lpstr>
      <vt:lpstr>Cold autoimmune hemolytic anemia:</vt:lpstr>
      <vt:lpstr>الشريحة 36</vt:lpstr>
      <vt:lpstr>الشريحة 37</vt:lpstr>
      <vt:lpstr>الشريحة 38</vt:lpstr>
      <vt:lpstr>Autoagglutination</vt:lpstr>
      <vt:lpstr>Alloimmune Hemolytic Anemias</vt:lpstr>
      <vt:lpstr>Rh Hemolytic disease of the newborn:</vt:lpstr>
      <vt:lpstr>الشريحة 42</vt:lpstr>
      <vt:lpstr>الشريحة 43</vt:lpstr>
      <vt:lpstr>الشريحة 44</vt:lpstr>
      <vt:lpstr>الشريحة 45</vt:lpstr>
      <vt:lpstr>Non Immune Hemolytic Anemias</vt:lpstr>
      <vt:lpstr>Red cell fragmentation syndromes:</vt:lpstr>
      <vt:lpstr>Schistocytes.:Fragmented  erythrocytes; many sizes and shapes may be present on a smear; often display pointed extremities ASSOCIATED WITH: Microangiopathic hemolytic anemia (hemolytic uremic syndrome, thrombotic thrombocytopenic purpura, disseminated intravascular coagulation), severe burns, renal graft rejection</vt:lpstr>
    </vt:vector>
  </TitlesOfParts>
  <Company>SACC - ANAS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3ed year Haemolytic anaemias</dc:title>
  <dc:creator>DR.Ahmed Saker 2O14</dc:creator>
  <cp:lastModifiedBy>DR.Ahmed Saker 2O14</cp:lastModifiedBy>
  <cp:revision>35</cp:revision>
  <dcterms:created xsi:type="dcterms:W3CDTF">2021-12-18T13:30:38Z</dcterms:created>
  <dcterms:modified xsi:type="dcterms:W3CDTF">2025-11-14T11:45:44Z</dcterms:modified>
</cp:coreProperties>
</file>