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theme/theme2.xml" ContentType="application/vnd.openxmlformats-officedocument.them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s/slide3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s/slide31.xml" ContentType="application/vnd.openxmlformats-officedocument.presentationml.slide+xml"/>
  <Override PartName="/ppt/slides/slide1.xml" ContentType="application/vnd.openxmlformats-officedocument.presentationml.slide+xml"/>
  <Override PartName="/ppt/slideLayouts/slideLayout9.xml" ContentType="application/vnd.openxmlformats-officedocument.presentationml.slideLayout+xml"/>
  <Override PartName="/ppt/slides/slide14.xml" ContentType="application/vnd.openxmlformats-officedocument.presentationml.slide+xml"/>
  <Override PartName="/ppt/viewProps.xml" ContentType="application/vnd.openxmlformats-officedocument.presentationml.viewProps+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theme/theme1.xml" ContentType="application/vnd.openxmlformats-officedocument.theme+xml"/>
  <Override PartName="/ppt/slides/slide23.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25.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docProps/core.xml" ContentType="application/vnd.openxmlformats-package.core-properties+xml"/>
  <Override PartName="/ppt/slides/slide17.xml" ContentType="application/vnd.openxmlformats-officedocument.presentationml.slide+xml"/>
  <Override PartName="/ppt/slideLayouts/slideLayout4.xml" ContentType="application/vnd.openxmlformats-officedocument.presentationml.slideLayout+xml"/>
  <Override PartName="/ppt/presProps.xml" ContentType="application/vnd.openxmlformats-officedocument.presentationml.presProps+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Masters/slideMaster1.xml" ContentType="application/vnd.openxmlformats-officedocument.presentationml.slideMaster+xml"/>
  <Override PartName="/docProps/app.xml" ContentType="application/vnd.openxmlformats-officedocument.extended-properties+xml"/>
  <Override PartName="/ppt/slideLayouts/slideLayout8.xml" ContentType="application/vnd.openxmlformats-officedocument.presentationml.slideLayout+xml"/>
  <Override PartName="/ppt/slides/slide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2"/>
  </p:notesMasterIdLst>
  <p:sldIdLst>
    <p:sldId id="256" r:id="rId3"/>
    <p:sldId id="257" r:id="rId4"/>
    <p:sldId id="259" r:id="rId5"/>
    <p:sldId id="290" r:id="rId6"/>
    <p:sldId id="261" r:id="rId7"/>
    <p:sldId id="266" r:id="rId8"/>
    <p:sldId id="267" r:id="rId9"/>
    <p:sldId id="291" r:id="rId10"/>
    <p:sldId id="298" r:id="rId11"/>
    <p:sldId id="299" r:id="rId12"/>
    <p:sldId id="300" r:id="rId13"/>
    <p:sldId id="301" r:id="rId14"/>
    <p:sldId id="292" r:id="rId15"/>
    <p:sldId id="275" r:id="rId16"/>
    <p:sldId id="276" r:id="rId17"/>
    <p:sldId id="293" r:id="rId18"/>
    <p:sldId id="294" r:id="rId19"/>
    <p:sldId id="295" r:id="rId20"/>
    <p:sldId id="297" r:id="rId21"/>
    <p:sldId id="282" r:id="rId22"/>
    <p:sldId id="284" r:id="rId23"/>
    <p:sldId id="302" r:id="rId24"/>
    <p:sldId id="303" r:id="rId25"/>
    <p:sldId id="304" r:id="rId26"/>
    <p:sldId id="305" r:id="rId27"/>
    <p:sldId id="306" r:id="rId28"/>
    <p:sldId id="307" r:id="rId29"/>
    <p:sldId id="308" r:id="rId30"/>
    <p:sldId id="309" r:id="rId31"/>
    <p:sldId id="310" r:id="rId32"/>
    <p:sldId id="311"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60" userDrawn="1">
          <p15:clr>
            <a:srgbClr val="A4A3A4"/>
          </p15:clr>
        </p15:guide>
        <p15:guide id="1"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 Type="http://schemas.openxmlformats.org/officeDocument/2006/relationships/slide" Target="slides/slide1.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tableStyles" Target="tableStyles.xml"/><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رأس الصفحة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
            <a:endParaRPr lang="en-US"/>
          </a:p>
        </p:txBody>
      </p:sp>
      <p:sp>
        <p:nvSpPr>
          <p:cNvPr id="3" name="عنصر نائب لتاريخ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
            <a:r>
              <a:rPr lang="en-US" smtClean="0"/>
              <a:t>*</a:t>
            </a:r>
            <a:endParaRPr lang="en-US"/>
          </a:p>
        </p:txBody>
      </p:sp>
      <p:sp>
        <p:nvSpPr>
          <p:cNvPr id="4" name="عنصر نائب لصورة شريحة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
            <a:endParaRPr lang="en-US"/>
          </a:p>
        </p:txBody>
      </p:sp>
      <p:sp>
        <p:nvSpPr>
          <p:cNvPr id="5" name="عنصر نائب لملاحظات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ar-EG" altLang="en-US"/>
              <a:t>انقر لتحرير أنماط نص الشريحة الرئيسية</a:t>
            </a:r>
            <a:endParaRPr lang="en-US"/>
          </a:p>
          <a:p>
            <a:pPr lvl="1"/>
            <a:r>
              <a:rPr lang="ar-EG" altLang="en-US"/>
              <a:t>المستوى الثاني</a:t>
            </a:r>
            <a:endParaRPr lang="en-US"/>
          </a:p>
          <a:p>
            <a:pPr lvl="2"/>
            <a:r>
              <a:rPr lang="ar-EG" altLang="en-US"/>
              <a:t>المستوى الثالث</a:t>
            </a:r>
            <a:endParaRPr lang="en-US"/>
          </a:p>
          <a:p>
            <a:pPr lvl="3"/>
            <a:r>
              <a:rPr lang="ar-EG" altLang="en-US"/>
              <a:t>المستوى الرابع</a:t>
            </a:r>
            <a:endParaRPr lang="en-US"/>
          </a:p>
          <a:p>
            <a:pPr lvl="4"/>
            <a:r>
              <a:rPr lang="ar-EG" altLang="en-US"/>
              <a:t>المستوى الخامس</a:t>
            </a:r>
            <a:endParaRPr lang="en-US"/>
          </a:p>
        </p:txBody>
      </p:sp>
      <p:sp>
        <p:nvSpPr>
          <p:cNvPr id="6" name="عنصر نائب لحاشية سفلية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
            <a:endParaRPr lang="en-US"/>
          </a:p>
        </p:txBody>
      </p:sp>
      <p:sp>
        <p:nvSpPr>
          <p:cNvPr id="7" name="عنصر نائب لرقم شريحة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
            <a:r>
              <a:rPr lang="en-US" smtClean="0"/>
              <a:t>#</a:t>
            </a:r>
            <a:endParaRPr lang="en-US"/>
          </a:p>
        </p:txBody>
      </p:sp>
    </p:spTree>
  </p:cSld>
  <p:clrMap bg1="lt1" tx1="dk1" bg2="lt2" tx2="dk2" accent1="accent1" accent2="accent2" accent3="accent3" accent4="accent4" accent5="accent5" accent6="accent6" hlink="hlink" folHlink="folHlink"/>
  <p:hf dt="0"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B53BAFC8-A8EE-491C-B472-BA848837C0B0}"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noEditPoints="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noEditPoints="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ar-SA" smtClean="0"/>
              <a:t>انقر لتحرير نمط العنوان الثانوي الرئيسي</a:t>
            </a:r>
            <a:endParaRPr lang="ar-IQ"/>
          </a:p>
        </p:txBody>
      </p:sp>
      <p:sp>
        <p:nvSpPr>
          <p:cNvPr id="4" name="عنصر نائب للتاريخ 3"/>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noEditPoints="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noEditPoints="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noEditPoints="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noEditPoints="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noEditPoints="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noEditPoints="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noEditPoints="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noEditPoints="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8" name="عنصر نائب للتذييل 7"/>
          <p:cNvSpPr>
            <a:spLocks noGrp="1" noEditPoints="1"/>
          </p:cNvSpPr>
          <p:nvPr>
            <p:ph type="ftr" sz="quarter" idx="11"/>
          </p:nvPr>
        </p:nvSpPr>
        <p:spPr/>
        <p:txBody>
          <a:bodyPr/>
          <a:lstStyle/>
          <a:p>
            <a:endParaRPr lang="ar-IQ"/>
          </a:p>
        </p:txBody>
      </p:sp>
      <p:sp>
        <p:nvSpPr>
          <p:cNvPr id="9" name="عنصر نائب لرقم الشريحة 8"/>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4" name="عنصر نائب للتذييل 3"/>
          <p:cNvSpPr>
            <a:spLocks noGrp="1" noEditPoints="1"/>
          </p:cNvSpPr>
          <p:nvPr>
            <p:ph type="ftr" sz="quarter" idx="11"/>
          </p:nvPr>
        </p:nvSpPr>
        <p:spPr/>
        <p:txBody>
          <a:bodyPr/>
          <a:lstStyle/>
          <a:p>
            <a:endParaRPr lang="ar-IQ"/>
          </a:p>
        </p:txBody>
      </p:sp>
      <p:sp>
        <p:nvSpPr>
          <p:cNvPr id="5" name="عنصر نائب لرقم الشريحة 4"/>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3" name="عنصر نائب للتذييل 2"/>
          <p:cNvSpPr>
            <a:spLocks noGrp="1" noEditPoints="1"/>
          </p:cNvSpPr>
          <p:nvPr>
            <p:ph type="ftr" sz="quarter" idx="11"/>
          </p:nvPr>
        </p:nvSpPr>
        <p:spPr/>
        <p:txBody>
          <a:bodyPr/>
          <a:lstStyle/>
          <a:p>
            <a:endParaRPr lang="ar-IQ"/>
          </a:p>
        </p:txBody>
      </p:sp>
      <p:sp>
        <p:nvSpPr>
          <p:cNvPr id="4" name="عنصر نائب لرقم الشريحة 3"/>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noEditPoints="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noEditPoints="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a:p>
        </p:txBody>
      </p:sp>
      <p:sp>
        <p:nvSpPr>
          <p:cNvPr id="4" name="عنصر نائب للنص 3"/>
          <p:cNvSpPr>
            <a:spLocks noGrp="1" noEditPoints="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noEditPoints="1"/>
          </p:cNvSpPr>
          <p:nvPr>
            <p:ph type="dt" sz="half" idx="10"/>
          </p:nvPr>
        </p:nvSpPr>
        <p:spPr/>
        <p:txBody>
          <a:bodyPr/>
          <a:lstStyle/>
          <a:p>
            <a:fld id="{3687D25C-12F7-48A1-BECC-664BBC2A141D}"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1870F631-6CE0-4BF6-8E4B-0753E119B6A1}" type="slidenum">
              <a:rPr lang="ar-IQ" smtClean="0"/>
              <a:t>‹#›</a:t>
            </a:fld>
            <a:endParaRPr lang="ar-IQ"/>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noEditPoints="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87D25C-12F7-48A1-BECC-664BBC2A141D}" type="datetimeFigureOut">
              <a:rPr lang="ar-IQ" smtClean="0"/>
              <a:t>24/05/1447</a:t>
            </a:fld>
            <a:endParaRPr lang="ar-IQ"/>
          </a:p>
        </p:txBody>
      </p:sp>
      <p:sp>
        <p:nvSpPr>
          <p:cNvPr id="5" name="عنصر نائب للتذييل 4"/>
          <p:cNvSpPr>
            <a:spLocks noGrp="1" noEditPoints="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noEditPoints="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70F631-6CE0-4BF6-8E4B-0753E119B6A1}"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sldNum="0"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ctrTitle"/>
          </p:nvPr>
        </p:nvSpPr>
        <p:spPr/>
        <p:txBody>
          <a:bodyPr>
            <a:normAutofit fontScale="90000"/>
          </a:bodyPr>
          <a:lstStyle/>
          <a:p>
            <a:r>
              <a:rPr lang="en-US" dirty="0" err="1"/>
              <a:t>Megaloblastic</a:t>
            </a:r>
            <a:r>
              <a:rPr lang="en-US" dirty="0"/>
              <a:t> </a:t>
            </a:r>
            <a:r>
              <a:rPr lang="en-US" dirty="0" err="1"/>
              <a:t>anaemias</a:t>
            </a:r>
            <a:br>
              <a:rPr lang="en-US" dirty="0"/>
            </a:br>
            <a:r>
              <a:rPr lang="en-US" dirty="0"/>
              <a:t>and other </a:t>
            </a:r>
            <a:r>
              <a:rPr lang="en-US" dirty="0" err="1"/>
              <a:t>macrocytic</a:t>
            </a:r>
            <a:br>
              <a:rPr lang="en-US" dirty="0"/>
            </a:br>
            <a:r>
              <a:rPr lang="en-US" dirty="0" err="1"/>
              <a:t>anaemias</a:t>
            </a:r>
            <a:endParaRPr lang="ar-IQ" dirty="0"/>
          </a:p>
        </p:txBody>
      </p:sp>
      <p:sp>
        <p:nvSpPr>
          <p:cNvPr id="3" name="عنوان فرعي 2"/>
          <p:cNvSpPr>
            <a:spLocks noGrp="1" noEditPoints="1"/>
          </p:cNvSpPr>
          <p:nvPr>
            <p:ph type="subTitle" idx="1"/>
          </p:nvPr>
        </p:nvSpPr>
        <p:spPr/>
        <p:txBody>
          <a:bodyPr/>
          <a:lstStyle/>
          <a:p>
            <a:r>
              <a:rPr lang="en-US" dirty="0" smtClean="0"/>
              <a:t> Prof. </a:t>
            </a:r>
            <a:r>
              <a:rPr lang="en-US" dirty="0" err="1" smtClean="0"/>
              <a:t>Abeer</a:t>
            </a:r>
            <a:r>
              <a:rPr lang="en-US" dirty="0" smtClean="0"/>
              <a:t> </a:t>
            </a:r>
            <a:r>
              <a:rPr lang="en-US" dirty="0" err="1" smtClean="0"/>
              <a:t>Anwer</a:t>
            </a:r>
            <a:r>
              <a:rPr lang="en-US" dirty="0" smtClean="0"/>
              <a:t> Ahmed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285720" y="285728"/>
            <a:ext cx="8401080" cy="6286544"/>
          </a:xfrm>
        </p:spPr>
        <p:txBody>
          <a:bodyPr>
            <a:normAutofit fontScale="85000" lnSpcReduction="20000"/>
          </a:bodyPr>
          <a:lstStyle/>
          <a:p>
            <a:pPr algn="ctr">
              <a:buNone/>
            </a:pPr>
            <a:r>
              <a:rPr lang="en-US" sz="4000" b="1" dirty="0" smtClean="0">
                <a:solidFill>
                  <a:srgbClr val="FF0000"/>
                </a:solidFill>
              </a:rPr>
              <a:t>Clinical features of </a:t>
            </a:r>
            <a:r>
              <a:rPr lang="en-US" sz="4000" b="1" dirty="0" err="1" smtClean="0">
                <a:solidFill>
                  <a:srgbClr val="FF0000"/>
                </a:solidFill>
              </a:rPr>
              <a:t>megaloblastic</a:t>
            </a:r>
            <a:r>
              <a:rPr lang="en-US" sz="4000" b="1" dirty="0" smtClean="0">
                <a:solidFill>
                  <a:srgbClr val="FF0000"/>
                </a:solidFill>
              </a:rPr>
              <a:t> </a:t>
            </a:r>
            <a:r>
              <a:rPr lang="en-US" sz="4000" b="1" dirty="0" err="1" smtClean="0">
                <a:solidFill>
                  <a:srgbClr val="FF0000"/>
                </a:solidFill>
              </a:rPr>
              <a:t>anaemia</a:t>
            </a:r>
            <a:endParaRPr lang="en-US" b="1" dirty="0" smtClean="0">
              <a:solidFill>
                <a:srgbClr val="FF0000"/>
              </a:solidFill>
            </a:endParaRPr>
          </a:p>
          <a:p>
            <a:pPr algn="l">
              <a:buNone/>
            </a:pPr>
            <a:r>
              <a:rPr lang="en-US" dirty="0" smtClean="0">
                <a:solidFill>
                  <a:schemeClr val="accent1">
                    <a:lumMod val="75000"/>
                  </a:schemeClr>
                </a:solidFill>
              </a:rPr>
              <a:t>-The onset is usually insidious with gradually progressive symptoms and signs of anemia .</a:t>
            </a:r>
          </a:p>
          <a:p>
            <a:pPr algn="l">
              <a:buNone/>
            </a:pPr>
            <a:r>
              <a:rPr lang="en-US" dirty="0" smtClean="0"/>
              <a:t>-The patient may be mildly jaundiced (lemon yellow) because of the excess breakdown of </a:t>
            </a:r>
            <a:r>
              <a:rPr lang="en-US" dirty="0" err="1" smtClean="0"/>
              <a:t>haemoglobin</a:t>
            </a:r>
            <a:r>
              <a:rPr lang="en-US" dirty="0" smtClean="0"/>
              <a:t> resulting from increased ineffective </a:t>
            </a:r>
            <a:r>
              <a:rPr lang="en-US" dirty="0" err="1" smtClean="0"/>
              <a:t>erythropoiesis</a:t>
            </a:r>
            <a:r>
              <a:rPr lang="en-US" dirty="0" smtClean="0"/>
              <a:t> in the bone marrow.</a:t>
            </a:r>
          </a:p>
          <a:p>
            <a:pPr algn="l">
              <a:buNone/>
            </a:pPr>
            <a:r>
              <a:rPr lang="en-US" dirty="0" smtClean="0"/>
              <a:t> -</a:t>
            </a:r>
            <a:r>
              <a:rPr lang="en-US" dirty="0" err="1" smtClean="0">
                <a:solidFill>
                  <a:schemeClr val="accent1">
                    <a:lumMod val="75000"/>
                  </a:schemeClr>
                </a:solidFill>
              </a:rPr>
              <a:t>Glossitis</a:t>
            </a:r>
            <a:r>
              <a:rPr lang="en-US" dirty="0" smtClean="0">
                <a:solidFill>
                  <a:schemeClr val="accent1">
                    <a:lumMod val="75000"/>
                  </a:schemeClr>
                </a:solidFill>
              </a:rPr>
              <a:t> (a beefy‐red sore tongue)</a:t>
            </a:r>
          </a:p>
          <a:p>
            <a:pPr algn="l">
              <a:buNone/>
            </a:pPr>
            <a:r>
              <a:rPr lang="en-US" dirty="0" smtClean="0"/>
              <a:t>-angular </a:t>
            </a:r>
            <a:r>
              <a:rPr lang="en-US" dirty="0" err="1" smtClean="0"/>
              <a:t>cheilosis</a:t>
            </a:r>
            <a:r>
              <a:rPr lang="en-US" dirty="0" smtClean="0"/>
              <a:t> </a:t>
            </a:r>
          </a:p>
          <a:p>
            <a:pPr algn="l">
              <a:buNone/>
            </a:pPr>
            <a:r>
              <a:rPr lang="en-US" dirty="0" smtClean="0">
                <a:solidFill>
                  <a:schemeClr val="accent1">
                    <a:lumMod val="75000"/>
                  </a:schemeClr>
                </a:solidFill>
              </a:rPr>
              <a:t>-and mild symptoms of </a:t>
            </a:r>
            <a:r>
              <a:rPr lang="en-US" dirty="0" err="1" smtClean="0">
                <a:solidFill>
                  <a:schemeClr val="accent1">
                    <a:lumMod val="75000"/>
                  </a:schemeClr>
                </a:solidFill>
              </a:rPr>
              <a:t>malabsorption</a:t>
            </a:r>
            <a:r>
              <a:rPr lang="en-US" dirty="0" smtClean="0">
                <a:solidFill>
                  <a:schemeClr val="accent1">
                    <a:lumMod val="75000"/>
                  </a:schemeClr>
                </a:solidFill>
              </a:rPr>
              <a:t> with loss of weight may be present because of the epithelial abnormality. </a:t>
            </a:r>
            <a:r>
              <a:rPr lang="en-US" dirty="0" err="1" smtClean="0"/>
              <a:t>Purpura</a:t>
            </a:r>
            <a:r>
              <a:rPr lang="en-US" dirty="0" smtClean="0"/>
              <a:t> as a result of thrombocytopenia and widespread melanin pigmentation (the cause of which is unclear) are less frequent presenting features </a:t>
            </a:r>
          </a:p>
          <a:p>
            <a:pPr algn="l">
              <a:buNone/>
            </a:pPr>
            <a:r>
              <a:rPr lang="en-US" dirty="0" smtClean="0">
                <a:solidFill>
                  <a:schemeClr val="accent1">
                    <a:lumMod val="75000"/>
                  </a:schemeClr>
                </a:solidFill>
              </a:rPr>
              <a:t>-Many asymptomatic patients are diagnosed when a blood count that has been performed for another reason reveals </a:t>
            </a:r>
            <a:r>
              <a:rPr lang="en-US" dirty="0" err="1" smtClean="0">
                <a:solidFill>
                  <a:schemeClr val="accent1">
                    <a:lumMod val="75000"/>
                  </a:schemeClr>
                </a:solidFill>
              </a:rPr>
              <a:t>macrocytosis</a:t>
            </a:r>
            <a:r>
              <a:rPr lang="en-US" dirty="0" smtClean="0"/>
              <a:t>.</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1"/>
          <a:srcRect/>
          <a:stretch>
            <a:fillRect/>
          </a:stretch>
        </p:blipFill>
        <p:spPr bwMode="auto">
          <a:xfrm>
            <a:off x="0" y="0"/>
            <a:ext cx="3344980" cy="4525963"/>
          </a:xfrm>
          <a:prstGeom prst="rect">
            <a:avLst/>
          </a:prstGeom>
          <a:noFill/>
          <a:ln w="9525">
            <a:noFill/>
            <a:miter lim="800000"/>
          </a:ln>
          <a:effectLst/>
        </p:spPr>
      </p:pic>
      <p:pic>
        <p:nvPicPr>
          <p:cNvPr id="1027" name="Picture 3"/>
          <p:cNvPicPr>
            <a:picLocks noChangeAspect="1" noChangeArrowheads="1"/>
          </p:cNvPicPr>
          <p:nvPr/>
        </p:nvPicPr>
        <p:blipFill>
          <a:blip r:embed="rId2"/>
          <a:srcRect/>
          <a:stretch>
            <a:fillRect/>
          </a:stretch>
        </p:blipFill>
        <p:spPr bwMode="auto">
          <a:xfrm>
            <a:off x="4495800" y="0"/>
            <a:ext cx="4648200" cy="3143250"/>
          </a:xfrm>
          <a:prstGeom prst="rect">
            <a:avLst/>
          </a:prstGeom>
          <a:noFill/>
          <a:ln w="9525">
            <a:noFill/>
            <a:miter lim="800000"/>
          </a:ln>
          <a:effectLst/>
        </p:spPr>
      </p:pic>
      <p:pic>
        <p:nvPicPr>
          <p:cNvPr id="1028" name="Picture 4"/>
          <p:cNvPicPr>
            <a:picLocks noChangeAspect="1" noChangeArrowheads="1"/>
          </p:cNvPicPr>
          <p:nvPr/>
        </p:nvPicPr>
        <p:blipFill>
          <a:blip r:embed="rId3"/>
          <a:srcRect/>
          <a:stretch>
            <a:fillRect/>
          </a:stretch>
        </p:blipFill>
        <p:spPr bwMode="auto">
          <a:xfrm>
            <a:off x="4500562" y="3063652"/>
            <a:ext cx="4643438" cy="3794348"/>
          </a:xfrm>
          <a:prstGeom prst="rect">
            <a:avLst/>
          </a:prstGeom>
          <a:noFill/>
          <a:ln w="9525">
            <a:noFill/>
            <a:miter lim="800000"/>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214282" y="274638"/>
            <a:ext cx="8472518" cy="1939916"/>
          </a:xfrm>
        </p:spPr>
        <p:txBody>
          <a:bodyPr>
            <a:noAutofit/>
          </a:bodyPr>
          <a:lstStyle/>
          <a:p>
            <a:pPr algn="l"/>
            <a:r>
              <a:rPr lang="en-US" sz="2800" dirty="0" smtClean="0"/>
              <a:t>Cross‐section of the spinal cord in a patient who died</a:t>
            </a:r>
            <a:br>
              <a:rPr lang="en-US" sz="2800" dirty="0" smtClean="0"/>
            </a:br>
            <a:r>
              <a:rPr lang="en-US" sz="2800" dirty="0" smtClean="0"/>
              <a:t>with </a:t>
            </a:r>
            <a:r>
              <a:rPr lang="en-US" sz="2800" dirty="0" err="1" smtClean="0">
                <a:solidFill>
                  <a:srgbClr val="FF0000"/>
                </a:solidFill>
              </a:rPr>
              <a:t>subacute</a:t>
            </a:r>
            <a:r>
              <a:rPr lang="en-US" sz="2800" dirty="0" smtClean="0">
                <a:solidFill>
                  <a:srgbClr val="FF0000"/>
                </a:solidFill>
              </a:rPr>
              <a:t> combined degeneration of the cord </a:t>
            </a:r>
            <a:r>
              <a:rPr lang="en-US" sz="2800" dirty="0" smtClean="0"/>
              <a:t>(</a:t>
            </a:r>
            <a:r>
              <a:rPr lang="en-US" sz="2800" dirty="0" err="1" smtClean="0"/>
              <a:t>Weigert</a:t>
            </a:r>
            <a:r>
              <a:rPr lang="en-US" sz="2800" dirty="0" smtClean="0"/>
              <a:t>–Pal stain). There is </a:t>
            </a:r>
            <a:r>
              <a:rPr lang="en-US" sz="2800" dirty="0" err="1" smtClean="0"/>
              <a:t>demyelination</a:t>
            </a:r>
            <a:br>
              <a:rPr lang="en-US" sz="2800" dirty="0" smtClean="0"/>
            </a:br>
            <a:r>
              <a:rPr lang="ar-IQ" sz="2800" dirty="0" smtClean="0"/>
              <a:t>  </a:t>
            </a:r>
            <a:r>
              <a:rPr lang="en-US" sz="2800" dirty="0" smtClean="0"/>
              <a:t>of the dorsal and </a:t>
            </a:r>
            <a:r>
              <a:rPr lang="en-US" sz="2800" dirty="0" err="1" smtClean="0"/>
              <a:t>dorsolateral</a:t>
            </a:r>
            <a:r>
              <a:rPr lang="en-US" sz="2800" dirty="0" smtClean="0"/>
              <a:t> columns.</a:t>
            </a:r>
            <a:endParaRPr lang="ar-IQ" sz="2800" dirty="0"/>
          </a:p>
        </p:txBody>
      </p:sp>
      <p:pic>
        <p:nvPicPr>
          <p:cNvPr id="2050" name="Picture 2"/>
          <p:cNvPicPr>
            <a:picLocks noGrp="1" noChangeAspect="1" noChangeArrowheads="1"/>
          </p:cNvPicPr>
          <p:nvPr>
            <p:ph idx="1"/>
          </p:nvPr>
        </p:nvPicPr>
        <p:blipFill>
          <a:blip r:embed="rId1"/>
          <a:srcRect/>
          <a:stretch>
            <a:fillRect/>
          </a:stretch>
        </p:blipFill>
        <p:spPr bwMode="auto">
          <a:xfrm>
            <a:off x="2214546" y="2214554"/>
            <a:ext cx="5904394" cy="4000528"/>
          </a:xfrm>
          <a:prstGeom prst="rect">
            <a:avLst/>
          </a:prstGeom>
          <a:noFill/>
          <a:ln w="9525">
            <a:noFill/>
            <a:miter lim="800000"/>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0" y="285728"/>
            <a:ext cx="9144000" cy="6572272"/>
          </a:xfrm>
        </p:spPr>
        <p:txBody>
          <a:bodyPr>
            <a:normAutofit fontScale="85000" lnSpcReduction="20000"/>
          </a:bodyPr>
          <a:lstStyle/>
          <a:p>
            <a:pPr algn="l">
              <a:buNone/>
            </a:pPr>
            <a:r>
              <a:rPr lang="en-US" b="1" dirty="0" smtClean="0">
                <a:solidFill>
                  <a:srgbClr val="FF0000"/>
                </a:solidFill>
              </a:rPr>
              <a:t>Laboratory findings</a:t>
            </a:r>
          </a:p>
          <a:p>
            <a:pPr algn="l">
              <a:buNone/>
            </a:pPr>
            <a:r>
              <a:rPr lang="en-US" dirty="0" smtClean="0">
                <a:solidFill>
                  <a:srgbClr val="0070C0"/>
                </a:solidFill>
              </a:rPr>
              <a:t>-The </a:t>
            </a:r>
            <a:r>
              <a:rPr lang="en-US" dirty="0" err="1" smtClean="0">
                <a:solidFill>
                  <a:srgbClr val="0070C0"/>
                </a:solidFill>
              </a:rPr>
              <a:t>anaemia</a:t>
            </a:r>
            <a:r>
              <a:rPr lang="en-US" dirty="0" smtClean="0">
                <a:solidFill>
                  <a:srgbClr val="0070C0"/>
                </a:solidFill>
              </a:rPr>
              <a:t> is </a:t>
            </a:r>
            <a:r>
              <a:rPr lang="en-US" dirty="0" err="1" smtClean="0">
                <a:solidFill>
                  <a:srgbClr val="0070C0"/>
                </a:solidFill>
              </a:rPr>
              <a:t>macrocytic</a:t>
            </a:r>
            <a:r>
              <a:rPr lang="en-US" dirty="0" smtClean="0">
                <a:solidFill>
                  <a:srgbClr val="0070C0"/>
                </a:solidFill>
              </a:rPr>
              <a:t> (MCV &gt;98 </a:t>
            </a:r>
            <a:r>
              <a:rPr lang="en-US" dirty="0" err="1" smtClean="0">
                <a:solidFill>
                  <a:srgbClr val="0070C0"/>
                </a:solidFill>
              </a:rPr>
              <a:t>fL</a:t>
            </a:r>
            <a:r>
              <a:rPr lang="en-US" dirty="0" smtClean="0">
                <a:solidFill>
                  <a:srgbClr val="0070C0"/>
                </a:solidFill>
              </a:rPr>
              <a:t> and often as high as</a:t>
            </a:r>
          </a:p>
          <a:p>
            <a:pPr algn="l">
              <a:buNone/>
            </a:pPr>
            <a:r>
              <a:rPr lang="en-US" dirty="0" smtClean="0">
                <a:solidFill>
                  <a:srgbClr val="0070C0"/>
                </a:solidFill>
              </a:rPr>
              <a:t>120–140 </a:t>
            </a:r>
            <a:r>
              <a:rPr lang="en-US" dirty="0" err="1" smtClean="0">
                <a:solidFill>
                  <a:srgbClr val="0070C0"/>
                </a:solidFill>
              </a:rPr>
              <a:t>fL</a:t>
            </a:r>
            <a:r>
              <a:rPr lang="en-US" dirty="0" smtClean="0">
                <a:solidFill>
                  <a:srgbClr val="0070C0"/>
                </a:solidFill>
              </a:rPr>
              <a:t> in severe cases) and the </a:t>
            </a:r>
            <a:r>
              <a:rPr lang="en-US" dirty="0" err="1" smtClean="0">
                <a:solidFill>
                  <a:srgbClr val="0070C0"/>
                </a:solidFill>
              </a:rPr>
              <a:t>macrocytes</a:t>
            </a:r>
            <a:r>
              <a:rPr lang="en-US" dirty="0" smtClean="0">
                <a:solidFill>
                  <a:srgbClr val="0070C0"/>
                </a:solidFill>
              </a:rPr>
              <a:t> are typically oval .</a:t>
            </a:r>
          </a:p>
          <a:p>
            <a:pPr algn="l">
              <a:buNone/>
            </a:pPr>
            <a:r>
              <a:rPr lang="en-US" dirty="0" smtClean="0"/>
              <a:t>If iron deficiency is also present the MCV maybe normal.</a:t>
            </a:r>
          </a:p>
          <a:p>
            <a:pPr algn="l">
              <a:buNone/>
            </a:pPr>
            <a:r>
              <a:rPr lang="en-US" dirty="0" smtClean="0"/>
              <a:t> </a:t>
            </a:r>
            <a:r>
              <a:rPr lang="en-US" dirty="0" smtClean="0">
                <a:solidFill>
                  <a:srgbClr val="FF0000"/>
                </a:solidFill>
              </a:rPr>
              <a:t>-The </a:t>
            </a:r>
            <a:r>
              <a:rPr lang="en-US" dirty="0" err="1" smtClean="0">
                <a:solidFill>
                  <a:srgbClr val="FF0000"/>
                </a:solidFill>
              </a:rPr>
              <a:t>reticulocyte</a:t>
            </a:r>
            <a:r>
              <a:rPr lang="en-US" dirty="0" smtClean="0">
                <a:solidFill>
                  <a:srgbClr val="FF0000"/>
                </a:solidFill>
              </a:rPr>
              <a:t> count is low .</a:t>
            </a:r>
          </a:p>
          <a:p>
            <a:pPr algn="l">
              <a:buNone/>
            </a:pPr>
            <a:r>
              <a:rPr lang="en-US" dirty="0" smtClean="0">
                <a:solidFill>
                  <a:srgbClr val="00B050"/>
                </a:solidFill>
              </a:rPr>
              <a:t>-the total white cell and platelet counts may be moderately reduced, especially in severely </a:t>
            </a:r>
            <a:r>
              <a:rPr lang="en-US" dirty="0" err="1" smtClean="0">
                <a:solidFill>
                  <a:srgbClr val="00B050"/>
                </a:solidFill>
              </a:rPr>
              <a:t>anaemic</a:t>
            </a:r>
            <a:r>
              <a:rPr lang="en-US" dirty="0" smtClean="0">
                <a:solidFill>
                  <a:srgbClr val="00B050"/>
                </a:solidFill>
              </a:rPr>
              <a:t> patients.</a:t>
            </a:r>
            <a:r>
              <a:rPr lang="en-US" dirty="0" smtClean="0"/>
              <a:t> </a:t>
            </a:r>
          </a:p>
          <a:p>
            <a:pPr algn="l">
              <a:buNone/>
            </a:pPr>
            <a:r>
              <a:rPr lang="en-US" dirty="0" smtClean="0">
                <a:solidFill>
                  <a:srgbClr val="FF0000"/>
                </a:solidFill>
              </a:rPr>
              <a:t>-A proportion of the </a:t>
            </a:r>
            <a:r>
              <a:rPr lang="en-US" dirty="0" err="1" smtClean="0">
                <a:solidFill>
                  <a:srgbClr val="FF0000"/>
                </a:solidFill>
              </a:rPr>
              <a:t>neutrophils</a:t>
            </a:r>
            <a:r>
              <a:rPr lang="en-US" dirty="0" smtClean="0">
                <a:solidFill>
                  <a:srgbClr val="FF0000"/>
                </a:solidFill>
              </a:rPr>
              <a:t> show </a:t>
            </a:r>
            <a:r>
              <a:rPr lang="en-US" dirty="0" err="1" smtClean="0">
                <a:solidFill>
                  <a:srgbClr val="FF0000"/>
                </a:solidFill>
              </a:rPr>
              <a:t>hypersegmented</a:t>
            </a:r>
            <a:r>
              <a:rPr lang="en-US" dirty="0" smtClean="0">
                <a:solidFill>
                  <a:srgbClr val="FF0000"/>
                </a:solidFill>
              </a:rPr>
              <a:t> nuclei (with six or more lobes).</a:t>
            </a:r>
          </a:p>
          <a:p>
            <a:pPr algn="l">
              <a:buNone/>
            </a:pPr>
            <a:r>
              <a:rPr lang="en-US" dirty="0" smtClean="0">
                <a:solidFill>
                  <a:srgbClr val="0070C0"/>
                </a:solidFill>
              </a:rPr>
              <a:t>- The bone marrow </a:t>
            </a:r>
            <a:r>
              <a:rPr lang="en-US" dirty="0" smtClean="0"/>
              <a:t>is usually </a:t>
            </a:r>
            <a:r>
              <a:rPr lang="en-US" dirty="0" err="1" smtClean="0"/>
              <a:t>hypercellular</a:t>
            </a:r>
            <a:r>
              <a:rPr lang="en-US" dirty="0" smtClean="0"/>
              <a:t> and the erythroblasts are large and show an open, fine, lacy primitive chromatin pattern but normal </a:t>
            </a:r>
            <a:r>
              <a:rPr lang="en-US" dirty="0" err="1" smtClean="0"/>
              <a:t>cytoplasmic</a:t>
            </a:r>
            <a:r>
              <a:rPr lang="en-US" dirty="0" smtClean="0"/>
              <a:t> </a:t>
            </a:r>
            <a:r>
              <a:rPr lang="en-US" dirty="0" err="1" smtClean="0"/>
              <a:t>haemoglobinization</a:t>
            </a:r>
            <a:r>
              <a:rPr lang="en-US" dirty="0" smtClean="0"/>
              <a:t> .</a:t>
            </a:r>
          </a:p>
          <a:p>
            <a:pPr algn="l">
              <a:buNone/>
            </a:pPr>
            <a:r>
              <a:rPr lang="en-US" dirty="0" smtClean="0"/>
              <a:t>Giant and abnormally shaped </a:t>
            </a:r>
            <a:r>
              <a:rPr lang="en-US" dirty="0" err="1" smtClean="0"/>
              <a:t>metamyelocytes</a:t>
            </a:r>
            <a:r>
              <a:rPr lang="en-US" dirty="0" smtClean="0"/>
              <a:t> are characteristic.</a:t>
            </a:r>
          </a:p>
          <a:p>
            <a:pPr algn="l">
              <a:buNone/>
            </a:pPr>
            <a:r>
              <a:rPr lang="en-US" dirty="0" smtClean="0">
                <a:solidFill>
                  <a:srgbClr val="FF0000"/>
                </a:solidFill>
              </a:rPr>
              <a:t>-The serum </a:t>
            </a:r>
            <a:r>
              <a:rPr lang="en-US" dirty="0" err="1" smtClean="0">
                <a:solidFill>
                  <a:srgbClr val="FF0000"/>
                </a:solidFill>
              </a:rPr>
              <a:t>unconjugated</a:t>
            </a:r>
            <a:r>
              <a:rPr lang="en-US" dirty="0" smtClean="0">
                <a:solidFill>
                  <a:srgbClr val="FF0000"/>
                </a:solidFill>
              </a:rPr>
              <a:t> </a:t>
            </a:r>
            <a:r>
              <a:rPr lang="en-US" dirty="0" err="1" smtClean="0">
                <a:solidFill>
                  <a:srgbClr val="FF0000"/>
                </a:solidFill>
              </a:rPr>
              <a:t>bilirubin</a:t>
            </a:r>
            <a:r>
              <a:rPr lang="en-US" dirty="0" smtClean="0">
                <a:solidFill>
                  <a:srgbClr val="FF0000"/>
                </a:solidFill>
              </a:rPr>
              <a:t> and lactate </a:t>
            </a:r>
            <a:r>
              <a:rPr lang="en-US" dirty="0" err="1" smtClean="0">
                <a:solidFill>
                  <a:srgbClr val="FF0000"/>
                </a:solidFill>
              </a:rPr>
              <a:t>dehydrogenase</a:t>
            </a:r>
            <a:endParaRPr lang="en-US" dirty="0" smtClean="0">
              <a:solidFill>
                <a:srgbClr val="FF0000"/>
              </a:solidFill>
            </a:endParaRPr>
          </a:p>
          <a:p>
            <a:pPr algn="l">
              <a:buNone/>
            </a:pPr>
            <a:r>
              <a:rPr lang="en-US" dirty="0" smtClean="0">
                <a:solidFill>
                  <a:srgbClr val="FF0000"/>
                </a:solidFill>
              </a:rPr>
              <a:t>are raised as a result of marrow cell breakdown</a:t>
            </a:r>
            <a:r>
              <a:rPr lang="en-US" dirty="0" smtClean="0"/>
              <a:t>.</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r>
              <a:rPr lang="en-US" sz="3200" dirty="0" err="1" smtClean="0"/>
              <a:t>Megaloblastic</a:t>
            </a:r>
            <a:r>
              <a:rPr lang="en-US" sz="3200" dirty="0" smtClean="0"/>
              <a:t> </a:t>
            </a:r>
            <a:r>
              <a:rPr lang="en-US" sz="3200" dirty="0" err="1" smtClean="0"/>
              <a:t>anaemia</a:t>
            </a:r>
            <a:r>
              <a:rPr lang="en-US" sz="3200" dirty="0" smtClean="0"/>
              <a:t>: peripheral blood film</a:t>
            </a:r>
            <a:br>
              <a:rPr lang="en-US" sz="3200" dirty="0" smtClean="0"/>
            </a:br>
            <a:r>
              <a:rPr lang="ar-IQ" sz="3200" dirty="0" smtClean="0"/>
              <a:t> </a:t>
            </a:r>
            <a:r>
              <a:rPr lang="en-US" sz="3200" dirty="0" smtClean="0"/>
              <a:t> showing oval </a:t>
            </a:r>
            <a:r>
              <a:rPr lang="en-US" sz="3200" dirty="0" err="1" smtClean="0"/>
              <a:t>macrocytes</a:t>
            </a:r>
            <a:r>
              <a:rPr lang="en-US" sz="3200" dirty="0" smtClean="0"/>
              <a:t> and </a:t>
            </a:r>
            <a:r>
              <a:rPr lang="en-US" sz="3200" dirty="0" err="1" smtClean="0"/>
              <a:t>hypersegmented</a:t>
            </a:r>
            <a:r>
              <a:rPr lang="en-US" sz="3200" dirty="0" smtClean="0"/>
              <a:t> </a:t>
            </a:r>
            <a:r>
              <a:rPr lang="en-US" sz="3200" dirty="0" err="1" smtClean="0"/>
              <a:t>neutrophil</a:t>
            </a:r>
            <a:r>
              <a:rPr lang="en-US" sz="3200" dirty="0" smtClean="0"/>
              <a:t> </a:t>
            </a:r>
            <a:endParaRPr lang="ar-IQ" sz="3200" dirty="0"/>
          </a:p>
        </p:txBody>
      </p:sp>
      <p:pic>
        <p:nvPicPr>
          <p:cNvPr id="16386" name="Picture 2"/>
          <p:cNvPicPr>
            <a:picLocks noGrp="1" noChangeAspect="1" noChangeArrowheads="1"/>
          </p:cNvPicPr>
          <p:nvPr>
            <p:ph idx="1"/>
          </p:nvPr>
        </p:nvPicPr>
        <p:blipFill>
          <a:blip r:embed="rId1"/>
          <a:srcRect b="25959"/>
          <a:stretch/>
        </p:blipFill>
        <p:spPr bwMode="auto">
          <a:xfrm>
            <a:off x="1000100" y="1785926"/>
            <a:ext cx="6000792" cy="4862960"/>
          </a:xfrm>
          <a:prstGeom prst="rect">
            <a:avLst/>
          </a:prstGeom>
          <a:noFill/>
          <a:ln w="9525">
            <a:noFill/>
            <a:miter lim="800000"/>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214282" y="0"/>
            <a:ext cx="8929718" cy="1785926"/>
          </a:xfrm>
        </p:spPr>
        <p:txBody>
          <a:bodyPr>
            <a:noAutofit/>
          </a:bodyPr>
          <a:lstStyle/>
          <a:p>
            <a:pPr algn="l"/>
            <a:r>
              <a:rPr lang="en-US" sz="1600" dirty="0" err="1" smtClean="0"/>
              <a:t>Megaloblastic</a:t>
            </a:r>
            <a:r>
              <a:rPr lang="en-US" sz="1600" dirty="0" smtClean="0"/>
              <a:t> changes in the bone marrow in a patient with severe </a:t>
            </a:r>
            <a:r>
              <a:rPr lang="en-US" sz="1600" dirty="0" err="1" smtClean="0"/>
              <a:t>megaloblastic</a:t>
            </a:r>
            <a:r>
              <a:rPr lang="en-US" sz="1600" dirty="0" smtClean="0"/>
              <a:t> </a:t>
            </a:r>
            <a:r>
              <a:rPr lang="en-US" sz="1600" dirty="0" err="1" smtClean="0"/>
              <a:t>anaemia</a:t>
            </a:r>
            <a:r>
              <a:rPr lang="en-US" sz="1600" dirty="0" smtClean="0"/>
              <a:t>. </a:t>
            </a:r>
            <a:r>
              <a:rPr lang="en-US" sz="1600" b="1" dirty="0" smtClean="0"/>
              <a:t>(a–c) Erythroblasts showing fine,</a:t>
            </a:r>
            <a:br>
              <a:rPr lang="en-US" sz="1600" b="1" dirty="0" smtClean="0"/>
            </a:br>
            <a:r>
              <a:rPr lang="en-US" sz="1600" dirty="0" smtClean="0"/>
              <a:t>open stippled (primitive) appearance of the nuclear chromatin even in late cells (pale cytoplasm with some </a:t>
            </a:r>
            <a:r>
              <a:rPr lang="en-US" sz="1600" dirty="0" err="1" smtClean="0"/>
              <a:t>haemoglobin</a:t>
            </a:r>
            <a:r>
              <a:rPr lang="en-US" sz="1600" dirty="0" smtClean="0"/>
              <a:t> formation).</a:t>
            </a:r>
            <a:br>
              <a:rPr lang="en-US" sz="1600" dirty="0" smtClean="0"/>
            </a:br>
            <a:r>
              <a:rPr lang="en-US" sz="1600" b="1" dirty="0" smtClean="0"/>
              <a:t>(d) Abnormal giant </a:t>
            </a:r>
            <a:r>
              <a:rPr lang="en-US" sz="1600" b="1" dirty="0" err="1" smtClean="0"/>
              <a:t>metamyelocytes</a:t>
            </a:r>
            <a:r>
              <a:rPr lang="en-US" sz="1600" b="1" dirty="0" smtClean="0"/>
              <a:t> and band forms.</a:t>
            </a:r>
            <a:endParaRPr lang="ar-IQ" sz="1600" dirty="0"/>
          </a:p>
        </p:txBody>
      </p:sp>
      <p:pic>
        <p:nvPicPr>
          <p:cNvPr id="17410" name="Picture 2"/>
          <p:cNvPicPr>
            <a:picLocks noGrp="1" noChangeAspect="1" noChangeArrowheads="1"/>
          </p:cNvPicPr>
          <p:nvPr>
            <p:ph idx="1"/>
          </p:nvPr>
        </p:nvPicPr>
        <p:blipFill>
          <a:blip r:embed="rId1"/>
          <a:srcRect/>
          <a:stretch>
            <a:fillRect/>
          </a:stretch>
        </p:blipFill>
        <p:spPr bwMode="auto">
          <a:xfrm>
            <a:off x="1357290" y="1714488"/>
            <a:ext cx="5786478" cy="5161967"/>
          </a:xfrm>
          <a:prstGeom prst="rect">
            <a:avLst/>
          </a:prstGeom>
          <a:noFill/>
          <a:ln w="9525">
            <a:noFill/>
            <a:miter lim="800000"/>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571472" y="571480"/>
            <a:ext cx="8115328" cy="5554683"/>
          </a:xfrm>
        </p:spPr>
        <p:txBody>
          <a:bodyPr>
            <a:normAutofit fontScale="85000" lnSpcReduction="20000"/>
          </a:bodyPr>
          <a:lstStyle/>
          <a:p>
            <a:pPr algn="ctr">
              <a:buNone/>
            </a:pPr>
            <a:r>
              <a:rPr lang="en-US" sz="4100" b="1" dirty="0" smtClean="0">
                <a:solidFill>
                  <a:srgbClr val="FF0000"/>
                </a:solidFill>
              </a:rPr>
              <a:t>Pernicious </a:t>
            </a:r>
            <a:r>
              <a:rPr lang="en-US" sz="4100" b="1" dirty="0" err="1" smtClean="0">
                <a:solidFill>
                  <a:srgbClr val="FF0000"/>
                </a:solidFill>
              </a:rPr>
              <a:t>anaemia</a:t>
            </a:r>
            <a:r>
              <a:rPr lang="en-US" sz="4100" b="1" dirty="0" smtClean="0">
                <a:solidFill>
                  <a:srgbClr val="FF0000"/>
                </a:solidFill>
              </a:rPr>
              <a:t> (PA)</a:t>
            </a:r>
          </a:p>
          <a:p>
            <a:pPr algn="l">
              <a:buNone/>
            </a:pPr>
            <a:r>
              <a:rPr lang="en-US" dirty="0" smtClean="0"/>
              <a:t>This is caused by </a:t>
            </a:r>
            <a:r>
              <a:rPr lang="en-US" dirty="0" smtClean="0">
                <a:solidFill>
                  <a:srgbClr val="FF0000"/>
                </a:solidFill>
              </a:rPr>
              <a:t>autoimmune attack on the gastric mucosa </a:t>
            </a:r>
            <a:r>
              <a:rPr lang="en-US" dirty="0" smtClean="0"/>
              <a:t>leading to atrophy of the stomach. </a:t>
            </a:r>
          </a:p>
          <a:p>
            <a:pPr algn="l">
              <a:buNone/>
            </a:pPr>
            <a:r>
              <a:rPr lang="en-US" dirty="0" smtClean="0"/>
              <a:t>The wall of the stomach becomes :</a:t>
            </a:r>
          </a:p>
          <a:p>
            <a:pPr algn="l">
              <a:buNone/>
            </a:pPr>
            <a:r>
              <a:rPr lang="en-US" dirty="0" smtClean="0"/>
              <a:t>-Thin</a:t>
            </a:r>
          </a:p>
          <a:p>
            <a:pPr algn="l">
              <a:buNone/>
            </a:pPr>
            <a:r>
              <a:rPr lang="en-US" dirty="0" smtClean="0"/>
              <a:t> -with a plasma cell and lymphoid infiltrate of the lamina </a:t>
            </a:r>
            <a:r>
              <a:rPr lang="en-US" dirty="0" err="1" smtClean="0"/>
              <a:t>propria</a:t>
            </a:r>
            <a:r>
              <a:rPr lang="en-US" dirty="0" smtClean="0"/>
              <a:t>.</a:t>
            </a:r>
          </a:p>
          <a:p>
            <a:pPr algn="l">
              <a:buNone/>
            </a:pPr>
            <a:r>
              <a:rPr lang="en-US" dirty="0" smtClean="0"/>
              <a:t>-Intestinal </a:t>
            </a:r>
            <a:r>
              <a:rPr lang="en-US" dirty="0" err="1" smtClean="0"/>
              <a:t>metaplasia</a:t>
            </a:r>
            <a:r>
              <a:rPr lang="en-US" dirty="0" smtClean="0"/>
              <a:t> may occur.</a:t>
            </a:r>
          </a:p>
          <a:p>
            <a:pPr algn="l">
              <a:buNone/>
            </a:pPr>
            <a:r>
              <a:rPr lang="en-US" dirty="0" smtClean="0"/>
              <a:t>-There is </a:t>
            </a:r>
            <a:r>
              <a:rPr lang="en-US" dirty="0" err="1" smtClean="0"/>
              <a:t>achlorhydria</a:t>
            </a:r>
            <a:r>
              <a:rPr lang="en-US" dirty="0" smtClean="0"/>
              <a:t> and secretion of IF is absent or</a:t>
            </a:r>
          </a:p>
          <a:p>
            <a:pPr algn="l">
              <a:buNone/>
            </a:pPr>
            <a:r>
              <a:rPr lang="en-US" dirty="0" smtClean="0"/>
              <a:t>almost absent.</a:t>
            </a:r>
          </a:p>
          <a:p>
            <a:pPr algn="l">
              <a:buNone/>
            </a:pPr>
            <a:r>
              <a:rPr lang="en-US" dirty="0" smtClean="0"/>
              <a:t>-Serum </a:t>
            </a:r>
            <a:r>
              <a:rPr lang="en-US" dirty="0" err="1" smtClean="0"/>
              <a:t>gastrin</a:t>
            </a:r>
            <a:r>
              <a:rPr lang="en-US" dirty="0" smtClean="0"/>
              <a:t> levels are raised. </a:t>
            </a:r>
          </a:p>
          <a:p>
            <a:pPr algn="l">
              <a:buNone/>
            </a:pPr>
            <a:r>
              <a:rPr lang="en-US" i="1" dirty="0" smtClean="0"/>
              <a:t>-</a:t>
            </a:r>
            <a:r>
              <a:rPr lang="en-US" i="1" dirty="0" err="1" smtClean="0"/>
              <a:t>Helicobaterpylori</a:t>
            </a:r>
            <a:r>
              <a:rPr lang="en-US" i="1" dirty="0" smtClean="0"/>
              <a:t> infection may initiate an autoimmune gastritis which </a:t>
            </a:r>
            <a:r>
              <a:rPr lang="en-US" dirty="0" smtClean="0"/>
              <a:t>presents in younger subjects as iron deficiency and in the elderly as PA.</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28596" y="500042"/>
            <a:ext cx="8229600" cy="5697559"/>
          </a:xfrm>
        </p:spPr>
        <p:txBody>
          <a:bodyPr>
            <a:normAutofit lnSpcReduction="10000"/>
          </a:bodyPr>
          <a:lstStyle/>
          <a:p>
            <a:pPr algn="l">
              <a:buNone/>
            </a:pPr>
            <a:r>
              <a:rPr lang="en-US" b="1" i="1" dirty="0" smtClean="0">
                <a:solidFill>
                  <a:srgbClr val="FF0000"/>
                </a:solidFill>
              </a:rPr>
              <a:t>Antibodies</a:t>
            </a:r>
          </a:p>
          <a:p>
            <a:pPr algn="l">
              <a:buNone/>
            </a:pPr>
            <a:r>
              <a:rPr lang="en-US" dirty="0" smtClean="0">
                <a:solidFill>
                  <a:srgbClr val="FF0000"/>
                </a:solidFill>
              </a:rPr>
              <a:t>Ninety per cent of patients show parietal cell antibody </a:t>
            </a:r>
            <a:r>
              <a:rPr lang="en-US" dirty="0" smtClean="0"/>
              <a:t>in the serum directed against gastric </a:t>
            </a:r>
            <a:endParaRPr lang="ar-IQ" dirty="0" smtClean="0"/>
          </a:p>
          <a:p>
            <a:pPr algn="l">
              <a:buNone/>
            </a:pPr>
            <a:r>
              <a:rPr lang="en-US" dirty="0" smtClean="0"/>
              <a:t>H+/K+‐</a:t>
            </a:r>
            <a:r>
              <a:rPr lang="en-US" dirty="0" err="1" smtClean="0"/>
              <a:t>ATPase</a:t>
            </a:r>
            <a:r>
              <a:rPr lang="en-US" dirty="0" smtClean="0"/>
              <a:t>.</a:t>
            </a:r>
          </a:p>
          <a:p>
            <a:pPr algn="l">
              <a:buNone/>
            </a:pPr>
            <a:r>
              <a:rPr lang="en-US" dirty="0" smtClean="0"/>
              <a:t>The more common parietal cell antibody is less specific as it occurs quite commonly in older subjects</a:t>
            </a:r>
            <a:endParaRPr lang="ar-IQ" dirty="0" smtClean="0"/>
          </a:p>
          <a:p>
            <a:pPr algn="l">
              <a:buNone/>
            </a:pPr>
            <a:endParaRPr lang="en-US" dirty="0" smtClean="0"/>
          </a:p>
          <a:p>
            <a:pPr algn="l">
              <a:buNone/>
            </a:pPr>
            <a:r>
              <a:rPr lang="en-US" dirty="0" smtClean="0"/>
              <a:t> PA is distinguished from simple atrophic or autoimmune gastritis by the presence of antibodies to IF.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500042"/>
            <a:ext cx="8229600" cy="5626121"/>
          </a:xfrm>
        </p:spPr>
        <p:txBody>
          <a:bodyPr>
            <a:normAutofit/>
          </a:bodyPr>
          <a:lstStyle/>
          <a:p>
            <a:pPr algn="l">
              <a:buNone/>
            </a:pPr>
            <a:r>
              <a:rPr lang="en-US" dirty="0" smtClean="0">
                <a:solidFill>
                  <a:srgbClr val="FF0000"/>
                </a:solidFill>
              </a:rPr>
              <a:t>Fifty per cent of PA patients show in serum an antibody to IF which inhibits IF binding to B12. </a:t>
            </a:r>
            <a:endParaRPr lang="en-US" dirty="0" smtClean="0"/>
          </a:p>
          <a:p>
            <a:pPr algn="l">
              <a:buNone/>
            </a:pPr>
            <a:r>
              <a:rPr lang="en-US" dirty="0" smtClean="0"/>
              <a:t>IF antibodies also occur in PA in gastric juice.</a:t>
            </a:r>
          </a:p>
          <a:p>
            <a:pPr algn="l">
              <a:buNone/>
            </a:pPr>
            <a:r>
              <a:rPr lang="en-US" dirty="0" smtClean="0"/>
              <a:t>IF antibodies are virtually specific for PA but as they occur in the serum of only half of patients, their absence from serum</a:t>
            </a:r>
          </a:p>
          <a:p>
            <a:pPr algn="l">
              <a:buNone/>
            </a:pPr>
            <a:r>
              <a:rPr lang="en-US" dirty="0" smtClean="0"/>
              <a:t>does not exclude the diagnosis.</a:t>
            </a:r>
          </a:p>
          <a:p>
            <a:pPr algn="l">
              <a:buNone/>
            </a:pPr>
            <a:endParaRPr lang="en-US" dirty="0" smtClean="0"/>
          </a:p>
          <a:p>
            <a:pPr algn="l">
              <a:buNone/>
            </a:pPr>
            <a:r>
              <a:rPr lang="en-US" dirty="0" smtClean="0">
                <a:solidFill>
                  <a:srgbClr val="FF0000"/>
                </a:solidFill>
              </a:rPr>
              <a:t>second antibody blocking IF attachment to its </a:t>
            </a:r>
            <a:r>
              <a:rPr lang="en-US" dirty="0" err="1" smtClean="0">
                <a:solidFill>
                  <a:srgbClr val="FF0000"/>
                </a:solidFill>
              </a:rPr>
              <a:t>ileal</a:t>
            </a:r>
            <a:r>
              <a:rPr lang="en-US" dirty="0" smtClean="0">
                <a:solidFill>
                  <a:srgbClr val="FF0000"/>
                </a:solidFill>
              </a:rPr>
              <a:t> binding site </a:t>
            </a:r>
            <a:r>
              <a:rPr lang="en-US" dirty="0" smtClean="0"/>
              <a:t>is less frequent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a:bodyPr>
          <a:lstStyle/>
          <a:p>
            <a:r>
              <a:rPr lang="en-US" dirty="0" smtClean="0">
                <a:solidFill>
                  <a:srgbClr val="FF0000"/>
                </a:solidFill>
              </a:rPr>
              <a:t>Pernicious </a:t>
            </a:r>
            <a:r>
              <a:rPr lang="en-US" dirty="0" err="1" smtClean="0">
                <a:solidFill>
                  <a:srgbClr val="FF0000"/>
                </a:solidFill>
              </a:rPr>
              <a:t>anaemia</a:t>
            </a:r>
            <a:r>
              <a:rPr lang="en-US" dirty="0" smtClean="0">
                <a:solidFill>
                  <a:srgbClr val="FF0000"/>
                </a:solidFill>
              </a:rPr>
              <a:t>: associations.</a:t>
            </a:r>
            <a:endParaRPr lang="ar-IQ" dirty="0">
              <a:solidFill>
                <a:srgbClr val="FF0000"/>
              </a:solidFill>
            </a:endParaRPr>
          </a:p>
        </p:txBody>
      </p:sp>
      <p:sp>
        <p:nvSpPr>
          <p:cNvPr id="3" name="عنصر نائب للمحتوى 2"/>
          <p:cNvSpPr>
            <a:spLocks noGrp="1" noEditPoints="1"/>
          </p:cNvSpPr>
          <p:nvPr>
            <p:ph idx="1"/>
          </p:nvPr>
        </p:nvSpPr>
        <p:spPr/>
        <p:txBody>
          <a:bodyPr>
            <a:normAutofit lnSpcReduction="10000"/>
          </a:bodyPr>
          <a:lstStyle/>
          <a:p>
            <a:pPr algn="l">
              <a:buNone/>
            </a:pPr>
            <a:r>
              <a:rPr lang="en-US" dirty="0" smtClean="0"/>
              <a:t>Female                                         </a:t>
            </a:r>
            <a:r>
              <a:rPr lang="en-US" dirty="0" err="1" smtClean="0"/>
              <a:t>Vitiligo</a:t>
            </a:r>
            <a:endParaRPr lang="en-US" dirty="0" smtClean="0"/>
          </a:p>
          <a:p>
            <a:pPr algn="l">
              <a:buNone/>
            </a:pPr>
            <a:r>
              <a:rPr lang="en-US" dirty="0" smtClean="0"/>
              <a:t>Blue eyes                                    </a:t>
            </a:r>
            <a:r>
              <a:rPr lang="en-US" dirty="0" err="1" smtClean="0"/>
              <a:t>Myxoedema</a:t>
            </a:r>
            <a:endParaRPr lang="en-US" dirty="0" smtClean="0"/>
          </a:p>
          <a:p>
            <a:pPr algn="l">
              <a:buNone/>
            </a:pPr>
            <a:r>
              <a:rPr lang="en-US" dirty="0" smtClean="0"/>
              <a:t>Early </a:t>
            </a:r>
            <a:r>
              <a:rPr lang="en-US" dirty="0" err="1" smtClean="0"/>
              <a:t>greying</a:t>
            </a:r>
            <a:r>
              <a:rPr lang="en-US" dirty="0" smtClean="0"/>
              <a:t>                            Hashimoto’s disease</a:t>
            </a:r>
          </a:p>
          <a:p>
            <a:pPr algn="l">
              <a:buNone/>
            </a:pPr>
            <a:r>
              <a:rPr lang="en-US" dirty="0" smtClean="0"/>
              <a:t>Northern European                </a:t>
            </a:r>
            <a:r>
              <a:rPr lang="en-US" dirty="0" err="1" smtClean="0"/>
              <a:t>Thyrotoxicosis</a:t>
            </a:r>
            <a:endParaRPr lang="en-US" dirty="0" smtClean="0"/>
          </a:p>
          <a:p>
            <a:pPr algn="l">
              <a:buNone/>
            </a:pPr>
            <a:r>
              <a:rPr lang="en-US" dirty="0" smtClean="0"/>
              <a:t>Familial                                     Addison’s disease</a:t>
            </a:r>
          </a:p>
          <a:p>
            <a:pPr algn="l">
              <a:buNone/>
            </a:pPr>
            <a:r>
              <a:rPr lang="en-US" dirty="0" smtClean="0"/>
              <a:t>Blood group A                         </a:t>
            </a:r>
            <a:r>
              <a:rPr lang="en-US" dirty="0" err="1" smtClean="0"/>
              <a:t>Hypoparathyroidism</a:t>
            </a:r>
            <a:endParaRPr lang="en-US" dirty="0" smtClean="0"/>
          </a:p>
          <a:p>
            <a:pPr algn="l">
              <a:buNone/>
            </a:pPr>
            <a:r>
              <a:rPr lang="en-US" dirty="0" err="1" smtClean="0"/>
              <a:t>Hypogammaglobulinaemia</a:t>
            </a:r>
            <a:endParaRPr lang="en-US" dirty="0" smtClean="0"/>
          </a:p>
          <a:p>
            <a:pPr algn="l">
              <a:buNone/>
            </a:pPr>
            <a:r>
              <a:rPr lang="en-US" dirty="0" smtClean="0"/>
              <a:t>Carcinoma of the stomach</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a:solidFill>
                  <a:srgbClr val="FF0000"/>
                </a:solidFill>
              </a:rPr>
              <a:t>Introduction to </a:t>
            </a:r>
            <a:r>
              <a:rPr lang="en-US" b="1" dirty="0" err="1">
                <a:solidFill>
                  <a:srgbClr val="FF0000"/>
                </a:solidFill>
              </a:rPr>
              <a:t>macrocytic</a:t>
            </a:r>
            <a:r>
              <a:rPr lang="en-US" b="1" dirty="0">
                <a:solidFill>
                  <a:srgbClr val="FF0000"/>
                </a:solidFill>
              </a:rPr>
              <a:t> </a:t>
            </a:r>
            <a:r>
              <a:rPr lang="en-US" b="1" dirty="0" err="1">
                <a:solidFill>
                  <a:srgbClr val="FF0000"/>
                </a:solidFill>
              </a:rPr>
              <a:t>anaemia</a:t>
            </a:r>
            <a:endParaRPr lang="ar-IQ" dirty="0">
              <a:solidFill>
                <a:srgbClr val="FF0000"/>
              </a:solidFill>
            </a:endParaRPr>
          </a:p>
        </p:txBody>
      </p:sp>
      <p:sp>
        <p:nvSpPr>
          <p:cNvPr id="3" name="عنصر نائب للمحتوى 2"/>
          <p:cNvSpPr>
            <a:spLocks noGrp="1" noEditPoints="1"/>
          </p:cNvSpPr>
          <p:nvPr>
            <p:ph idx="1"/>
          </p:nvPr>
        </p:nvSpPr>
        <p:spPr/>
        <p:txBody>
          <a:bodyPr>
            <a:normAutofit lnSpcReduction="10000"/>
          </a:bodyPr>
          <a:lstStyle/>
          <a:p>
            <a:pPr algn="l">
              <a:buNone/>
            </a:pPr>
            <a:r>
              <a:rPr lang="en-US" dirty="0"/>
              <a:t>In </a:t>
            </a:r>
            <a:r>
              <a:rPr lang="en-US" dirty="0" err="1"/>
              <a:t>macrocytic</a:t>
            </a:r>
            <a:r>
              <a:rPr lang="en-US" dirty="0"/>
              <a:t> </a:t>
            </a:r>
            <a:r>
              <a:rPr lang="en-US" dirty="0" err="1"/>
              <a:t>anaemia</a:t>
            </a:r>
            <a:r>
              <a:rPr lang="en-US" dirty="0"/>
              <a:t> the red cells are abnormally large (</a:t>
            </a:r>
            <a:r>
              <a:rPr lang="en-US" dirty="0" smtClean="0"/>
              <a:t>mean corpuscular </a:t>
            </a:r>
            <a:r>
              <a:rPr lang="en-US" dirty="0"/>
              <a:t>volume, MCV &gt;98 </a:t>
            </a:r>
            <a:r>
              <a:rPr lang="en-US" dirty="0" err="1"/>
              <a:t>fL</a:t>
            </a:r>
            <a:r>
              <a:rPr lang="en-US" dirty="0"/>
              <a:t>). </a:t>
            </a:r>
            <a:endParaRPr lang="en-US" dirty="0" smtClean="0"/>
          </a:p>
          <a:p>
            <a:pPr algn="l">
              <a:buNone/>
            </a:pPr>
            <a:r>
              <a:rPr lang="en-US" dirty="0" smtClean="0"/>
              <a:t>There </a:t>
            </a:r>
            <a:r>
              <a:rPr lang="en-US" dirty="0"/>
              <a:t>are several </a:t>
            </a:r>
            <a:r>
              <a:rPr lang="en-US" dirty="0" smtClean="0"/>
              <a:t>causes but </a:t>
            </a:r>
            <a:r>
              <a:rPr lang="en-US" dirty="0"/>
              <a:t>they can be broadly subdivided </a:t>
            </a:r>
            <a:r>
              <a:rPr lang="en-US" dirty="0" smtClean="0"/>
              <a:t>into:</a:t>
            </a:r>
          </a:p>
          <a:p>
            <a:pPr algn="l">
              <a:buNone/>
            </a:pPr>
            <a:r>
              <a:rPr lang="en-US" dirty="0" smtClean="0">
                <a:solidFill>
                  <a:srgbClr val="FF0000"/>
                </a:solidFill>
              </a:rPr>
              <a:t> </a:t>
            </a:r>
            <a:r>
              <a:rPr lang="en-US" dirty="0" err="1">
                <a:solidFill>
                  <a:srgbClr val="FF0000"/>
                </a:solidFill>
              </a:rPr>
              <a:t>megaloblastic</a:t>
            </a:r>
            <a:endParaRPr lang="en-US" dirty="0">
              <a:solidFill>
                <a:srgbClr val="FF0000"/>
              </a:solidFill>
            </a:endParaRPr>
          </a:p>
          <a:p>
            <a:pPr algn="l">
              <a:buNone/>
            </a:pPr>
            <a:r>
              <a:rPr lang="en-US" dirty="0">
                <a:solidFill>
                  <a:srgbClr val="FF0000"/>
                </a:solidFill>
              </a:rPr>
              <a:t>and non‐</a:t>
            </a:r>
            <a:r>
              <a:rPr lang="en-US" dirty="0" err="1">
                <a:solidFill>
                  <a:srgbClr val="FF0000"/>
                </a:solidFill>
              </a:rPr>
              <a:t>megaloblastic</a:t>
            </a:r>
            <a:r>
              <a:rPr lang="en-US" dirty="0">
                <a:solidFill>
                  <a:srgbClr val="FF0000"/>
                </a:solidFill>
              </a:rPr>
              <a:t> </a:t>
            </a:r>
            <a:endParaRPr lang="en-US" dirty="0" smtClean="0">
              <a:solidFill>
                <a:srgbClr val="FF0000"/>
              </a:solidFill>
            </a:endParaRPr>
          </a:p>
          <a:p>
            <a:pPr algn="l">
              <a:buNone/>
            </a:pPr>
            <a:r>
              <a:rPr lang="en-US" dirty="0" smtClean="0"/>
              <a:t> </a:t>
            </a:r>
            <a:r>
              <a:rPr lang="en-US" dirty="0"/>
              <a:t>based on </a:t>
            </a:r>
            <a:r>
              <a:rPr lang="en-US" dirty="0" smtClean="0"/>
              <a:t>the appearance </a:t>
            </a:r>
            <a:r>
              <a:rPr lang="en-US" dirty="0"/>
              <a:t>of developing erythroblasts in the bone marrow.</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b="1" dirty="0" smtClean="0"/>
              <a:t>Other </a:t>
            </a:r>
            <a:r>
              <a:rPr lang="en-US" b="1" dirty="0" err="1" smtClean="0"/>
              <a:t>macrocytic</a:t>
            </a:r>
            <a:r>
              <a:rPr lang="en-US" b="1" dirty="0" smtClean="0"/>
              <a:t> anemia</a:t>
            </a:r>
            <a:endParaRPr lang="ar-IQ" b="1" dirty="0"/>
          </a:p>
        </p:txBody>
      </p:sp>
      <p:sp>
        <p:nvSpPr>
          <p:cNvPr id="4" name="عنصر نائب للمحتوى 3"/>
          <p:cNvSpPr>
            <a:spLocks noGrp="1" noEditPoints="1"/>
          </p:cNvSpPr>
          <p:nvPr>
            <p:ph idx="1"/>
          </p:nvPr>
        </p:nvSpPr>
        <p:spPr>
          <a:xfrm>
            <a:off x="214282" y="1428736"/>
            <a:ext cx="8715436" cy="5143536"/>
          </a:xfrm>
        </p:spPr>
        <p:txBody>
          <a:bodyPr>
            <a:normAutofit/>
          </a:bodyPr>
          <a:lstStyle/>
          <a:p>
            <a:pPr algn="l">
              <a:buNone/>
            </a:pPr>
            <a:r>
              <a:rPr lang="en-US" dirty="0" smtClean="0"/>
              <a:t>There are many non‐</a:t>
            </a:r>
            <a:r>
              <a:rPr lang="en-US" dirty="0" err="1" smtClean="0"/>
              <a:t>megaloblastic</a:t>
            </a:r>
            <a:r>
              <a:rPr lang="en-US" dirty="0" smtClean="0"/>
              <a:t> causes of </a:t>
            </a:r>
            <a:r>
              <a:rPr lang="en-US" dirty="0" err="1" smtClean="0"/>
              <a:t>macrocytic</a:t>
            </a:r>
            <a:r>
              <a:rPr lang="en-US" dirty="0" smtClean="0"/>
              <a:t> </a:t>
            </a:r>
            <a:r>
              <a:rPr lang="en-US" dirty="0" err="1" smtClean="0"/>
              <a:t>anaemia</a:t>
            </a:r>
            <a:r>
              <a:rPr lang="en-US" dirty="0" smtClean="0"/>
              <a:t> .</a:t>
            </a:r>
          </a:p>
          <a:p>
            <a:pPr algn="l">
              <a:buNone/>
            </a:pPr>
            <a:r>
              <a:rPr lang="en-US" dirty="0" smtClean="0"/>
              <a:t>The exact mechanisms creating large red cells in each of these conditions is not clear although </a:t>
            </a:r>
          </a:p>
          <a:p>
            <a:pPr algn="l">
              <a:buNone/>
            </a:pPr>
            <a:r>
              <a:rPr lang="en-US" dirty="0" smtClean="0">
                <a:solidFill>
                  <a:srgbClr val="FF0000"/>
                </a:solidFill>
              </a:rPr>
              <a:t>-Increased lipid deposition on the red cell membrane</a:t>
            </a:r>
            <a:r>
              <a:rPr lang="en-US" dirty="0" smtClean="0"/>
              <a:t> </a:t>
            </a:r>
          </a:p>
          <a:p>
            <a:pPr algn="l">
              <a:buNone/>
            </a:pPr>
            <a:r>
              <a:rPr lang="en-US" dirty="0" smtClean="0">
                <a:solidFill>
                  <a:srgbClr val="FF0000"/>
                </a:solidFill>
              </a:rPr>
              <a:t>- alterations of erythroblast maturation time in the marrow</a:t>
            </a:r>
            <a:r>
              <a:rPr lang="en-US" dirty="0" smtClean="0">
                <a:solidFill>
                  <a:schemeClr val="tx2">
                    <a:lumMod val="75000"/>
                  </a:schemeClr>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dirty="0" smtClean="0"/>
              <a:t>Causes of </a:t>
            </a:r>
            <a:r>
              <a:rPr lang="en-US" dirty="0" err="1" smtClean="0"/>
              <a:t>macrocytosis</a:t>
            </a:r>
            <a:r>
              <a:rPr lang="en-US" dirty="0" smtClean="0"/>
              <a:t> other than</a:t>
            </a:r>
            <a:br>
              <a:rPr lang="en-US" dirty="0" smtClean="0"/>
            </a:br>
            <a:r>
              <a:rPr lang="en-US" dirty="0" err="1" smtClean="0"/>
              <a:t>megaloblastic</a:t>
            </a:r>
            <a:r>
              <a:rPr lang="en-US" dirty="0" smtClean="0"/>
              <a:t> anemia.</a:t>
            </a:r>
            <a:endParaRPr lang="ar-IQ" dirty="0"/>
          </a:p>
        </p:txBody>
      </p:sp>
      <p:pic>
        <p:nvPicPr>
          <p:cNvPr id="26626" name="Picture 2"/>
          <p:cNvPicPr>
            <a:picLocks noGrp="1" noChangeAspect="1" noChangeArrowheads="1"/>
          </p:cNvPicPr>
          <p:nvPr>
            <p:ph idx="1"/>
          </p:nvPr>
        </p:nvPicPr>
        <p:blipFill>
          <a:blip r:embed="rId1"/>
          <a:srcRect t="12881"/>
          <a:stretch/>
        </p:blipFill>
        <p:spPr bwMode="auto">
          <a:xfrm>
            <a:off x="1071538" y="1571613"/>
            <a:ext cx="6834980" cy="5286388"/>
          </a:xfrm>
          <a:prstGeom prst="rect">
            <a:avLst/>
          </a:prstGeom>
          <a:noFill/>
          <a:ln w="9525">
            <a:noFill/>
            <a:miter lim="800000"/>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EditPoints="1" noChangeArrowheads="1"/>
          </p:cNvSpPr>
          <p:nvPr>
            <p:ph type="title"/>
          </p:nvPr>
        </p:nvSpPr>
        <p:spPr/>
        <p:txBody>
          <a:bodyPr/>
          <a:lstStyle/>
          <a:p>
            <a:pPr eaLnBrk="1" hangingPunct="1"/>
            <a:r>
              <a:rPr lang="en-US" b="1" smtClean="0">
                <a:solidFill>
                  <a:srgbClr val="FF0000"/>
                </a:solidFill>
              </a:rPr>
              <a:t>Aplastic Anemia</a:t>
            </a:r>
          </a:p>
        </p:txBody>
      </p:sp>
      <p:sp>
        <p:nvSpPr>
          <p:cNvPr id="24579" name="Rectangle 3"/>
          <p:cNvSpPr>
            <a:spLocks noGrp="1" noEditPoints="1" noChangeArrowheads="1"/>
          </p:cNvSpPr>
          <p:nvPr>
            <p:ph idx="1"/>
          </p:nvPr>
        </p:nvSpPr>
        <p:spPr/>
        <p:txBody>
          <a:bodyPr/>
          <a:lstStyle/>
          <a:p>
            <a:pPr algn="l" eaLnBrk="1" hangingPunct="1">
              <a:buFont typeface="Arial" pitchFamily="34" charset="0"/>
              <a:buNone/>
            </a:pPr>
            <a:r>
              <a:rPr lang="en-US" smtClean="0"/>
              <a:t>Aplastic anemia is defined as pancytopenia (anemia+ leucopenia+ thrombocytopenia) resulting from aplasia of the bone marrow.</a:t>
            </a: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EditPoints="1" noChangeArrowheads="1"/>
          </p:cNvSpPr>
          <p:nvPr>
            <p:ph idx="1"/>
          </p:nvPr>
        </p:nvSpPr>
        <p:spPr>
          <a:xfrm>
            <a:off x="457200" y="533400"/>
            <a:ext cx="8229600" cy="5592763"/>
          </a:xfrm>
        </p:spPr>
        <p:txBody>
          <a:bodyPr>
            <a:normAutofit lnSpcReduction="10000"/>
          </a:bodyPr>
          <a:lstStyle/>
          <a:p>
            <a:pPr algn="l" eaLnBrk="1" hangingPunct="1">
              <a:buFont typeface="Arial" pitchFamily="34" charset="0"/>
              <a:buNone/>
            </a:pPr>
            <a:r>
              <a:rPr lang="en-US" sz="2800" b="1" u="sng" smtClean="0"/>
              <a:t>Pathogenesis: </a:t>
            </a:r>
            <a:r>
              <a:rPr lang="en-US" sz="2800" smtClean="0"/>
              <a:t>the underlying defect in all cases appears to be</a:t>
            </a:r>
          </a:p>
          <a:p>
            <a:pPr algn="l" eaLnBrk="1" hangingPunct="1">
              <a:buFont typeface="Arial" pitchFamily="34" charset="0"/>
              <a:buNone/>
            </a:pPr>
            <a:r>
              <a:rPr lang="en-US" sz="2800" smtClean="0">
                <a:solidFill>
                  <a:srgbClr val="FF0000"/>
                </a:solidFill>
              </a:rPr>
              <a:t>substantial reduction in the number of stem cells </a:t>
            </a:r>
          </a:p>
          <a:p>
            <a:pPr algn="l" eaLnBrk="1" hangingPunct="1">
              <a:buFont typeface="Arial" pitchFamily="34" charset="0"/>
              <a:buNone/>
            </a:pPr>
            <a:r>
              <a:rPr lang="en-US" sz="2800" smtClean="0">
                <a:solidFill>
                  <a:srgbClr val="FF0000"/>
                </a:solidFill>
              </a:rPr>
              <a:t>&amp; a fault in the remaining stem cells </a:t>
            </a:r>
          </a:p>
          <a:p>
            <a:pPr algn="l" eaLnBrk="1" hangingPunct="1">
              <a:buFont typeface="Arial" pitchFamily="34" charset="0"/>
              <a:buNone/>
            </a:pPr>
            <a:r>
              <a:rPr lang="en-US" sz="2800" smtClean="0">
                <a:solidFill>
                  <a:srgbClr val="FF0000"/>
                </a:solidFill>
              </a:rPr>
              <a:t>or an immune reaction against them</a:t>
            </a:r>
            <a:r>
              <a:rPr lang="en-US" sz="2800" smtClean="0"/>
              <a:t>. </a:t>
            </a:r>
          </a:p>
          <a:p>
            <a:pPr algn="l" eaLnBrk="1" hangingPunct="1">
              <a:buFont typeface="Arial" pitchFamily="34" charset="0"/>
              <a:buNone/>
            </a:pPr>
            <a:r>
              <a:rPr lang="en-US" sz="2800" smtClean="0"/>
              <a:t>This makes them unable to divide &amp; differentiate sufficiently to populate the bone marrow. </a:t>
            </a:r>
          </a:p>
          <a:p>
            <a:pPr algn="l" eaLnBrk="1" hangingPunct="1">
              <a:buFont typeface="Arial" pitchFamily="34" charset="0"/>
              <a:buNone/>
            </a:pPr>
            <a:r>
              <a:rPr lang="en-US" sz="2800" smtClean="0"/>
              <a:t>A primary </a:t>
            </a:r>
            <a:r>
              <a:rPr lang="en-US" sz="2800" smtClean="0">
                <a:solidFill>
                  <a:srgbClr val="FF0000"/>
                </a:solidFill>
              </a:rPr>
              <a:t>fault in the marrow microenvironment </a:t>
            </a:r>
            <a:r>
              <a:rPr lang="en-US" sz="2800" smtClean="0"/>
              <a:t>has also been suggested but the success of bone marrow transplantation shows this can only be a rare cause since normal donor stem cells are usually able to thrive in the recipient’s marrow cavity.</a:t>
            </a:r>
          </a:p>
        </p:txBody>
      </p:sp>
    </p:spTree>
  </p:cSld>
  <p:clrMapOvr>
    <a:masterClrMapping/>
  </p:clrMapOvr>
  <p:transition spd="slow">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EditPoints="1" noChangeArrowheads="1"/>
          </p:cNvSpPr>
          <p:nvPr>
            <p:ph idx="1"/>
          </p:nvPr>
        </p:nvSpPr>
        <p:spPr>
          <a:xfrm>
            <a:off x="457200" y="533400"/>
            <a:ext cx="8229600" cy="5592763"/>
          </a:xfrm>
        </p:spPr>
        <p:txBody>
          <a:bodyPr/>
          <a:lstStyle/>
          <a:p>
            <a:pPr algn="l" eaLnBrk="1" hangingPunct="1">
              <a:lnSpc>
                <a:spcPct val="90000"/>
              </a:lnSpc>
              <a:buFont typeface="Arial" pitchFamily="34" charset="0"/>
              <a:buNone/>
            </a:pPr>
            <a:r>
              <a:rPr lang="en-US" sz="2400" b="1" u="sng" smtClean="0">
                <a:solidFill>
                  <a:srgbClr val="FF0000"/>
                </a:solidFill>
              </a:rPr>
              <a:t>Clinical features:</a:t>
            </a:r>
            <a:r>
              <a:rPr lang="en-US" sz="2400" smtClean="0"/>
              <a:t> </a:t>
            </a:r>
          </a:p>
          <a:p>
            <a:pPr algn="l" eaLnBrk="1" hangingPunct="1">
              <a:buFont typeface="Arial" pitchFamily="34" charset="0"/>
              <a:buNone/>
            </a:pPr>
            <a:r>
              <a:rPr lang="en-US" sz="2400" smtClean="0"/>
              <a:t>The onset is at any age with a peak incidence around 30 years &amp; a slight male predominance.</a:t>
            </a:r>
          </a:p>
          <a:p>
            <a:pPr algn="l" eaLnBrk="1" hangingPunct="1">
              <a:buFont typeface="Arial" pitchFamily="34" charset="0"/>
              <a:buNone/>
            </a:pPr>
            <a:r>
              <a:rPr lang="en-US" sz="2400" smtClean="0"/>
              <a:t>It can be insidious or acute with symptoms &amp; signs resulting from </a:t>
            </a:r>
            <a:r>
              <a:rPr lang="en-US" sz="2400" smtClean="0">
                <a:solidFill>
                  <a:srgbClr val="FF0000"/>
                </a:solidFill>
              </a:rPr>
              <a:t>anemia, neutropenia or thrombocytopenia</a:t>
            </a:r>
            <a:r>
              <a:rPr lang="en-US" sz="2400" smtClean="0"/>
              <a:t>.</a:t>
            </a:r>
          </a:p>
          <a:p>
            <a:pPr algn="l" eaLnBrk="1" hangingPunct="1">
              <a:buFont typeface="Arial" pitchFamily="34" charset="0"/>
              <a:buNone/>
            </a:pPr>
            <a:r>
              <a:rPr lang="en-US" sz="2400" smtClean="0"/>
              <a:t>Infections, particularly of the mouth &amp; throat, are common. Generalized infections are frequently life threatening. </a:t>
            </a:r>
          </a:p>
          <a:p>
            <a:pPr algn="l" eaLnBrk="1" hangingPunct="1">
              <a:buFont typeface="Arial" pitchFamily="34" charset="0"/>
              <a:buNone/>
            </a:pPr>
            <a:r>
              <a:rPr lang="en-US" sz="2400" smtClean="0"/>
              <a:t>Bruising, bleeding gums, epistaxes &amp; menorragia are the most frequent hemorrhagic manifestations &amp; the usual presenting features. </a:t>
            </a:r>
          </a:p>
          <a:p>
            <a:pPr algn="l" eaLnBrk="1" hangingPunct="1">
              <a:buFont typeface="Arial" pitchFamily="34" charset="0"/>
              <a:buNone/>
            </a:pPr>
            <a:r>
              <a:rPr lang="en-US" sz="2400" smtClean="0"/>
              <a:t>Symptoms of anemia. </a:t>
            </a:r>
          </a:p>
          <a:p>
            <a:pPr algn="l" eaLnBrk="1" hangingPunct="1">
              <a:buFont typeface="Arial" pitchFamily="34" charset="0"/>
              <a:buNone/>
            </a:pPr>
            <a:r>
              <a:rPr lang="en-US" sz="2400" smtClean="0"/>
              <a:t>The lymph nodes, liver&amp; spleen are not enlarged. </a:t>
            </a:r>
          </a:p>
        </p:txBody>
      </p:sp>
    </p:spTree>
  </p:cSld>
  <p:clrMapOvr>
    <a:masterClrMapping/>
  </p:clrMapOvr>
  <p:transition spd="slow">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EditPoints="1" noChangeArrowheads="1"/>
          </p:cNvSpPr>
          <p:nvPr>
            <p:ph idx="1"/>
          </p:nvPr>
        </p:nvSpPr>
        <p:spPr>
          <a:xfrm>
            <a:off x="381000" y="381000"/>
            <a:ext cx="8305800" cy="6096000"/>
          </a:xfrm>
        </p:spPr>
        <p:txBody>
          <a:bodyPr>
            <a:normAutofit lnSpcReduction="10000"/>
          </a:bodyPr>
          <a:lstStyle/>
          <a:p>
            <a:pPr algn="l" eaLnBrk="1" hangingPunct="1">
              <a:buFont typeface="Arial" pitchFamily="34" charset="0"/>
              <a:buNone/>
            </a:pPr>
            <a:r>
              <a:rPr lang="en-US" b="1" u="sng" smtClean="0">
                <a:solidFill>
                  <a:srgbClr val="FF0000"/>
                </a:solidFill>
              </a:rPr>
              <a:t>Laboratory findings:</a:t>
            </a:r>
            <a:endParaRPr lang="en-US" smtClean="0">
              <a:solidFill>
                <a:srgbClr val="FF0000"/>
              </a:solidFill>
            </a:endParaRPr>
          </a:p>
          <a:p>
            <a:pPr lvl="1" algn="l" eaLnBrk="1" hangingPunct="1">
              <a:lnSpc>
                <a:spcPct val="115000"/>
              </a:lnSpc>
              <a:buFont typeface="Arial" pitchFamily="34" charset="0"/>
              <a:buNone/>
            </a:pPr>
            <a:r>
              <a:rPr lang="en-US" sz="2900" smtClean="0"/>
              <a:t>-Anemia is normochromic normocytic or macrocytic. </a:t>
            </a:r>
          </a:p>
          <a:p>
            <a:pPr lvl="1" algn="l" eaLnBrk="1" hangingPunct="1">
              <a:lnSpc>
                <a:spcPct val="115000"/>
              </a:lnSpc>
              <a:buFont typeface="Arial" pitchFamily="34" charset="0"/>
              <a:buNone/>
            </a:pPr>
            <a:r>
              <a:rPr lang="en-US" sz="2900" smtClean="0"/>
              <a:t>-The retic count is reduced.</a:t>
            </a:r>
          </a:p>
          <a:p>
            <a:pPr lvl="1" algn="l" eaLnBrk="1" hangingPunct="1">
              <a:lnSpc>
                <a:spcPct val="115000"/>
              </a:lnSpc>
              <a:buFont typeface="Arial" pitchFamily="34" charset="0"/>
              <a:buNone/>
            </a:pPr>
            <a:r>
              <a:rPr lang="en-US" sz="2900" smtClean="0"/>
              <a:t>-Leucopenia. There is selective neutropenia usually but not always to below 1.5 x 10</a:t>
            </a:r>
            <a:r>
              <a:rPr lang="en-US" sz="2900" baseline="30000" smtClean="0"/>
              <a:t>9</a:t>
            </a:r>
            <a:r>
              <a:rPr lang="en-US" sz="2900" smtClean="0"/>
              <a:t>/L. The neutrophils appear normal.</a:t>
            </a:r>
          </a:p>
          <a:p>
            <a:pPr lvl="1" algn="l" eaLnBrk="1" hangingPunct="1">
              <a:lnSpc>
                <a:spcPct val="115000"/>
              </a:lnSpc>
              <a:buFont typeface="Arial" pitchFamily="34" charset="0"/>
              <a:buNone/>
            </a:pPr>
            <a:r>
              <a:rPr lang="en-US" sz="2900" smtClean="0"/>
              <a:t>-Thrombocytopenia is always present &amp; in severe cases is less than 10x10</a:t>
            </a:r>
            <a:r>
              <a:rPr lang="en-US" sz="2900" baseline="30000" smtClean="0"/>
              <a:t>9</a:t>
            </a:r>
            <a:r>
              <a:rPr lang="en-US" sz="2900" smtClean="0"/>
              <a:t>/L.</a:t>
            </a:r>
          </a:p>
          <a:p>
            <a:pPr lvl="1" algn="l" eaLnBrk="1" hangingPunct="1">
              <a:lnSpc>
                <a:spcPct val="115000"/>
              </a:lnSpc>
              <a:buFont typeface="Arial" pitchFamily="34" charset="0"/>
              <a:buNone/>
            </a:pPr>
            <a:r>
              <a:rPr lang="en-US" sz="2900" smtClean="0"/>
              <a:t>There are no abnormal cells in the peripheral blood.</a:t>
            </a:r>
          </a:p>
        </p:txBody>
      </p:sp>
    </p:spTree>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EditPoints="1" noChangeArrowheads="1"/>
          </p:cNvSpPr>
          <p:nvPr>
            <p:ph idx="1"/>
          </p:nvPr>
        </p:nvSpPr>
        <p:spPr>
          <a:xfrm>
            <a:off x="457200" y="457200"/>
            <a:ext cx="8229600" cy="5638800"/>
          </a:xfrm>
        </p:spPr>
        <p:txBody>
          <a:bodyPr/>
          <a:lstStyle/>
          <a:p>
            <a:pPr lvl="1" algn="l" eaLnBrk="1" hangingPunct="1">
              <a:lnSpc>
                <a:spcPct val="160000"/>
              </a:lnSpc>
              <a:buFont typeface="Arial" pitchFamily="34" charset="0"/>
              <a:buNone/>
            </a:pPr>
            <a:r>
              <a:rPr lang="en-US" sz="2900" smtClean="0">
                <a:solidFill>
                  <a:srgbClr val="FF0000"/>
                </a:solidFill>
              </a:rPr>
              <a:t>Bone marrow </a:t>
            </a:r>
            <a:r>
              <a:rPr lang="en-US" sz="2900" smtClean="0"/>
              <a:t>shows hypoplasia with loss of hemopoietic tissue &amp; replacement by fat. Bone marrow biopsy is essential &amp; may show patchy cellular areas in a hypocellular background.</a:t>
            </a:r>
          </a:p>
          <a:p>
            <a:pPr lvl="1" algn="l" eaLnBrk="1" hangingPunct="1">
              <a:lnSpc>
                <a:spcPct val="160000"/>
              </a:lnSpc>
              <a:buFont typeface="Arial" pitchFamily="34" charset="0"/>
              <a:buNone/>
            </a:pPr>
            <a:r>
              <a:rPr lang="en-US" sz="2900" smtClean="0"/>
              <a:t> The main cells present are lymphocytes &amp; plasma cells.</a:t>
            </a:r>
          </a:p>
          <a:p>
            <a:pPr algn="l" eaLnBrk="1" hangingPunct="1">
              <a:buFont typeface="Arial" pitchFamily="34" charset="0"/>
              <a:buNone/>
            </a:pPr>
            <a:endParaRPr lang="en-US" smtClean="0"/>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EditPoints="1"/>
          </p:cNvSpPr>
          <p:nvPr>
            <p:ph type="title"/>
          </p:nvPr>
        </p:nvSpPr>
        <p:spPr/>
        <p:txBody>
          <a:bodyPr>
            <a:normAutofit fontScale="90000"/>
          </a:bodyPr>
          <a:lstStyle/>
          <a:p>
            <a:r>
              <a:rPr lang="en-US" sz="2400" smtClean="0"/>
              <a:t>Aplastic anaemia: low power views of bone marrow show severe reduction of haemopoietic cells with an increase in fat</a:t>
            </a:r>
            <a:br>
              <a:rPr lang="en-US" sz="2400" smtClean="0"/>
            </a:br>
            <a:r>
              <a:rPr lang="en-US" sz="2400" smtClean="0"/>
              <a:t>spaces. </a:t>
            </a:r>
            <a:r>
              <a:rPr lang="en-US" sz="2400" b="1" smtClean="0"/>
              <a:t>(a) Aspirated fragment. (b) Trephine biopsy</a:t>
            </a:r>
            <a:endParaRPr lang="ar-IQ" sz="2400" smtClean="0">
              <a:cs typeface="Times New Roman" pitchFamily="18" charset="0"/>
            </a:endParaRPr>
          </a:p>
        </p:txBody>
      </p:sp>
      <p:pic>
        <p:nvPicPr>
          <p:cNvPr id="30723" name="Picture 2"/>
          <p:cNvPicPr>
            <a:picLocks noGrp="1" noChangeAspect="1" noChangeArrowheads="1"/>
          </p:cNvPicPr>
          <p:nvPr>
            <p:ph idx="1"/>
          </p:nvPr>
        </p:nvPicPr>
        <p:blipFill>
          <a:blip r:embed="rId1"/>
          <a:srcRect r="50979"/>
          <a:stretch/>
        </p:blipFill>
        <p:spPr>
          <a:xfrm>
            <a:off x="923925" y="1795463"/>
            <a:ext cx="3576637" cy="4133867"/>
          </a:xfrm>
          <a:prstGeom prst="rect">
            <a:avLst/>
          </a:prstGeom>
          <a:noFill/>
        </p:spPr>
      </p:pic>
      <p:pic>
        <p:nvPicPr>
          <p:cNvPr id="2050" name="Picture 2"/>
          <p:cNvPicPr>
            <a:picLocks noChangeAspect="1" noChangeArrowheads="1"/>
          </p:cNvPicPr>
          <p:nvPr/>
        </p:nvPicPr>
        <p:blipFill>
          <a:blip r:embed="rId2"/>
          <a:srcRect/>
          <a:stretch>
            <a:fillRect/>
          </a:stretch>
        </p:blipFill>
        <p:spPr bwMode="auto">
          <a:xfrm>
            <a:off x="4714876" y="2000240"/>
            <a:ext cx="3933825" cy="3933825"/>
          </a:xfrm>
          <a:prstGeom prst="rect">
            <a:avLst/>
          </a:prstGeom>
          <a:noFill/>
          <a:ln w="9525">
            <a:noFill/>
            <a:miter lim="800000"/>
          </a:ln>
          <a:effectLst/>
        </p:spPr>
      </p:pic>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noEditPoints="1"/>
          </p:cNvSpPr>
          <p:nvPr>
            <p:ph type="title"/>
          </p:nvPr>
        </p:nvSpPr>
        <p:spPr>
          <a:xfrm>
            <a:off x="457200" y="274638"/>
            <a:ext cx="8229600" cy="639762"/>
          </a:xfrm>
        </p:spPr>
        <p:txBody>
          <a:bodyPr>
            <a:normAutofit fontScale="90000"/>
          </a:bodyPr>
          <a:lstStyle/>
          <a:p>
            <a:r>
              <a:rPr lang="en-US" b="1" smtClean="0">
                <a:solidFill>
                  <a:srgbClr val="FF0000"/>
                </a:solidFill>
              </a:rPr>
              <a:t>Fanconi anaemia (FA)</a:t>
            </a:r>
            <a:endParaRPr lang="ar-IQ" smtClean="0">
              <a:solidFill>
                <a:srgbClr val="FF0000"/>
              </a:solidFill>
            </a:endParaRPr>
          </a:p>
        </p:txBody>
      </p:sp>
      <p:sp>
        <p:nvSpPr>
          <p:cNvPr id="31747" name="عنصر نائب للمحتوى 2"/>
          <p:cNvSpPr>
            <a:spLocks noGrp="1" noEditPoints="1"/>
          </p:cNvSpPr>
          <p:nvPr>
            <p:ph idx="1"/>
          </p:nvPr>
        </p:nvSpPr>
        <p:spPr>
          <a:xfrm>
            <a:off x="228600" y="914400"/>
            <a:ext cx="8458200" cy="5715000"/>
          </a:xfrm>
        </p:spPr>
        <p:txBody>
          <a:bodyPr/>
          <a:lstStyle/>
          <a:p>
            <a:pPr algn="l">
              <a:buFont typeface="Arial" pitchFamily="34" charset="0"/>
              <a:buNone/>
            </a:pPr>
            <a:r>
              <a:rPr lang="en-US" b="1" dirty="0" err="1" smtClean="0">
                <a:solidFill>
                  <a:srgbClr val="FF0000"/>
                </a:solidFill>
              </a:rPr>
              <a:t>autosomal</a:t>
            </a:r>
            <a:r>
              <a:rPr lang="en-US" b="1" dirty="0" smtClean="0">
                <a:solidFill>
                  <a:srgbClr val="FF0000"/>
                </a:solidFill>
              </a:rPr>
              <a:t> recessive </a:t>
            </a:r>
            <a:r>
              <a:rPr lang="en-US" b="1" dirty="0" smtClean="0"/>
              <a:t>pattern of inheritance</a:t>
            </a:r>
          </a:p>
          <a:p>
            <a:pPr algn="l">
              <a:buFont typeface="Arial" pitchFamily="34" charset="0"/>
              <a:buNone/>
            </a:pPr>
            <a:r>
              <a:rPr lang="en-US" b="1" dirty="0" smtClean="0"/>
              <a:t>and is often </a:t>
            </a:r>
            <a:r>
              <a:rPr lang="en-US" b="1" dirty="0" smtClean="0">
                <a:solidFill>
                  <a:srgbClr val="FF0000"/>
                </a:solidFill>
              </a:rPr>
              <a:t>associated with </a:t>
            </a:r>
            <a:r>
              <a:rPr lang="en-US" b="1" dirty="0" smtClean="0"/>
              <a:t>:</a:t>
            </a:r>
          </a:p>
          <a:p>
            <a:pPr algn="l">
              <a:buFont typeface="Arial" pitchFamily="34" charset="0"/>
              <a:buNone/>
            </a:pPr>
            <a:r>
              <a:rPr lang="en-US" b="1" dirty="0" smtClean="0"/>
              <a:t>-growth retardation </a:t>
            </a:r>
          </a:p>
          <a:p>
            <a:pPr algn="l">
              <a:buFont typeface="Arial" pitchFamily="34" charset="0"/>
              <a:buNone/>
            </a:pPr>
            <a:r>
              <a:rPr lang="en-US" b="1" dirty="0" smtClean="0"/>
              <a:t>-congenital defects:</a:t>
            </a:r>
          </a:p>
          <a:p>
            <a:pPr algn="l">
              <a:buFont typeface="Arial" pitchFamily="34" charset="0"/>
              <a:buNone/>
            </a:pPr>
            <a:r>
              <a:rPr lang="en-US" b="1" dirty="0" smtClean="0"/>
              <a:t> of the </a:t>
            </a:r>
            <a:r>
              <a:rPr lang="en-US" b="1" dirty="0" smtClean="0">
                <a:solidFill>
                  <a:srgbClr val="00B050"/>
                </a:solidFill>
              </a:rPr>
              <a:t>skeleton</a:t>
            </a:r>
            <a:r>
              <a:rPr lang="en-US" b="1" dirty="0" smtClean="0"/>
              <a:t> (e.g. </a:t>
            </a:r>
            <a:r>
              <a:rPr lang="en-US" b="1" dirty="0" err="1" smtClean="0"/>
              <a:t>microcephaly</a:t>
            </a:r>
            <a:r>
              <a:rPr lang="en-US" b="1" dirty="0" smtClean="0"/>
              <a:t>, absent radii   or thumbs)</a:t>
            </a:r>
          </a:p>
          <a:p>
            <a:pPr algn="l">
              <a:buFont typeface="Arial" pitchFamily="34" charset="0"/>
              <a:buNone/>
            </a:pPr>
            <a:r>
              <a:rPr lang="en-US" b="1" dirty="0" smtClean="0"/>
              <a:t> of the </a:t>
            </a:r>
            <a:r>
              <a:rPr lang="en-US" b="1" dirty="0" smtClean="0">
                <a:solidFill>
                  <a:srgbClr val="00B050"/>
                </a:solidFill>
              </a:rPr>
              <a:t>renal tract </a:t>
            </a:r>
            <a:r>
              <a:rPr lang="en-US" b="1" dirty="0" smtClean="0"/>
              <a:t>(e.g. pelvic or horseshoe kidney)</a:t>
            </a:r>
          </a:p>
          <a:p>
            <a:pPr algn="l">
              <a:buFont typeface="Arial" pitchFamily="34" charset="0"/>
              <a:buNone/>
            </a:pPr>
            <a:r>
              <a:rPr lang="en-US" b="1" dirty="0" smtClean="0"/>
              <a:t>or </a:t>
            </a:r>
            <a:r>
              <a:rPr lang="en-US" b="1" dirty="0" smtClean="0">
                <a:solidFill>
                  <a:srgbClr val="00B050"/>
                </a:solidFill>
              </a:rPr>
              <a:t>skin</a:t>
            </a:r>
            <a:r>
              <a:rPr lang="en-US" b="1" dirty="0" smtClean="0"/>
              <a:t> (areas of hyper‐ and </a:t>
            </a:r>
            <a:r>
              <a:rPr lang="en-US" b="1" dirty="0" err="1" smtClean="0"/>
              <a:t>hypopigmentation</a:t>
            </a:r>
            <a:r>
              <a:rPr lang="en-US" b="1" dirty="0" smtClean="0"/>
              <a:t>);</a:t>
            </a:r>
          </a:p>
          <a:p>
            <a:pPr algn="l">
              <a:buFont typeface="Arial" pitchFamily="34" charset="0"/>
              <a:buNone/>
            </a:pPr>
            <a:r>
              <a:rPr lang="en-US" b="1" dirty="0" smtClean="0"/>
              <a:t>sometimes there is learning disability.</a:t>
            </a:r>
            <a:endParaRPr lang="ar-IQ" b="1" dirty="0" smtClean="0"/>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لمحتوى 2"/>
          <p:cNvSpPr>
            <a:spLocks noGrp="1" noEditPoints="1"/>
          </p:cNvSpPr>
          <p:nvPr>
            <p:ph idx="1"/>
          </p:nvPr>
        </p:nvSpPr>
        <p:spPr>
          <a:xfrm>
            <a:off x="152400" y="0"/>
            <a:ext cx="8991600" cy="6629400"/>
          </a:xfrm>
        </p:spPr>
        <p:txBody>
          <a:bodyPr/>
          <a:lstStyle/>
          <a:p>
            <a:pPr algn="l">
              <a:buFont typeface="Arial" pitchFamily="34" charset="0"/>
              <a:buNone/>
            </a:pPr>
            <a:r>
              <a:rPr lang="en-US" smtClean="0"/>
              <a:t>The usual age of presentation of FA is 3–14 years. Approximately 10% of patients develop acute myeloid leukaemia. </a:t>
            </a:r>
          </a:p>
          <a:p>
            <a:pPr algn="l">
              <a:buFont typeface="Arial" pitchFamily="34" charset="0"/>
              <a:buNone/>
            </a:pPr>
            <a:r>
              <a:rPr lang="en-US" smtClean="0"/>
              <a:t>Treatment</a:t>
            </a:r>
          </a:p>
          <a:p>
            <a:pPr algn="l">
              <a:buFont typeface="Arial" pitchFamily="34" charset="0"/>
              <a:buNone/>
            </a:pPr>
            <a:r>
              <a:rPr lang="en-US" smtClean="0"/>
              <a:t>is usually with androgens and/or SCT.</a:t>
            </a:r>
          </a:p>
          <a:p>
            <a:pPr algn="l">
              <a:buFont typeface="Arial" pitchFamily="34" charset="0"/>
              <a:buNone/>
            </a:pPr>
            <a:r>
              <a:rPr lang="en-US" smtClean="0"/>
              <a:t> The blood count usually improves with androgens but side‐effects, especially in children, are distressing (virilization and liver abnormalities);</a:t>
            </a:r>
          </a:p>
          <a:p>
            <a:pPr algn="l">
              <a:buFont typeface="Arial" pitchFamily="34" charset="0"/>
              <a:buNone/>
            </a:pPr>
            <a:r>
              <a:rPr lang="en-US" smtClean="0"/>
              <a:t>remission rarely lasts more than 2 years. </a:t>
            </a:r>
          </a:p>
          <a:p>
            <a:pPr algn="l">
              <a:buFont typeface="Arial" pitchFamily="34" charset="0"/>
              <a:buNone/>
            </a:pPr>
            <a:r>
              <a:rPr lang="en-US" smtClean="0"/>
              <a:t>SCT may cure the patient.</a:t>
            </a:r>
            <a:endParaRPr lang="ar-IQ" smtClean="0"/>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b="1" dirty="0" err="1" smtClean="0">
                <a:solidFill>
                  <a:srgbClr val="FF0000"/>
                </a:solidFill>
              </a:rPr>
              <a:t>Megaloblastic</a:t>
            </a:r>
            <a:r>
              <a:rPr lang="en-US" b="1" dirty="0" smtClean="0">
                <a:solidFill>
                  <a:srgbClr val="FF0000"/>
                </a:solidFill>
              </a:rPr>
              <a:t> </a:t>
            </a:r>
            <a:r>
              <a:rPr lang="en-US" b="1" dirty="0" err="1" smtClean="0">
                <a:solidFill>
                  <a:srgbClr val="FF0000"/>
                </a:solidFill>
              </a:rPr>
              <a:t>anaemias</a:t>
            </a:r>
            <a:endParaRPr lang="ar-IQ" dirty="0">
              <a:solidFill>
                <a:srgbClr val="FF0000"/>
              </a:solidFill>
            </a:endParaRPr>
          </a:p>
        </p:txBody>
      </p:sp>
      <p:sp>
        <p:nvSpPr>
          <p:cNvPr id="3" name="عنصر نائب للمحتوى 2"/>
          <p:cNvSpPr>
            <a:spLocks noGrp="1" noEditPoints="1"/>
          </p:cNvSpPr>
          <p:nvPr>
            <p:ph idx="1"/>
          </p:nvPr>
        </p:nvSpPr>
        <p:spPr>
          <a:xfrm>
            <a:off x="214282" y="1071546"/>
            <a:ext cx="8929718" cy="5572164"/>
          </a:xfrm>
        </p:spPr>
        <p:txBody>
          <a:bodyPr>
            <a:normAutofit lnSpcReduction="10000"/>
          </a:bodyPr>
          <a:lstStyle/>
          <a:p>
            <a:pPr algn="l">
              <a:buNone/>
            </a:pPr>
            <a:endParaRPr lang="en-US" b="1" dirty="0"/>
          </a:p>
          <a:p>
            <a:pPr algn="l">
              <a:buNone/>
            </a:pPr>
            <a:r>
              <a:rPr lang="en-US" b="1" dirty="0"/>
              <a:t>This is a group of </a:t>
            </a:r>
            <a:r>
              <a:rPr lang="en-US" b="1" dirty="0" err="1"/>
              <a:t>anaemias</a:t>
            </a:r>
            <a:r>
              <a:rPr lang="en-US" b="1" dirty="0"/>
              <a:t> in which the </a:t>
            </a:r>
            <a:r>
              <a:rPr lang="en-US" b="1" dirty="0" smtClean="0"/>
              <a:t>erythroblasts in the bone </a:t>
            </a:r>
            <a:r>
              <a:rPr lang="en-US" b="1" dirty="0"/>
              <a:t>marrow show a characteristic abnormality </a:t>
            </a:r>
            <a:r>
              <a:rPr lang="en-US" b="1" dirty="0" smtClean="0"/>
              <a:t>.</a:t>
            </a:r>
          </a:p>
          <a:p>
            <a:pPr algn="l">
              <a:buNone/>
            </a:pPr>
            <a:endParaRPr lang="en-US" b="1" dirty="0" smtClean="0"/>
          </a:p>
          <a:p>
            <a:pPr algn="l">
              <a:buNone/>
            </a:pPr>
            <a:r>
              <a:rPr lang="en-US" b="1" dirty="0" smtClean="0"/>
              <a:t>Maturation of </a:t>
            </a:r>
            <a:r>
              <a:rPr lang="en-US" b="1" dirty="0"/>
              <a:t>the nucleus being delayed relative to </a:t>
            </a:r>
            <a:endParaRPr lang="ar-IQ" b="1" dirty="0" smtClean="0"/>
          </a:p>
          <a:p>
            <a:pPr algn="l">
              <a:buNone/>
            </a:pPr>
            <a:r>
              <a:rPr lang="en-US" b="1" dirty="0" smtClean="0"/>
              <a:t>that </a:t>
            </a:r>
            <a:r>
              <a:rPr lang="en-US" b="1" dirty="0"/>
              <a:t>of the </a:t>
            </a:r>
            <a:r>
              <a:rPr lang="en-US" b="1" dirty="0" smtClean="0"/>
              <a:t>cytoplasm.</a:t>
            </a:r>
          </a:p>
          <a:p>
            <a:pPr algn="l">
              <a:buNone/>
            </a:pPr>
            <a:endParaRPr lang="en-US" b="1" dirty="0"/>
          </a:p>
          <a:p>
            <a:pPr algn="l">
              <a:buNone/>
            </a:pPr>
            <a:r>
              <a:rPr lang="en-US" b="1" dirty="0"/>
              <a:t>The underlying defect accounting for the asynchronous </a:t>
            </a:r>
            <a:r>
              <a:rPr lang="en-US" b="1" dirty="0" smtClean="0"/>
              <a:t>maturation of </a:t>
            </a:r>
            <a:r>
              <a:rPr lang="en-US" b="1" dirty="0"/>
              <a:t>the nucleus is defective DNA synthesis </a:t>
            </a:r>
            <a:r>
              <a:rPr lang="en-US" b="1" dirty="0" smtClean="0"/>
              <a:t>.</a:t>
            </a:r>
            <a:endParaRPr lang="en-US" b="1" dirty="0"/>
          </a:p>
          <a:p>
            <a:pPr algn="l">
              <a:buNone/>
            </a:pPr>
            <a:endParaRPr lang="en-US" sz="3600" b="1" dirty="0" smtClean="0">
              <a:solidFill>
                <a:srgbClr val="FF0000"/>
              </a:solidFill>
            </a:endParaRPr>
          </a:p>
          <a:p>
            <a:pPr algn="l">
              <a:buNone/>
            </a:pPr>
            <a:endParaRPr lang="ar-IQ" sz="36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وان 1"/>
          <p:cNvSpPr>
            <a:spLocks noGrp="1" noEditPoints="1"/>
          </p:cNvSpPr>
          <p:nvPr>
            <p:ph type="title"/>
          </p:nvPr>
        </p:nvSpPr>
        <p:spPr>
          <a:xfrm>
            <a:off x="304800" y="274638"/>
            <a:ext cx="8382000" cy="1477962"/>
          </a:xfrm>
        </p:spPr>
        <p:txBody>
          <a:bodyPr>
            <a:normAutofit fontScale="90000"/>
          </a:bodyPr>
          <a:lstStyle/>
          <a:p>
            <a:pPr algn="l"/>
            <a:r>
              <a:rPr lang="en-US" sz="2400" b="1" smtClean="0"/>
              <a:t>a) X-rays showing absent thumbs in a patient with Fanconi anaemia (FA). (b) Intravenous pyelogram in a patient with FA</a:t>
            </a:r>
            <a:br>
              <a:rPr lang="en-US" sz="2400" b="1" smtClean="0"/>
            </a:br>
            <a:r>
              <a:rPr lang="en-US" sz="2400" b="1" smtClean="0"/>
              <a:t>showing a normal right kidney but a left kidney abnormally placed in the pelvis.</a:t>
            </a:r>
            <a:endParaRPr lang="ar-IQ" sz="2400" b="1" smtClean="0"/>
          </a:p>
        </p:txBody>
      </p:sp>
      <p:pic>
        <p:nvPicPr>
          <p:cNvPr id="33795" name="Picture 2"/>
          <p:cNvPicPr>
            <a:picLocks noGrp="1" noChangeAspect="1" noChangeArrowheads="1"/>
          </p:cNvPicPr>
          <p:nvPr>
            <p:ph idx="1"/>
          </p:nvPr>
        </p:nvPicPr>
        <p:blipFill>
          <a:blip r:embed="rId1"/>
          <a:srcRect/>
          <a:stretch>
            <a:fillRect/>
          </a:stretch>
        </p:blipFill>
        <p:spPr>
          <a:xfrm>
            <a:off x="519113" y="1776413"/>
            <a:ext cx="8105775" cy="4171950"/>
          </a:xfrm>
          <a:prstGeom prst="rect">
            <a:avLst/>
          </a:prstGeom>
          <a:noFill/>
        </p:spPr>
      </p:pic>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EditPoints="1" noChangeArrowheads="1"/>
          </p:cNvSpPr>
          <p:nvPr>
            <p:ph idx="1"/>
          </p:nvPr>
        </p:nvSpPr>
        <p:spPr>
          <a:xfrm>
            <a:off x="457200" y="533400"/>
            <a:ext cx="8229600" cy="5592763"/>
          </a:xfrm>
        </p:spPr>
        <p:txBody>
          <a:bodyPr/>
          <a:lstStyle/>
          <a:p>
            <a:pPr algn="l" eaLnBrk="1" hangingPunct="1">
              <a:buFont typeface="Arial" pitchFamily="34" charset="0"/>
              <a:buNone/>
            </a:pPr>
            <a:r>
              <a:rPr lang="en-US" b="1" u="sng" smtClean="0">
                <a:solidFill>
                  <a:srgbClr val="FF0000"/>
                </a:solidFill>
              </a:rPr>
              <a:t>Differential diagnosis:</a:t>
            </a:r>
          </a:p>
          <a:p>
            <a:pPr algn="l" eaLnBrk="1" hangingPunct="1">
              <a:buFont typeface="Arial" pitchFamily="34" charset="0"/>
              <a:buNone/>
            </a:pPr>
            <a:r>
              <a:rPr lang="en-US" smtClean="0"/>
              <a:t>Other causes of pancytopenia are:</a:t>
            </a:r>
          </a:p>
          <a:p>
            <a:pPr lvl="2" algn="l" eaLnBrk="1" hangingPunct="1">
              <a:lnSpc>
                <a:spcPct val="150000"/>
              </a:lnSpc>
              <a:buFont typeface="Arial" pitchFamily="34" charset="0"/>
              <a:buNone/>
            </a:pPr>
            <a:r>
              <a:rPr lang="en-US" sz="2800" smtClean="0"/>
              <a:t>Bone marrow infiltration e.g. carcinoma, lymphoma.</a:t>
            </a:r>
          </a:p>
          <a:p>
            <a:pPr lvl="2" algn="l" eaLnBrk="1" hangingPunct="1">
              <a:lnSpc>
                <a:spcPct val="150000"/>
              </a:lnSpc>
              <a:buFont typeface="Arial" pitchFamily="34" charset="0"/>
              <a:buNone/>
            </a:pPr>
            <a:r>
              <a:rPr lang="en-US" sz="2800" smtClean="0"/>
              <a:t>Leukemia, MDS, myeloma.</a:t>
            </a:r>
          </a:p>
          <a:p>
            <a:pPr lvl="2" algn="l" eaLnBrk="1" hangingPunct="1">
              <a:lnSpc>
                <a:spcPct val="150000"/>
              </a:lnSpc>
              <a:buFont typeface="Arial" pitchFamily="34" charset="0"/>
              <a:buNone/>
            </a:pPr>
            <a:r>
              <a:rPr lang="en-US" sz="2800" smtClean="0"/>
              <a:t>Hypersplenism.</a:t>
            </a:r>
          </a:p>
          <a:p>
            <a:pPr lvl="2" algn="l" eaLnBrk="1" hangingPunct="1">
              <a:lnSpc>
                <a:spcPct val="150000"/>
              </a:lnSpc>
              <a:buFont typeface="Arial" pitchFamily="34" charset="0"/>
              <a:buNone/>
            </a:pPr>
            <a:r>
              <a:rPr lang="en-US" sz="2800" smtClean="0"/>
              <a:t>Megaloblastic anemia.</a:t>
            </a:r>
          </a:p>
          <a:p>
            <a:pPr lvl="2" algn="l" eaLnBrk="1" hangingPunct="1">
              <a:lnSpc>
                <a:spcPct val="150000"/>
              </a:lnSpc>
              <a:buFont typeface="Arial" pitchFamily="34" charset="0"/>
              <a:buNone/>
            </a:pPr>
            <a:r>
              <a:rPr lang="en-US" sz="2800" smtClean="0"/>
              <a:t>Myelofibrosis.</a:t>
            </a: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smtClean="0">
                <a:solidFill>
                  <a:srgbClr val="FF0000"/>
                </a:solidFill>
              </a:rPr>
              <a:t>Causes of </a:t>
            </a:r>
            <a:r>
              <a:rPr lang="en-US" dirty="0" err="1" smtClean="0">
                <a:solidFill>
                  <a:srgbClr val="FF0000"/>
                </a:solidFill>
              </a:rPr>
              <a:t>megaloblastic</a:t>
            </a:r>
            <a:r>
              <a:rPr lang="en-US" dirty="0" smtClean="0">
                <a:solidFill>
                  <a:srgbClr val="FF0000"/>
                </a:solidFill>
              </a:rPr>
              <a:t> </a:t>
            </a:r>
            <a:r>
              <a:rPr lang="en-US" dirty="0" err="1" smtClean="0">
                <a:solidFill>
                  <a:srgbClr val="FF0000"/>
                </a:solidFill>
              </a:rPr>
              <a:t>anaemia</a:t>
            </a:r>
            <a:endParaRPr lang="ar-IQ" dirty="0">
              <a:solidFill>
                <a:srgbClr val="FF0000"/>
              </a:solidFill>
            </a:endParaRPr>
          </a:p>
        </p:txBody>
      </p:sp>
      <p:sp>
        <p:nvSpPr>
          <p:cNvPr id="3" name="عنصر نائب للمحتوى 2"/>
          <p:cNvSpPr>
            <a:spLocks noGrp="1" noEditPoints="1"/>
          </p:cNvSpPr>
          <p:nvPr>
            <p:ph idx="1"/>
          </p:nvPr>
        </p:nvSpPr>
        <p:spPr>
          <a:xfrm>
            <a:off x="285720" y="1142984"/>
            <a:ext cx="8858280" cy="5357850"/>
          </a:xfrm>
        </p:spPr>
        <p:txBody>
          <a:bodyPr>
            <a:normAutofit fontScale="85000" lnSpcReduction="20000"/>
          </a:bodyPr>
          <a:lstStyle/>
          <a:p>
            <a:pPr algn="l">
              <a:buNone/>
            </a:pPr>
            <a:endParaRPr lang="en-US" dirty="0" smtClean="0"/>
          </a:p>
          <a:p>
            <a:pPr algn="l">
              <a:buNone/>
            </a:pPr>
            <a:r>
              <a:rPr lang="en-US" dirty="0" smtClean="0"/>
              <a:t>-Vitamin B12 deficiency</a:t>
            </a:r>
          </a:p>
          <a:p>
            <a:pPr algn="l">
              <a:buNone/>
            </a:pPr>
            <a:endParaRPr lang="en-US" dirty="0" smtClean="0"/>
          </a:p>
          <a:p>
            <a:pPr algn="l">
              <a:buNone/>
            </a:pPr>
            <a:r>
              <a:rPr lang="en-US" dirty="0" smtClean="0"/>
              <a:t>-</a:t>
            </a:r>
            <a:r>
              <a:rPr lang="en-US" dirty="0" err="1" smtClean="0"/>
              <a:t>Folate</a:t>
            </a:r>
            <a:r>
              <a:rPr lang="en-US" dirty="0" smtClean="0"/>
              <a:t> deficiency</a:t>
            </a:r>
          </a:p>
          <a:p>
            <a:pPr algn="l">
              <a:buNone/>
            </a:pPr>
            <a:endParaRPr lang="en-US" dirty="0" smtClean="0"/>
          </a:p>
          <a:p>
            <a:pPr algn="l">
              <a:buNone/>
            </a:pPr>
            <a:r>
              <a:rPr lang="en-US" dirty="0" smtClean="0"/>
              <a:t>-Abnormalities of vitamin B12 or </a:t>
            </a:r>
            <a:r>
              <a:rPr lang="en-US" dirty="0" err="1" smtClean="0"/>
              <a:t>folate</a:t>
            </a:r>
            <a:r>
              <a:rPr lang="en-US" dirty="0" smtClean="0"/>
              <a:t> metabolism (e.g.</a:t>
            </a:r>
          </a:p>
          <a:p>
            <a:pPr algn="l">
              <a:buNone/>
            </a:pPr>
            <a:r>
              <a:rPr lang="en-US" dirty="0" err="1" smtClean="0"/>
              <a:t>transcobalamin</a:t>
            </a:r>
            <a:r>
              <a:rPr lang="en-US" dirty="0" smtClean="0"/>
              <a:t> deficiency, nitrous oxide, </a:t>
            </a:r>
            <a:r>
              <a:rPr lang="en-US" dirty="0" err="1" smtClean="0"/>
              <a:t>antifolate</a:t>
            </a:r>
            <a:r>
              <a:rPr lang="en-US" dirty="0" smtClean="0"/>
              <a:t> drugs)</a:t>
            </a:r>
          </a:p>
          <a:p>
            <a:pPr algn="l">
              <a:buNone/>
            </a:pPr>
            <a:endParaRPr lang="en-US" dirty="0" smtClean="0"/>
          </a:p>
          <a:p>
            <a:pPr algn="l">
              <a:buNone/>
            </a:pPr>
            <a:r>
              <a:rPr lang="en-US" dirty="0" smtClean="0"/>
              <a:t>-Other defects of DNA synthesis</a:t>
            </a:r>
          </a:p>
          <a:p>
            <a:pPr algn="l">
              <a:buNone/>
            </a:pPr>
            <a:r>
              <a:rPr lang="en-US" dirty="0" smtClean="0"/>
              <a:t>Congenital enzyme deficiencies (e.g. </a:t>
            </a:r>
            <a:r>
              <a:rPr lang="en-US" dirty="0" err="1" smtClean="0"/>
              <a:t>orotic</a:t>
            </a:r>
            <a:r>
              <a:rPr lang="en-US" dirty="0" smtClean="0"/>
              <a:t> </a:t>
            </a:r>
            <a:r>
              <a:rPr lang="en-US" dirty="0" err="1" smtClean="0"/>
              <a:t>aciduria</a:t>
            </a:r>
            <a:r>
              <a:rPr lang="en-US" dirty="0" smtClean="0"/>
              <a:t>)</a:t>
            </a:r>
          </a:p>
          <a:p>
            <a:pPr algn="l">
              <a:buNone/>
            </a:pPr>
            <a:r>
              <a:rPr lang="en-US" dirty="0" smtClean="0"/>
              <a:t>Acquired enzyme deficiencies (e.g. alcohol, therapy with</a:t>
            </a:r>
          </a:p>
          <a:p>
            <a:pPr algn="l">
              <a:buNone/>
            </a:pPr>
            <a:r>
              <a:rPr lang="en-US" dirty="0" err="1" smtClean="0"/>
              <a:t>hydroxyurea</a:t>
            </a:r>
            <a:r>
              <a:rPr lang="en-US" dirty="0" smtClean="0"/>
              <a:t>, cytosine </a:t>
            </a:r>
            <a:r>
              <a:rPr lang="en-US" dirty="0" err="1" smtClean="0"/>
              <a:t>arabinoside</a:t>
            </a:r>
            <a:r>
              <a:rPr lang="en-US" dirty="0" smtClean="0"/>
              <a:t>)</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endParaRPr lang="ar-IQ" dirty="0"/>
          </a:p>
        </p:txBody>
      </p:sp>
      <p:pic>
        <p:nvPicPr>
          <p:cNvPr id="3074" name="Picture 2"/>
          <p:cNvPicPr>
            <a:picLocks noGrp="1" noChangeAspect="1" noChangeArrowheads="1"/>
          </p:cNvPicPr>
          <p:nvPr>
            <p:ph idx="1"/>
          </p:nvPr>
        </p:nvPicPr>
        <p:blipFill>
          <a:blip r:embed="rId1"/>
          <a:srcRect/>
          <a:stretch>
            <a:fillRect/>
          </a:stretch>
        </p:blipFill>
        <p:spPr bwMode="auto">
          <a:xfrm>
            <a:off x="1623374" y="1428737"/>
            <a:ext cx="4663423" cy="5429264"/>
          </a:xfrm>
          <a:prstGeom prst="rect">
            <a:avLst/>
          </a:prstGeom>
          <a:noFill/>
          <a:ln w="9525">
            <a:noFill/>
            <a:miter lim="800000"/>
          </a:ln>
          <a:effectLst/>
        </p:spPr>
      </p:pic>
      <p:pic>
        <p:nvPicPr>
          <p:cNvPr id="3075" name="Picture 3"/>
          <p:cNvPicPr>
            <a:picLocks noChangeAspect="1" noChangeArrowheads="1"/>
          </p:cNvPicPr>
          <p:nvPr/>
        </p:nvPicPr>
        <p:blipFill>
          <a:blip r:embed="rId2"/>
          <a:srcRect/>
          <a:stretch>
            <a:fillRect/>
          </a:stretch>
        </p:blipFill>
        <p:spPr bwMode="auto">
          <a:xfrm>
            <a:off x="571471" y="571480"/>
            <a:ext cx="7391451" cy="571504"/>
          </a:xfrm>
          <a:prstGeom prst="rect">
            <a:avLst/>
          </a:prstGeom>
          <a:noFill/>
          <a:ln w="9525">
            <a:noFill/>
            <a:miter lim="800000"/>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654032"/>
          </a:xfrm>
        </p:spPr>
        <p:txBody>
          <a:bodyPr>
            <a:normAutofit fontScale="90000"/>
          </a:bodyPr>
          <a:lstStyle/>
          <a:p>
            <a:r>
              <a:rPr lang="en-US" dirty="0" smtClean="0"/>
              <a:t>Causes of B12 deficiency</a:t>
            </a:r>
            <a:endParaRPr lang="ar-IQ" dirty="0"/>
          </a:p>
        </p:txBody>
      </p:sp>
      <p:pic>
        <p:nvPicPr>
          <p:cNvPr id="8194" name="Picture 2"/>
          <p:cNvPicPr>
            <a:picLocks noGrp="1" noChangeAspect="1" noChangeArrowheads="1"/>
          </p:cNvPicPr>
          <p:nvPr>
            <p:ph idx="1"/>
          </p:nvPr>
        </p:nvPicPr>
        <p:blipFill>
          <a:blip r:embed="rId1"/>
          <a:srcRect t="7306"/>
          <a:stretch/>
        </p:blipFill>
        <p:spPr bwMode="auto">
          <a:xfrm>
            <a:off x="1071538" y="883344"/>
            <a:ext cx="6858048" cy="5974656"/>
          </a:xfrm>
          <a:prstGeom prst="rect">
            <a:avLst/>
          </a:prstGeom>
          <a:noFill/>
          <a:ln w="9525">
            <a:noFill/>
            <a:miter lim="800000"/>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2114536" cy="2225668"/>
          </a:xfrm>
        </p:spPr>
        <p:txBody>
          <a:bodyPr>
            <a:noAutofit/>
          </a:bodyPr>
          <a:lstStyle/>
          <a:p>
            <a:pPr algn="l"/>
            <a:r>
              <a:rPr lang="en-US" sz="3200" dirty="0" smtClean="0"/>
              <a:t>Causes of </a:t>
            </a:r>
            <a:r>
              <a:rPr lang="en-US" sz="3200" dirty="0" err="1" smtClean="0"/>
              <a:t>Folate</a:t>
            </a:r>
            <a:r>
              <a:rPr lang="en-US" sz="3200" dirty="0" smtClean="0"/>
              <a:t> deficiency</a:t>
            </a:r>
            <a:endParaRPr lang="ar-IQ" sz="3200" dirty="0"/>
          </a:p>
        </p:txBody>
      </p:sp>
      <p:pic>
        <p:nvPicPr>
          <p:cNvPr id="9218" name="Picture 2"/>
          <p:cNvPicPr>
            <a:picLocks noGrp="1" noChangeAspect="1" noChangeArrowheads="1"/>
          </p:cNvPicPr>
          <p:nvPr>
            <p:ph idx="1"/>
          </p:nvPr>
        </p:nvPicPr>
        <p:blipFill>
          <a:blip r:embed="rId1"/>
          <a:srcRect t="6230"/>
          <a:stretch/>
        </p:blipFill>
        <p:spPr bwMode="auto">
          <a:xfrm>
            <a:off x="2643174" y="42050"/>
            <a:ext cx="6500826" cy="6815950"/>
          </a:xfrm>
          <a:prstGeom prst="rect">
            <a:avLst/>
          </a:prstGeom>
          <a:noFill/>
          <a:ln w="9525">
            <a:noFill/>
            <a:miter lim="800000"/>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dirty="0" smtClean="0"/>
              <a:t>Effects of vitamin B12 or </a:t>
            </a:r>
            <a:r>
              <a:rPr lang="en-US" dirty="0" err="1" smtClean="0"/>
              <a:t>folate</a:t>
            </a:r>
            <a:r>
              <a:rPr lang="en-US" dirty="0" smtClean="0"/>
              <a:t> deficiency</a:t>
            </a:r>
            <a:endParaRPr lang="ar-IQ" dirty="0"/>
          </a:p>
        </p:txBody>
      </p:sp>
      <p:pic>
        <p:nvPicPr>
          <p:cNvPr id="14338" name="Picture 2"/>
          <p:cNvPicPr>
            <a:picLocks noGrp="1" noChangeAspect="1" noChangeArrowheads="1"/>
          </p:cNvPicPr>
          <p:nvPr>
            <p:ph idx="1"/>
          </p:nvPr>
        </p:nvPicPr>
        <p:blipFill>
          <a:blip r:embed="rId1"/>
          <a:srcRect t="9722" r="1215" b="-5556"/>
          <a:stretch/>
        </p:blipFill>
        <p:spPr bwMode="auto">
          <a:xfrm>
            <a:off x="0" y="1500174"/>
            <a:ext cx="9144000" cy="5357826"/>
          </a:xfrm>
          <a:prstGeom prst="rect">
            <a:avLst/>
          </a:prstGeom>
          <a:noFill/>
          <a:ln w="9525">
            <a:noFill/>
            <a:miter lim="800000"/>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pPr algn="l"/>
            <a:r>
              <a:rPr lang="en-US" sz="3200" dirty="0" smtClean="0"/>
              <a:t>A baby with neural tube defect (</a:t>
            </a:r>
            <a:r>
              <a:rPr lang="en-US" sz="3200" dirty="0" err="1" smtClean="0"/>
              <a:t>spina</a:t>
            </a:r>
            <a:r>
              <a:rPr lang="en-US" sz="3200" dirty="0" smtClean="0"/>
              <a:t> bifida).</a:t>
            </a:r>
            <a:endParaRPr lang="ar-IQ" sz="3200" dirty="0"/>
          </a:p>
        </p:txBody>
      </p:sp>
      <p:pic>
        <p:nvPicPr>
          <p:cNvPr id="1026" name="Picture 2"/>
          <p:cNvPicPr>
            <a:picLocks noGrp="1" noChangeAspect="1" noChangeArrowheads="1"/>
          </p:cNvPicPr>
          <p:nvPr>
            <p:ph idx="1"/>
          </p:nvPr>
        </p:nvPicPr>
        <p:blipFill>
          <a:blip r:embed="rId1"/>
          <a:srcRect/>
          <a:stretch>
            <a:fillRect/>
          </a:stretch>
        </p:blipFill>
        <p:spPr bwMode="auto">
          <a:xfrm>
            <a:off x="3091658" y="1600200"/>
            <a:ext cx="2960684" cy="4525963"/>
          </a:xfrm>
          <a:prstGeom prst="rect">
            <a:avLst/>
          </a:prstGeom>
          <a:noFill/>
          <a:ln w="9525">
            <a:noFill/>
            <a:miter lim="800000"/>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1320</Words>
  <Application>Microsoft Office PowerPoint</Application>
  <PresentationFormat>عرض على الشاشة (3:4)‏</PresentationFormat>
  <Paragraphs>138</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سمة Office</vt:lpstr>
      <vt:lpstr>Megaloblastic anaemias and other macrocytic anaemias</vt:lpstr>
      <vt:lpstr>Introduction to macrocytic anaemia</vt:lpstr>
      <vt:lpstr>Megaloblastic anaemias</vt:lpstr>
      <vt:lpstr>Causes of megaloblastic anaemia</vt:lpstr>
      <vt:lpstr>الشريحة 5</vt:lpstr>
      <vt:lpstr>Causes of B12 deficiency</vt:lpstr>
      <vt:lpstr>Causes of Folate deficiency</vt:lpstr>
      <vt:lpstr>Effects of vitamin B12 or folate deficiency</vt:lpstr>
      <vt:lpstr>A baby with neural tube defect (spina bifida).</vt:lpstr>
      <vt:lpstr>الشريحة 10</vt:lpstr>
      <vt:lpstr>الشريحة 11</vt:lpstr>
      <vt:lpstr>Cross‐section of the spinal cord in a patient who died with subacute combined degeneration of the cord (Weigert–Pal stain). There is demyelination   of the dorsal and dorsolateral columns.</vt:lpstr>
      <vt:lpstr>الشريحة 13</vt:lpstr>
      <vt:lpstr>Megaloblastic anaemia: peripheral blood film   showing oval macrocytes and hypersegmented neutrophil </vt:lpstr>
      <vt:lpstr>Megaloblastic changes in the bone marrow in a patient with severe megaloblastic anaemia. (a–c) Erythroblasts showing fine, open stippled (primitive) appearance of the nuclear chromatin even in late cells (pale cytoplasm with some haemoglobin formation). (d) Abnormal giant metamyelocytes and band forms.</vt:lpstr>
      <vt:lpstr>الشريحة 16</vt:lpstr>
      <vt:lpstr>الشريحة 17</vt:lpstr>
      <vt:lpstr>الشريحة 18</vt:lpstr>
      <vt:lpstr>Pernicious anaemia: associations.</vt:lpstr>
      <vt:lpstr>Other macrocytic anemia</vt:lpstr>
      <vt:lpstr>Causes of macrocytosis other than megaloblastic anemia.</vt:lpstr>
      <vt:lpstr>Aplastic Anemia</vt:lpstr>
      <vt:lpstr>الشريحة 23</vt:lpstr>
      <vt:lpstr>الشريحة 24</vt:lpstr>
      <vt:lpstr>الشريحة 25</vt:lpstr>
      <vt:lpstr>الشريحة 26</vt:lpstr>
      <vt:lpstr>Aplastic anaemia: low power views of bone marrow show severe reduction of haemopoietic cells with an increase in fat spaces. (a) Aspirated fragment. (b) Trephine biopsy</vt:lpstr>
      <vt:lpstr>Fanconi anaemia (FA)</vt:lpstr>
      <vt:lpstr>الشريحة 29</vt:lpstr>
      <vt:lpstr>a) X-rays showing absent thumbs in a patient with Fanconi anaemia (FA). (b) Intravenous pyelogram in a patient with FA showing a normal right kidney but a left kidney abnormally placed in the pelvis.</vt:lpstr>
      <vt:lpstr>الشريحة 31</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Megaloblastic anaemias and other macrocytic anaemias</dc:title>
  <dc:creator>DR.Ahmed Saker 2O14</dc:creator>
  <cp:lastModifiedBy>DR.Ahmed Saker 2O14</cp:lastModifiedBy>
  <cp:revision>55</cp:revision>
  <dcterms:created xsi:type="dcterms:W3CDTF">2018-10-14T14:16:06Z</dcterms:created>
  <dcterms:modified xsi:type="dcterms:W3CDTF">2025-11-14T11:44:54Z</dcterms:modified>
</cp:coreProperties>
</file>