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theme/theme2.xml" ContentType="application/vnd.openxmlformats-officedocument.theme+xml"/>
  <Override PartName="/ppt/notesSlides/notesSlide1.xml" ContentType="application/vnd.openxmlformats-officedocument.presentationml.notesSlide+xml"/>
  <Override PartName="/ppt/notesMasters/notesMaster1.xml" ContentType="application/vnd.openxmlformats-officedocument.presentationml.notesMaster+xml"/>
  <Override PartName="/docProps/app.xml" ContentType="application/vnd.openxmlformats-officedocument.extended-properties+xml"/>
  <Override PartName="/ppt/slides/slide42.xml" ContentType="application/vnd.openxmlformats-officedocument.presentationml.slide+xml"/>
  <Override PartName="/ppt/slideLayouts/slideLayout1.xml" ContentType="application/vnd.openxmlformats-officedocument.presentationml.slideLayout+xml"/>
  <Override PartName="/ppt/slides/slide31.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s/slide35.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5.xml" ContentType="application/vnd.openxmlformats-officedocument.presentationml.slide+xml"/>
  <Override PartName="/ppt/slideLayouts/slideLayout5.xml" ContentType="application/vnd.openxmlformats-officedocument.presentationml.slideLayout+xml"/>
  <Override PartName="/ppt/presProps.xml" ContentType="application/vnd.openxmlformats-officedocument.presentationml.presProps+xml"/>
  <Override PartName="/ppt/slideMasters/slideMaster1.xml" ContentType="application/vnd.openxmlformats-officedocument.presentationml.slideMaster+xml"/>
  <Override PartName="/ppt/slides/slide37.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viewProps.xml" ContentType="application/vnd.openxmlformats-officedocument.presentationml.viewProps+xml"/>
  <Override PartName="/ppt/slides/slide9.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4.xml" ContentType="application/vnd.openxmlformats-officedocument.presentationml.slide+xml"/>
  <Override PartName="/ppt/slides/slide7.xml" ContentType="application/vnd.openxmlformats-officedocument.presentationml.slide+xml"/>
  <Override PartName="/ppt/slideLayouts/slideLayout10.xml" ContentType="application/vnd.openxmlformats-officedocument.presentationml.slideLayout+xml"/>
  <Override PartName="/ppt/slides/slide4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theme/theme1.xml" ContentType="application/vnd.openxmlformats-officedocument.theme+xml"/>
  <Override PartName="/ppt/slides/slide25.xml" ContentType="application/vnd.openxmlformats-officedocument.presentationml.slide+xml"/>
  <Override PartName="/ppt/slides/slide38.xml" ContentType="application/vnd.openxmlformats-officedocument.presentationml.slide+xml"/>
  <Override PartName="/ppt/slides/slide18.xml" ContentType="application/vnd.openxmlformats-officedocument.presentationml.slide+xml"/>
  <Override PartName="/ppt/slides/slide3.xml" ContentType="application/vnd.openxmlformats-officedocument.presentationml.slide+xml"/>
  <Override PartName="/ppt/slideLayouts/slideLayout6.xml" ContentType="application/vnd.openxmlformats-officedocument.presentationml.slideLayout+xml"/>
  <Override PartName="/ppt/slides/slide16.xml" ContentType="application/vnd.openxmlformats-officedocument.presentationml.slide+xml"/>
  <Override PartName="/ppt/slides/slide29.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ppt/slides/slide30.xml" ContentType="application/vnd.openxmlformats-officedocument.presentationml.slide+xml"/>
  <Override PartName="/ppt/slides/slide34.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docProps/core.xml" ContentType="application/vnd.openxmlformats-package.core-properties+xml"/>
  <Override PartName="/ppt/slides/slide17.xml" ContentType="application/vnd.openxmlformats-officedocument.presentationml.slide+xml"/>
  <Override PartName="/ppt/slideLayouts/slideLayout4.xml" ContentType="application/vnd.openxmlformats-officedocument.presentationml.slideLayout+xml"/>
  <Override PartName="/ppt/slides/slide3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1.xml" ContentType="application/vnd.openxmlformats-officedocument.presentationml.slide+xml"/>
  <Override PartName="/ppt/slideLayouts/slideLayout9.xml" ContentType="application/vnd.openxmlformats-officedocument.presentationml.slideLayout+xml"/>
  <Override PartName="/ppt/slides/slide14.xml" ContentType="application/vnd.openxmlformats-officedocument.presentationml.slide+xml"/>
  <Override PartName="/ppt/slideLayouts/slideLayout7.xml" ContentType="application/vnd.openxmlformats-officedocument.presentationml.slideLayout+xml"/>
  <Override PartName="/ppt/slides/slide43.xml" ContentType="application/vnd.openxmlformats-officedocument.presentationml.slide+xml"/>
  <Override PartName="/ppt/slideLayouts/slideLayout8.xml" ContentType="application/vnd.openxmlformats-officedocument.presentationml.slideLayout+xml"/>
  <Override PartName="/ppt/slides/slide32.xml" ContentType="application/vnd.openxmlformats-officedocument.presentationml.slide+xml"/>
  <Override PartName="/ppt/slideLayouts/slideLayout2.xml" ContentType="application/vnd.openxmlformats-officedocument.presentationml.slideLayout+xml"/>
  <Override PartName="/ppt/slides/slide21.xml" ContentType="application/vnd.openxmlformats-officedocument.presentationml.slide+xml"/>
  <Override PartName="/ppt/slides/slide5.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p:sldMasterIdLst>
    <p:sldMasterId id="2147483648" r:id="rId1"/>
  </p:sldMasterIdLst>
  <p:notesMasterIdLst>
    <p:notesMasterId r:id="rId2"/>
  </p:notesMasterIdLst>
  <p:sldIdLst>
    <p:sldId id="256" r:id="rId3"/>
    <p:sldId id="257" r:id="rId4"/>
    <p:sldId id="258" r:id="rId5"/>
    <p:sldId id="259" r:id="rId6"/>
    <p:sldId id="260" r:id="rId7"/>
    <p:sldId id="265" r:id="rId8"/>
    <p:sldId id="261" r:id="rId9"/>
    <p:sldId id="267" r:id="rId10"/>
    <p:sldId id="268" r:id="rId11"/>
    <p:sldId id="264" r:id="rId12"/>
    <p:sldId id="262" r:id="rId13"/>
    <p:sldId id="263" r:id="rId14"/>
    <p:sldId id="266" r:id="rId15"/>
    <p:sldId id="272" r:id="rId16"/>
    <p:sldId id="273" r:id="rId17"/>
    <p:sldId id="274" r:id="rId18"/>
    <p:sldId id="269" r:id="rId19"/>
    <p:sldId id="270" r:id="rId20"/>
    <p:sldId id="271" r:id="rId21"/>
    <p:sldId id="275" r:id="rId22"/>
    <p:sldId id="276" r:id="rId23"/>
    <p:sldId id="277" r:id="rId24"/>
    <p:sldId id="278" r:id="rId25"/>
    <p:sldId id="279" r:id="rId26"/>
    <p:sldId id="280" r:id="rId27"/>
    <p:sldId id="281"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0" orient="horz" pos="2160" userDrawn="1">
          <p15:clr>
            <a:srgbClr val="A4A3A4"/>
          </p15:clr>
        </p15:guide>
        <p15:guide id="1"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50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 Type="http://schemas.openxmlformats.org/officeDocument/2006/relationships/slide" Target="slides/slide1.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 Type="http://schemas.openxmlformats.org/officeDocument/2006/relationships/slide" Target="slides/slide2.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tableStyles" Target="tableStyles.xml"/><Relationship Id="rId48" Type="http://schemas.openxmlformats.org/officeDocument/2006/relationships/presProps" Target="presProps.xml"/><Relationship Id="rId49" Type="http://schemas.openxmlformats.org/officeDocument/2006/relationships/viewProps" Target="viewProps.xml"/><Relationship Id="rId5" Type="http://schemas.openxmlformats.org/officeDocument/2006/relationships/slide" Target="slides/slide3.xml"/><Relationship Id="rId50" Type="http://schemas.openxmlformats.org/officeDocument/2006/relationships/theme" Target="theme/theme1.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رأس الصفحة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
            <a:endParaRPr lang="en-US"/>
          </a:p>
        </p:txBody>
      </p:sp>
      <p:sp>
        <p:nvSpPr>
          <p:cNvPr id="3" name="عنصر نائب لتاريخ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
            <a:r>
              <a:rPr lang="en-US" smtClean="0"/>
              <a:t>*</a:t>
            </a:r>
            <a:endParaRPr lang="en-US"/>
          </a:p>
        </p:txBody>
      </p:sp>
      <p:sp>
        <p:nvSpPr>
          <p:cNvPr id="4" name="عنصر نائب لصورة شريحة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
            <a:endParaRPr lang="en-US"/>
          </a:p>
        </p:txBody>
      </p:sp>
      <p:sp>
        <p:nvSpPr>
          <p:cNvPr id="5" name="عنصر نائب لملاحظات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ar-EG" altLang="en-US"/>
              <a:t>انقر لتحرير أنماط نص الشريحة الرئيسية</a:t>
            </a:r>
            <a:endParaRPr lang="en-US"/>
          </a:p>
          <a:p>
            <a:pPr lvl="1"/>
            <a:r>
              <a:rPr lang="ar-EG" altLang="en-US"/>
              <a:t>المستوى الثاني</a:t>
            </a:r>
            <a:endParaRPr lang="en-US"/>
          </a:p>
          <a:p>
            <a:pPr lvl="2"/>
            <a:r>
              <a:rPr lang="ar-EG" altLang="en-US"/>
              <a:t>المستوى الثالث</a:t>
            </a:r>
            <a:endParaRPr lang="en-US"/>
          </a:p>
          <a:p>
            <a:pPr lvl="3"/>
            <a:r>
              <a:rPr lang="ar-EG" altLang="en-US"/>
              <a:t>المستوى الرابع</a:t>
            </a:r>
            <a:endParaRPr lang="en-US"/>
          </a:p>
          <a:p>
            <a:pPr lvl="4"/>
            <a:r>
              <a:rPr lang="ar-EG" altLang="en-US"/>
              <a:t>المستوى الخامس</a:t>
            </a:r>
            <a:endParaRPr lang="en-US"/>
          </a:p>
        </p:txBody>
      </p:sp>
      <p:sp>
        <p:nvSpPr>
          <p:cNvPr id="6" name="عنصر نائب لحاشية سفلية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
            <a:endParaRPr lang="en-US"/>
          </a:p>
        </p:txBody>
      </p:sp>
      <p:sp>
        <p:nvSpPr>
          <p:cNvPr id="7" name="عنصر نائب لرقم شريحة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
            <a:r>
              <a:rPr lang="en-US" smtClean="0"/>
              <a:t>#</a:t>
            </a:r>
            <a:endParaRPr lang="en-US"/>
          </a:p>
        </p:txBody>
      </p:sp>
    </p:spTree>
  </p:cSld>
  <p:clrMap bg1="lt1" tx1="dk1" bg2="lt2" tx2="dk2" accent1="accent1" accent2="accent2" accent3="accent3" accent4="accent4" accent5="accent5" accent6="accent6" hlink="hlink" folHlink="folHlink"/>
  <p:hf dt="0"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شريحة 1"/>
          <p:cNvSpPr>
            <a:spLocks noGrp="1" noRot="1" noChangeAspect="1" noEditPoints="1"/>
          </p:cNvSpPr>
          <p:nvPr>
            <p:ph type="sldImg"/>
          </p:nvPr>
        </p:nvSpPr>
        <p:spPr>
          <a:xfrm>
            <a:off x="1143000" y="685800"/>
            <a:ext cx="4572000" cy="3429000"/>
          </a:xfrm>
          <a:prstGeom prst="rect">
            <a:avLst/>
          </a:prstGeom>
        </p:spPr>
        <p:txBody>
          <a:bodyPr/>
          <a:lstStyle/>
          <a:p/>
        </p:txBody>
      </p:sp>
      <p:sp>
        <p:nvSpPr>
          <p:cNvPr id="3" name="عنصر نائب لنص 2"/>
          <p:cNvSpPr>
            <a:spLocks noGrp="1" noEditPoints="1"/>
          </p:cNvSpPr>
          <p:nvPr>
            <p:ph type="body" idx="3"/>
          </p:nvPr>
        </p:nvSpPr>
        <p:spPr>
          <a:prstGeom prst="rect">
            <a:avLst/>
          </a:prstGeom>
        </p:spPr>
        <p:txBody>
          <a:bodyPr/>
          <a:lstStyle/>
          <a:p>
            <a:endParaRPr lang="en-US"/>
          </a:p>
        </p:txBody>
      </p:sp>
      <p:sp>
        <p:nvSpPr>
          <p:cNvPr id="4" name="عنصر نائب لرقم شريحة 3"/>
          <p:cNvSpPr>
            <a:spLocks noGrp="1" noEditPoints="1"/>
          </p:cNvSpPr>
          <p:nvPr>
            <p:ph type="sldNum" sz="quarter" idx="5"/>
          </p:nvPr>
        </p:nvSpPr>
        <p:spPr>
          <a:prstGeom prst="rect">
            <a:avLst/>
          </a:prstGeom>
        </p:spPr>
        <p:txBody>
          <a:bodyPr/>
          <a:lstStyle/>
          <a:p>
            <a:fld id="{09A16E57-6A65-4267-AD89-4E02413CA31A}" type="slidenum">
              <a:rPr lang="en-US" smtClean="0"/>
              <a:t>‹#›</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noEditPoints="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noEditPoints="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ar-SA" smtClean="0"/>
              <a:t>انقر لتحرير نمط العنوان الثانوي الرئيسي</a:t>
            </a:r>
            <a:endParaRPr lang="ar-IQ"/>
          </a:p>
        </p:txBody>
      </p:sp>
      <p:sp>
        <p:nvSpPr>
          <p:cNvPr id="4" name="عنصر نائب للتاريخ 3"/>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noEditPoints="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noEditPoints="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11"/>
          </p:nvPr>
        </p:nvSpPr>
        <p:spPr/>
        <p:txBody>
          <a:bodyPr/>
          <a:lstStyle/>
          <a:p>
            <a:endParaRPr lang="ar-IQ"/>
          </a:p>
        </p:txBody>
      </p:sp>
      <p:sp>
        <p:nvSpPr>
          <p:cNvPr id="6" name="عنصر نائب لرقم الشريحة 5"/>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noEditPoints="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noEditPoints="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noEditPoints="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noEditPoints="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noEditPoints="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8" name="عنصر نائب للتذييل 7"/>
          <p:cNvSpPr>
            <a:spLocks noGrp="1" noEditPoints="1"/>
          </p:cNvSpPr>
          <p:nvPr>
            <p:ph type="ftr" sz="quarter" idx="11"/>
          </p:nvPr>
        </p:nvSpPr>
        <p:spPr/>
        <p:txBody>
          <a:bodyPr/>
          <a:lstStyle/>
          <a:p>
            <a:endParaRPr lang="ar-IQ"/>
          </a:p>
        </p:txBody>
      </p:sp>
      <p:sp>
        <p:nvSpPr>
          <p:cNvPr id="9" name="عنصر نائب لرقم الشريحة 8"/>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4" name="عنصر نائب للتذييل 3"/>
          <p:cNvSpPr>
            <a:spLocks noGrp="1" noEditPoints="1"/>
          </p:cNvSpPr>
          <p:nvPr>
            <p:ph type="ftr" sz="quarter" idx="11"/>
          </p:nvPr>
        </p:nvSpPr>
        <p:spPr/>
        <p:txBody>
          <a:bodyPr/>
          <a:lstStyle/>
          <a:p>
            <a:endParaRPr lang="ar-IQ"/>
          </a:p>
        </p:txBody>
      </p:sp>
      <p:sp>
        <p:nvSpPr>
          <p:cNvPr id="5" name="عنصر نائب لرقم الشريحة 4"/>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3" name="عنصر نائب للتذييل 2"/>
          <p:cNvSpPr>
            <a:spLocks noGrp="1" noEditPoints="1"/>
          </p:cNvSpPr>
          <p:nvPr>
            <p:ph type="ftr" sz="quarter" idx="11"/>
          </p:nvPr>
        </p:nvSpPr>
        <p:spPr/>
        <p:txBody>
          <a:bodyPr/>
          <a:lstStyle/>
          <a:p>
            <a:endParaRPr lang="ar-IQ"/>
          </a:p>
        </p:txBody>
      </p:sp>
      <p:sp>
        <p:nvSpPr>
          <p:cNvPr id="4" name="عنصر نائب لرقم الشريحة 3"/>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noEditPoints="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noEditPoints="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noEditPoints="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IQ"/>
          </a:p>
        </p:txBody>
      </p:sp>
      <p:sp>
        <p:nvSpPr>
          <p:cNvPr id="4" name="عنصر نائب للنص 3"/>
          <p:cNvSpPr>
            <a:spLocks noGrp="1" noEditPoints="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noEditPoints="1"/>
          </p:cNvSpPr>
          <p:nvPr>
            <p:ph type="dt" sz="half" idx="10"/>
          </p:nvPr>
        </p:nvSpPr>
        <p:spPr/>
        <p:txBody>
          <a:bodyPr/>
          <a:lstStyle/>
          <a:p>
            <a:fld id="{D030F8E5-0EBB-434C-BE74-A70ECA8DF423}" type="datetimeFigureOut">
              <a:rPr lang="ar-IQ" smtClean="0"/>
              <a:t>24/05/1447</a:t>
            </a:fld>
            <a:endParaRPr lang="ar-IQ"/>
          </a:p>
        </p:txBody>
      </p:sp>
      <p:sp>
        <p:nvSpPr>
          <p:cNvPr id="6" name="عنصر نائب للتذييل 5"/>
          <p:cNvSpPr>
            <a:spLocks noGrp="1" noEditPoints="1"/>
          </p:cNvSpPr>
          <p:nvPr>
            <p:ph type="ftr" sz="quarter" idx="11"/>
          </p:nvPr>
        </p:nvSpPr>
        <p:spPr/>
        <p:txBody>
          <a:bodyPr/>
          <a:lstStyle/>
          <a:p>
            <a:endParaRPr lang="ar-IQ"/>
          </a:p>
        </p:txBody>
      </p:sp>
      <p:sp>
        <p:nvSpPr>
          <p:cNvPr id="7" name="عنصر نائب لرقم الشريحة 6"/>
          <p:cNvSpPr>
            <a:spLocks noGrp="1" noEditPoints="1"/>
          </p:cNvSpPr>
          <p:nvPr>
            <p:ph type="sldNum" sz="quarter" idx="12"/>
          </p:nvPr>
        </p:nvSpPr>
        <p:spPr/>
        <p:txBody>
          <a:bodyPr/>
          <a:lstStyle/>
          <a:p>
            <a:fld id="{C95F6AB9-B021-47BD-B7C4-40B70C9170A8}" type="slidenum">
              <a:rPr lang="ar-IQ" smtClean="0"/>
              <a:t>‹#›</a:t>
            </a:fld>
            <a:endParaRPr lang="ar-IQ"/>
          </a:p>
        </p:txBody>
      </p:sp>
    </p:spTree>
  </p:cSld>
  <p:clrMapOvr>
    <a:masterClrMapping/>
  </p:clrMapOvr>
  <p:hf dt="0" sldNum="0" hdr="0" ftr="0"/>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noEditPoints="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noEditPoints="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noEditPoints="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030F8E5-0EBB-434C-BE74-A70ECA8DF423}" type="datetimeFigureOut">
              <a:rPr lang="ar-IQ" smtClean="0"/>
              <a:t>24/05/1447</a:t>
            </a:fld>
            <a:endParaRPr lang="ar-IQ"/>
          </a:p>
        </p:txBody>
      </p:sp>
      <p:sp>
        <p:nvSpPr>
          <p:cNvPr id="5" name="عنصر نائب للتذييل 4"/>
          <p:cNvSpPr>
            <a:spLocks noGrp="1" noEditPoints="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noEditPoints="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95F6AB9-B021-47BD-B7C4-40B70C9170A8}" type="slidenum">
              <a:rPr lang="ar-IQ" smtClean="0"/>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sldNum="0" hdr="0" ftr="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png"/><Relationship Id="rId3"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png"/><Relationship Id="rId3"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ctrTitle"/>
          </p:nvPr>
        </p:nvSpPr>
        <p:spPr/>
        <p:txBody>
          <a:bodyPr/>
          <a:lstStyle/>
          <a:p>
            <a:r>
              <a:rPr lang="en-US" dirty="0" smtClean="0"/>
              <a:t>3ed year Genetic </a:t>
            </a:r>
            <a:r>
              <a:rPr lang="en-US" dirty="0"/>
              <a:t>disorders</a:t>
            </a:r>
            <a:br>
              <a:rPr lang="en-US" dirty="0"/>
            </a:br>
            <a:r>
              <a:rPr lang="en-US" dirty="0"/>
              <a:t>of </a:t>
            </a:r>
            <a:r>
              <a:rPr lang="en-US" dirty="0" err="1"/>
              <a:t>haemoglobin</a:t>
            </a:r>
            <a:endParaRPr lang="ar-IQ" dirty="0"/>
          </a:p>
        </p:txBody>
      </p:sp>
      <p:sp>
        <p:nvSpPr>
          <p:cNvPr id="3" name="عنوان فرعي 2"/>
          <p:cNvSpPr>
            <a:spLocks noGrp="1" noEditPoints="1"/>
          </p:cNvSpPr>
          <p:nvPr>
            <p:ph type="subTitle" idx="1"/>
          </p:nvPr>
        </p:nvSpPr>
        <p:spPr/>
        <p:txBody>
          <a:bodyPr/>
          <a:lstStyle/>
          <a:p>
            <a:r>
              <a:rPr lang="en-US" smtClean="0"/>
              <a:t>Prof</a:t>
            </a:r>
            <a:r>
              <a:rPr lang="en-US" dirty="0" smtClean="0"/>
              <a:t>.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1725602"/>
          </a:xfrm>
        </p:spPr>
        <p:txBody>
          <a:bodyPr>
            <a:noAutofit/>
          </a:bodyPr>
          <a:lstStyle/>
          <a:p>
            <a:pPr algn="l"/>
            <a:r>
              <a:rPr lang="en-US" sz="2400" b="1" dirty="0"/>
              <a:t>The genetics of α‐</a:t>
            </a:r>
            <a:r>
              <a:rPr lang="en-US" sz="2400" b="1" dirty="0" err="1"/>
              <a:t>thalassaemia</a:t>
            </a:r>
            <a:r>
              <a:rPr lang="en-US" sz="2400" b="1" dirty="0"/>
              <a:t>. Each α gene may</a:t>
            </a:r>
            <a:br>
              <a:rPr lang="en-US" sz="2400" b="1" dirty="0"/>
            </a:br>
            <a:r>
              <a:rPr lang="en-US" sz="2400" b="1" dirty="0"/>
              <a:t>be deleted or (less frequently) dysfunctional. The orange boxes</a:t>
            </a:r>
            <a:br>
              <a:rPr lang="en-US" sz="2400" b="1" dirty="0"/>
            </a:br>
            <a:r>
              <a:rPr lang="en-US" sz="2400" b="1" dirty="0"/>
              <a:t>represent normal genes, and the blue boxes represent gene</a:t>
            </a:r>
            <a:br>
              <a:rPr lang="en-US" sz="2400" b="1" dirty="0"/>
            </a:br>
            <a:r>
              <a:rPr lang="en-US" sz="2400" b="1" dirty="0"/>
              <a:t>deletions or dysfunctional genes</a:t>
            </a:r>
            <a:endParaRPr lang="ar-IQ" sz="2400" b="1" dirty="0"/>
          </a:p>
        </p:txBody>
      </p:sp>
      <p:pic>
        <p:nvPicPr>
          <p:cNvPr id="1026" name="Picture 2"/>
          <p:cNvPicPr>
            <a:picLocks noGrp="1" noChangeAspect="1" noChangeArrowheads="1"/>
          </p:cNvPicPr>
          <p:nvPr>
            <p:ph idx="1"/>
          </p:nvPr>
        </p:nvPicPr>
        <p:blipFill>
          <a:blip r:embed="rId1"/>
          <a:srcRect/>
          <a:stretch>
            <a:fillRect/>
          </a:stretch>
        </p:blipFill>
        <p:spPr bwMode="auto">
          <a:xfrm>
            <a:off x="2143108" y="1876529"/>
            <a:ext cx="5072097" cy="5014785"/>
          </a:xfrm>
          <a:prstGeom prst="rect">
            <a:avLst/>
          </a:prstGeom>
          <a:noFill/>
          <a:ln w="9525">
            <a:noFill/>
            <a:miter lim="800000"/>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smtClean="0">
                <a:solidFill>
                  <a:srgbClr val="FF0000"/>
                </a:solidFill>
              </a:rPr>
              <a:t>Lab. finding </a:t>
            </a:r>
            <a:endParaRPr lang="ar-IQ" dirty="0">
              <a:solidFill>
                <a:srgbClr val="FF0000"/>
              </a:solidFill>
            </a:endParaRPr>
          </a:p>
        </p:txBody>
      </p:sp>
      <p:sp>
        <p:nvSpPr>
          <p:cNvPr id="3" name="عنصر نائب للمحتوى 2"/>
          <p:cNvSpPr>
            <a:spLocks noGrp="1" noEditPoints="1"/>
          </p:cNvSpPr>
          <p:nvPr>
            <p:ph idx="1"/>
          </p:nvPr>
        </p:nvSpPr>
        <p:spPr/>
        <p:txBody>
          <a:bodyPr/>
          <a:lstStyle/>
          <a:p>
            <a:pPr algn="l">
              <a:buNone/>
            </a:pPr>
            <a:r>
              <a:rPr lang="en-US" dirty="0" smtClean="0"/>
              <a:t>The mean corpuscular volume (MCV) and mean corpuscular </a:t>
            </a:r>
            <a:r>
              <a:rPr lang="en-US" dirty="0" err="1" smtClean="0"/>
              <a:t>haemoglobin</a:t>
            </a:r>
            <a:r>
              <a:rPr lang="en-US" dirty="0" smtClean="0"/>
              <a:t> (MCH) are low and the red cell count is </a:t>
            </a:r>
            <a:r>
              <a:rPr lang="en-US" dirty="0" smtClean="0">
                <a:solidFill>
                  <a:srgbClr val="FF0000"/>
                </a:solidFill>
              </a:rPr>
              <a:t>over 5.5 </a:t>
            </a:r>
            <a:r>
              <a:rPr lang="en-US" dirty="0" smtClean="0"/>
              <a:t>× 10</a:t>
            </a:r>
            <a:r>
              <a:rPr lang="en-US" baseline="30000" dirty="0" smtClean="0"/>
              <a:t>12</a:t>
            </a:r>
            <a:r>
              <a:rPr lang="en-US" dirty="0" smtClean="0"/>
              <a:t>/L. </a:t>
            </a:r>
            <a:r>
              <a:rPr lang="en-US" dirty="0" err="1" smtClean="0"/>
              <a:t>Haemoglobin</a:t>
            </a:r>
            <a:r>
              <a:rPr lang="en-US" dirty="0" smtClean="0"/>
              <a:t> electrophoresis is normal and DNA analysis is needed to be certain of the diagnosis</a:t>
            </a:r>
            <a:endParaRPr lang="ar-IQ" dirty="0" smtClean="0"/>
          </a:p>
          <a:p>
            <a:pPr algn="l">
              <a:buNone/>
            </a:pPr>
            <a:endParaRPr lang="ar-IQ"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l-GR" dirty="0" smtClean="0">
                <a:solidFill>
                  <a:srgbClr val="FF0000"/>
                </a:solidFill>
              </a:rPr>
              <a:t>β</a:t>
            </a:r>
            <a:r>
              <a:rPr lang="el-GR" b="1" dirty="0" smtClean="0">
                <a:solidFill>
                  <a:srgbClr val="FF0000"/>
                </a:solidFill>
              </a:rPr>
              <a:t>‐</a:t>
            </a:r>
            <a:r>
              <a:rPr lang="en-US" b="1" dirty="0" err="1" smtClean="0">
                <a:solidFill>
                  <a:srgbClr val="FF0000"/>
                </a:solidFill>
              </a:rPr>
              <a:t>Thalassaemia</a:t>
            </a:r>
            <a:r>
              <a:rPr lang="en-US" b="1" dirty="0" smtClean="0">
                <a:solidFill>
                  <a:srgbClr val="FF0000"/>
                </a:solidFill>
              </a:rPr>
              <a:t> syndromes</a:t>
            </a:r>
            <a:br>
              <a:rPr lang="en-US" b="1" dirty="0" smtClean="0">
                <a:solidFill>
                  <a:srgbClr val="FF0000"/>
                </a:solidFill>
              </a:rPr>
            </a:br>
            <a:endParaRPr lang="ar-IQ" dirty="0">
              <a:solidFill>
                <a:srgbClr val="FF0000"/>
              </a:solidFill>
            </a:endParaRPr>
          </a:p>
        </p:txBody>
      </p:sp>
      <p:sp>
        <p:nvSpPr>
          <p:cNvPr id="3" name="عنصر نائب للمحتوى 2"/>
          <p:cNvSpPr>
            <a:spLocks noGrp="1" noEditPoints="1"/>
          </p:cNvSpPr>
          <p:nvPr>
            <p:ph idx="1"/>
          </p:nvPr>
        </p:nvSpPr>
        <p:spPr/>
        <p:txBody>
          <a:bodyPr/>
          <a:lstStyle/>
          <a:p>
            <a:pPr algn="l">
              <a:buNone/>
            </a:pPr>
            <a:r>
              <a:rPr lang="el-GR" dirty="0" smtClean="0"/>
              <a:t>β</a:t>
            </a:r>
            <a:r>
              <a:rPr lang="el-GR" b="1" i="1" dirty="0" smtClean="0"/>
              <a:t>‐</a:t>
            </a:r>
            <a:r>
              <a:rPr lang="en-US" b="1" i="1" dirty="0" err="1"/>
              <a:t>Thalassaemia</a:t>
            </a:r>
            <a:r>
              <a:rPr lang="en-US" b="1" i="1" dirty="0"/>
              <a:t> major</a:t>
            </a:r>
          </a:p>
          <a:p>
            <a:pPr algn="l">
              <a:buNone/>
            </a:pPr>
            <a:r>
              <a:rPr lang="en-US" dirty="0"/>
              <a:t>This condition occurs on average in one in four offspring </a:t>
            </a:r>
            <a:r>
              <a:rPr lang="en-US" dirty="0" smtClean="0"/>
              <a:t>if both </a:t>
            </a:r>
            <a:r>
              <a:rPr lang="en-US" dirty="0"/>
              <a:t>parents are carriers of the β‐</a:t>
            </a:r>
            <a:r>
              <a:rPr lang="en-US" dirty="0" err="1"/>
              <a:t>thalassaemia</a:t>
            </a:r>
            <a:r>
              <a:rPr lang="en-US" dirty="0"/>
              <a:t> trait</a:t>
            </a:r>
            <a:r>
              <a:rPr lang="en-US" dirty="0" smtClean="0"/>
              <a:t>.</a:t>
            </a:r>
          </a:p>
          <a:p>
            <a:pPr algn="l">
              <a:buNone/>
            </a:pPr>
            <a:r>
              <a:rPr lang="en-US" dirty="0" smtClean="0"/>
              <a:t>Either no β </a:t>
            </a:r>
            <a:r>
              <a:rPr lang="en-US" dirty="0"/>
              <a:t>chain (β0) </a:t>
            </a:r>
            <a:endParaRPr lang="en-US" dirty="0" smtClean="0"/>
          </a:p>
          <a:p>
            <a:pPr algn="l">
              <a:buNone/>
            </a:pPr>
            <a:r>
              <a:rPr lang="en-US" dirty="0" smtClean="0"/>
              <a:t>or </a:t>
            </a:r>
          </a:p>
          <a:p>
            <a:pPr algn="l">
              <a:buNone/>
            </a:pPr>
            <a:r>
              <a:rPr lang="en-US" dirty="0" smtClean="0"/>
              <a:t>small </a:t>
            </a:r>
            <a:r>
              <a:rPr lang="en-US" dirty="0"/>
              <a:t>amounts (β+) are synthesized</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smtClean="0">
                <a:solidFill>
                  <a:srgbClr val="FF0000"/>
                </a:solidFill>
              </a:rPr>
              <a:t>Pathogenesis </a:t>
            </a:r>
            <a:endParaRPr lang="ar-IQ" dirty="0">
              <a:solidFill>
                <a:srgbClr val="FF0000"/>
              </a:solidFill>
            </a:endParaRPr>
          </a:p>
        </p:txBody>
      </p:sp>
      <p:sp>
        <p:nvSpPr>
          <p:cNvPr id="3" name="عنصر نائب للمحتوى 2"/>
          <p:cNvSpPr>
            <a:spLocks noGrp="1" noEditPoints="1"/>
          </p:cNvSpPr>
          <p:nvPr>
            <p:ph idx="1"/>
          </p:nvPr>
        </p:nvSpPr>
        <p:spPr/>
        <p:txBody>
          <a:bodyPr>
            <a:normAutofit/>
          </a:bodyPr>
          <a:lstStyle/>
          <a:p>
            <a:pPr algn="l">
              <a:buNone/>
            </a:pPr>
            <a:r>
              <a:rPr lang="en-US" dirty="0"/>
              <a:t>Excess α chains precipitate in erythroblasts and in mature </a:t>
            </a:r>
            <a:r>
              <a:rPr lang="en-US" dirty="0" smtClean="0"/>
              <a:t>red cells </a:t>
            </a:r>
            <a:r>
              <a:rPr lang="en-US" dirty="0"/>
              <a:t>causing severe </a:t>
            </a:r>
            <a:r>
              <a:rPr lang="en-US" dirty="0">
                <a:solidFill>
                  <a:srgbClr val="FF0000"/>
                </a:solidFill>
              </a:rPr>
              <a:t>ineffective</a:t>
            </a:r>
            <a:r>
              <a:rPr lang="en-US" dirty="0"/>
              <a:t> </a:t>
            </a:r>
            <a:r>
              <a:rPr lang="en-US" sz="3600" b="1" dirty="0" err="1">
                <a:solidFill>
                  <a:srgbClr val="FF0000"/>
                </a:solidFill>
              </a:rPr>
              <a:t>erythropoiesis</a:t>
            </a:r>
            <a:r>
              <a:rPr lang="en-US" dirty="0"/>
              <a:t> and </a:t>
            </a:r>
            <a:r>
              <a:rPr lang="en-US" sz="3600" b="1" dirty="0" err="1" smtClean="0">
                <a:solidFill>
                  <a:srgbClr val="FF0000"/>
                </a:solidFill>
              </a:rPr>
              <a:t>haemolysis</a:t>
            </a:r>
            <a:r>
              <a:rPr lang="en-US" dirty="0" smtClean="0"/>
              <a:t> that </a:t>
            </a:r>
            <a:r>
              <a:rPr lang="en-US" dirty="0"/>
              <a:t>are typical of this </a:t>
            </a:r>
            <a:r>
              <a:rPr lang="en-US" dirty="0" smtClean="0"/>
              <a:t>disease</a:t>
            </a:r>
          </a:p>
          <a:p>
            <a:pPr algn="l">
              <a:buNone/>
            </a:pPr>
            <a:endParaRPr lang="en-US" dirty="0" smtClean="0"/>
          </a:p>
          <a:p>
            <a:pPr algn="l">
              <a:buNone/>
            </a:pPr>
            <a:r>
              <a:rPr lang="en-US" dirty="0" smtClean="0"/>
              <a:t>Unlike </a:t>
            </a:r>
            <a:r>
              <a:rPr lang="en-US" dirty="0"/>
              <a:t>α‐</a:t>
            </a:r>
            <a:r>
              <a:rPr lang="en-US" dirty="0" err="1"/>
              <a:t>thalassaemia</a:t>
            </a:r>
            <a:r>
              <a:rPr lang="en-US" dirty="0"/>
              <a:t>, the majority of genetic </a:t>
            </a:r>
            <a:r>
              <a:rPr lang="en-US" dirty="0" smtClean="0"/>
              <a:t>lesions are </a:t>
            </a:r>
            <a:r>
              <a:rPr lang="en-US" dirty="0"/>
              <a:t>point mutations rather than gene deletions</a:t>
            </a:r>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smtClean="0"/>
              <a:t>Clinical features</a:t>
            </a:r>
            <a:br>
              <a:rPr lang="en-US" dirty="0" smtClean="0"/>
            </a:br>
            <a:endParaRPr lang="ar-IQ" dirty="0"/>
          </a:p>
        </p:txBody>
      </p:sp>
      <p:sp>
        <p:nvSpPr>
          <p:cNvPr id="3" name="عنصر نائب للمحتوى 2"/>
          <p:cNvSpPr>
            <a:spLocks noGrp="1" noEditPoints="1"/>
          </p:cNvSpPr>
          <p:nvPr>
            <p:ph idx="1"/>
          </p:nvPr>
        </p:nvSpPr>
        <p:spPr/>
        <p:txBody>
          <a:bodyPr>
            <a:normAutofit/>
          </a:bodyPr>
          <a:lstStyle/>
          <a:p>
            <a:pPr algn="l">
              <a:buNone/>
            </a:pPr>
            <a:r>
              <a:rPr lang="en-US" b="1" dirty="0" smtClean="0">
                <a:solidFill>
                  <a:srgbClr val="FF0000"/>
                </a:solidFill>
              </a:rPr>
              <a:t>1 .Severe anemia </a:t>
            </a:r>
            <a:r>
              <a:rPr lang="en-US" b="1" dirty="0"/>
              <a:t>becomes apparent at 3–6 months after</a:t>
            </a:r>
          </a:p>
          <a:p>
            <a:pPr algn="l">
              <a:buNone/>
            </a:pPr>
            <a:r>
              <a:rPr lang="en-US" dirty="0"/>
              <a:t>birth when the switch from γ‐ to β‐chain </a:t>
            </a:r>
            <a:r>
              <a:rPr lang="en-US" dirty="0" smtClean="0"/>
              <a:t>production should </a:t>
            </a:r>
            <a:r>
              <a:rPr lang="en-US" dirty="0"/>
              <a:t>take place. </a:t>
            </a:r>
            <a:endParaRPr lang="en-US" dirty="0" smtClean="0"/>
          </a:p>
          <a:p>
            <a:pPr algn="l">
              <a:buNone/>
            </a:pPr>
            <a:r>
              <a:rPr lang="en-US" dirty="0" smtClean="0"/>
              <a:t>Typically </a:t>
            </a:r>
            <a:r>
              <a:rPr lang="en-US" dirty="0"/>
              <a:t>the infant presents in the first</a:t>
            </a:r>
          </a:p>
          <a:p>
            <a:pPr algn="l">
              <a:buNone/>
            </a:pPr>
            <a:r>
              <a:rPr lang="en-US" dirty="0"/>
              <a:t>year with failure to thrive, pallor and a swollen abdomen</a:t>
            </a:r>
            <a:endParaRPr lang="ar-IQ"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p:txBody>
          <a:bodyPr/>
          <a:lstStyle/>
          <a:p>
            <a:pPr algn="l">
              <a:buNone/>
            </a:pPr>
            <a:r>
              <a:rPr lang="en-US" b="1" dirty="0">
                <a:solidFill>
                  <a:srgbClr val="FF0000"/>
                </a:solidFill>
              </a:rPr>
              <a:t>2 </a:t>
            </a:r>
            <a:r>
              <a:rPr lang="en-US" b="1" dirty="0" smtClean="0">
                <a:solidFill>
                  <a:srgbClr val="FF0000"/>
                </a:solidFill>
              </a:rPr>
              <a:t>.Enlargement </a:t>
            </a:r>
            <a:r>
              <a:rPr lang="en-US" b="1" dirty="0">
                <a:solidFill>
                  <a:srgbClr val="FF0000"/>
                </a:solidFill>
              </a:rPr>
              <a:t>of the liver and spleen </a:t>
            </a:r>
            <a:endParaRPr lang="en-US" b="1" dirty="0" smtClean="0">
              <a:solidFill>
                <a:srgbClr val="FF0000"/>
              </a:solidFill>
            </a:endParaRPr>
          </a:p>
          <a:p>
            <a:pPr algn="l">
              <a:buNone/>
            </a:pPr>
            <a:r>
              <a:rPr lang="en-US" b="1" dirty="0" smtClean="0"/>
              <a:t>occurs </a:t>
            </a:r>
            <a:r>
              <a:rPr lang="en-US" b="1" dirty="0"/>
              <a:t>as a result of</a:t>
            </a:r>
          </a:p>
          <a:p>
            <a:pPr algn="l">
              <a:buNone/>
            </a:pPr>
            <a:r>
              <a:rPr lang="en-US" dirty="0"/>
              <a:t>excessive red cell </a:t>
            </a:r>
            <a:r>
              <a:rPr lang="en-US" dirty="0" smtClean="0"/>
              <a:t>destruction</a:t>
            </a:r>
          </a:p>
          <a:p>
            <a:pPr algn="l">
              <a:buNone/>
            </a:pPr>
            <a:r>
              <a:rPr lang="en-US" dirty="0" smtClean="0"/>
              <a:t> </a:t>
            </a:r>
            <a:r>
              <a:rPr lang="en-US" dirty="0" err="1"/>
              <a:t>extramedullary</a:t>
            </a:r>
            <a:r>
              <a:rPr lang="en-US" dirty="0"/>
              <a:t> </a:t>
            </a:r>
            <a:r>
              <a:rPr lang="en-US" dirty="0" err="1"/>
              <a:t>haemopoiesis</a:t>
            </a:r>
            <a:endParaRPr lang="en-US" dirty="0"/>
          </a:p>
          <a:p>
            <a:pPr algn="l">
              <a:buNone/>
            </a:pPr>
            <a:r>
              <a:rPr lang="en-US" dirty="0"/>
              <a:t>and later because of iron overload</a:t>
            </a:r>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00042"/>
            <a:ext cx="8186766" cy="5626121"/>
          </a:xfrm>
        </p:spPr>
        <p:txBody>
          <a:bodyPr/>
          <a:lstStyle/>
          <a:p>
            <a:pPr algn="l">
              <a:buNone/>
            </a:pPr>
            <a:r>
              <a:rPr lang="en-US" b="1" dirty="0" smtClean="0">
                <a:solidFill>
                  <a:srgbClr val="FF0000"/>
                </a:solidFill>
              </a:rPr>
              <a:t>3. </a:t>
            </a:r>
            <a:r>
              <a:rPr lang="en-US" b="1" dirty="0">
                <a:solidFill>
                  <a:srgbClr val="FF0000"/>
                </a:solidFill>
              </a:rPr>
              <a:t>Expansion of bones </a:t>
            </a:r>
            <a:r>
              <a:rPr lang="en-US" b="1" dirty="0"/>
              <a:t>caused by </a:t>
            </a:r>
            <a:r>
              <a:rPr lang="en-US" b="1" dirty="0" smtClean="0"/>
              <a:t>:</a:t>
            </a:r>
          </a:p>
          <a:p>
            <a:pPr algn="l">
              <a:buNone/>
            </a:pPr>
            <a:r>
              <a:rPr lang="en-US" b="1" dirty="0" smtClean="0"/>
              <a:t>intense </a:t>
            </a:r>
            <a:r>
              <a:rPr lang="en-US" b="1" dirty="0"/>
              <a:t>marrow hyperplasia</a:t>
            </a:r>
          </a:p>
          <a:p>
            <a:pPr algn="l">
              <a:buNone/>
            </a:pPr>
            <a:r>
              <a:rPr lang="en-US" dirty="0"/>
              <a:t>leads to a </a:t>
            </a:r>
            <a:r>
              <a:rPr lang="en-US" dirty="0" err="1"/>
              <a:t>thalassaemic</a:t>
            </a:r>
            <a:r>
              <a:rPr lang="en-US" dirty="0"/>
              <a:t> </a:t>
            </a:r>
            <a:r>
              <a:rPr lang="en-US" dirty="0" err="1"/>
              <a:t>facies</a:t>
            </a:r>
            <a:r>
              <a:rPr lang="en-US" dirty="0"/>
              <a:t> </a:t>
            </a:r>
            <a:r>
              <a:rPr lang="en-US" dirty="0" smtClean="0"/>
              <a:t>and </a:t>
            </a:r>
            <a:r>
              <a:rPr lang="en-US" dirty="0"/>
              <a:t>to thinning of</a:t>
            </a:r>
          </a:p>
          <a:p>
            <a:pPr algn="l">
              <a:buNone/>
            </a:pPr>
            <a:r>
              <a:rPr lang="en-US" dirty="0"/>
              <a:t>the cortex of many bones with a tendency to fractures </a:t>
            </a:r>
            <a:r>
              <a:rPr lang="en-US" dirty="0" smtClean="0"/>
              <a:t>and bossing </a:t>
            </a:r>
            <a:r>
              <a:rPr lang="en-US" dirty="0"/>
              <a:t>of the skull with a </a:t>
            </a:r>
            <a:r>
              <a:rPr lang="en-US" dirty="0">
                <a:solidFill>
                  <a:srgbClr val="FF0000"/>
                </a:solidFill>
              </a:rPr>
              <a:t>‘hair‐on‐end’ appearance on </a:t>
            </a:r>
            <a:r>
              <a:rPr lang="en-US" dirty="0" err="1">
                <a:solidFill>
                  <a:srgbClr val="FF0000"/>
                </a:solidFill>
              </a:rPr>
              <a:t>Xray</a:t>
            </a:r>
            <a:endParaRPr lang="ar-IQ"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pPr algn="l"/>
            <a:r>
              <a:rPr lang="en-US" sz="2400" dirty="0"/>
              <a:t>The facial appearance of a child with β‐</a:t>
            </a:r>
            <a:r>
              <a:rPr lang="en-US" sz="2400" dirty="0" err="1"/>
              <a:t>thalassaemia</a:t>
            </a:r>
            <a:br>
              <a:rPr lang="en-US" sz="2400" dirty="0"/>
            </a:br>
            <a:r>
              <a:rPr lang="en-US" sz="2400" dirty="0"/>
              <a:t>major. The skull is bossed with prominent frontal and parietal</a:t>
            </a:r>
            <a:br>
              <a:rPr lang="en-US" sz="2400" dirty="0"/>
            </a:br>
            <a:r>
              <a:rPr lang="en-US" sz="2400" dirty="0"/>
              <a:t>bones; the maxilla is enlarged</a:t>
            </a:r>
            <a:endParaRPr lang="ar-IQ" sz="2400" dirty="0"/>
          </a:p>
        </p:txBody>
      </p:sp>
      <p:pic>
        <p:nvPicPr>
          <p:cNvPr id="3074" name="Picture 2"/>
          <p:cNvPicPr>
            <a:picLocks noGrp="1" noChangeAspect="1" noChangeArrowheads="1"/>
          </p:cNvPicPr>
          <p:nvPr>
            <p:ph idx="1"/>
          </p:nvPr>
        </p:nvPicPr>
        <p:blipFill>
          <a:blip r:embed="rId1"/>
          <a:srcRect/>
          <a:stretch>
            <a:fillRect/>
          </a:stretch>
        </p:blipFill>
        <p:spPr bwMode="auto">
          <a:xfrm>
            <a:off x="2891125" y="1600200"/>
            <a:ext cx="3361750" cy="4525963"/>
          </a:xfrm>
          <a:prstGeom prst="rect">
            <a:avLst/>
          </a:prstGeom>
          <a:noFill/>
          <a:ln w="9525">
            <a:noFill/>
            <a:miter lim="800000"/>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pPr algn="l"/>
            <a:r>
              <a:rPr lang="en-US" sz="2400" dirty="0"/>
              <a:t>Skull X‐ray in β‐</a:t>
            </a:r>
            <a:r>
              <a:rPr lang="en-US" sz="2400" dirty="0" err="1"/>
              <a:t>thalassaemia</a:t>
            </a:r>
            <a:r>
              <a:rPr lang="en-US" sz="2400" dirty="0"/>
              <a:t> major. There is a ‘</a:t>
            </a:r>
            <a:r>
              <a:rPr lang="en-US" sz="2400" dirty="0" err="1"/>
              <a:t>hairon</a:t>
            </a:r>
            <a:r>
              <a:rPr lang="en-US" sz="2400" dirty="0"/>
              <a:t>‐</a:t>
            </a:r>
            <a:br>
              <a:rPr lang="en-US" sz="2400" dirty="0"/>
            </a:br>
            <a:r>
              <a:rPr lang="en-US" sz="2400" dirty="0"/>
              <a:t>end’ appearance as a result of expansion of the bone marrow</a:t>
            </a:r>
            <a:br>
              <a:rPr lang="en-US" sz="2400" dirty="0"/>
            </a:br>
            <a:r>
              <a:rPr lang="en-US" sz="2400" dirty="0"/>
              <a:t>into cortical bone.</a:t>
            </a:r>
            <a:endParaRPr lang="ar-IQ" sz="2400" dirty="0"/>
          </a:p>
        </p:txBody>
      </p:sp>
      <p:pic>
        <p:nvPicPr>
          <p:cNvPr id="4098" name="Picture 2"/>
          <p:cNvPicPr>
            <a:picLocks noGrp="1" noChangeAspect="1" noChangeArrowheads="1"/>
          </p:cNvPicPr>
          <p:nvPr>
            <p:ph idx="1"/>
          </p:nvPr>
        </p:nvPicPr>
        <p:blipFill>
          <a:blip r:embed="rId1"/>
          <a:srcRect/>
          <a:stretch>
            <a:fillRect/>
          </a:stretch>
        </p:blipFill>
        <p:spPr bwMode="auto">
          <a:xfrm>
            <a:off x="2628900" y="1634331"/>
            <a:ext cx="3886200" cy="4457700"/>
          </a:xfrm>
          <a:prstGeom prst="rect">
            <a:avLst/>
          </a:prstGeom>
          <a:noFill/>
          <a:ln w="9525">
            <a:noFill/>
            <a:miter lim="800000"/>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71480"/>
            <a:ext cx="8229600" cy="5554683"/>
          </a:xfrm>
        </p:spPr>
        <p:txBody>
          <a:bodyPr>
            <a:normAutofit lnSpcReduction="10000"/>
          </a:bodyPr>
          <a:lstStyle/>
          <a:p>
            <a:pPr algn="l">
              <a:buNone/>
            </a:pPr>
            <a:r>
              <a:rPr lang="en-US" b="1" dirty="0" smtClean="0">
                <a:solidFill>
                  <a:srgbClr val="FF0000"/>
                </a:solidFill>
              </a:rPr>
              <a:t>4. </a:t>
            </a:r>
            <a:r>
              <a:rPr lang="en-US" b="1" dirty="0" err="1">
                <a:solidFill>
                  <a:srgbClr val="FF0000"/>
                </a:solidFill>
              </a:rPr>
              <a:t>Thalassaemia</a:t>
            </a:r>
            <a:r>
              <a:rPr lang="en-US" b="1" dirty="0">
                <a:solidFill>
                  <a:srgbClr val="FF0000"/>
                </a:solidFill>
              </a:rPr>
              <a:t> major is the disease that most </a:t>
            </a:r>
            <a:r>
              <a:rPr lang="en-US" b="1" dirty="0" smtClean="0">
                <a:solidFill>
                  <a:srgbClr val="FF0000"/>
                </a:solidFill>
              </a:rPr>
              <a:t>frequently underlies </a:t>
            </a:r>
            <a:r>
              <a:rPr lang="en-US" b="1" dirty="0" err="1">
                <a:solidFill>
                  <a:srgbClr val="FF0000"/>
                </a:solidFill>
              </a:rPr>
              <a:t>transfusional</a:t>
            </a:r>
            <a:r>
              <a:rPr lang="en-US" b="1" dirty="0">
                <a:solidFill>
                  <a:srgbClr val="FF0000"/>
                </a:solidFill>
              </a:rPr>
              <a:t> iron </a:t>
            </a:r>
            <a:r>
              <a:rPr lang="en-US" b="1" dirty="0" smtClean="0">
                <a:solidFill>
                  <a:srgbClr val="FF0000"/>
                </a:solidFill>
              </a:rPr>
              <a:t>overload</a:t>
            </a:r>
          </a:p>
          <a:p>
            <a:pPr algn="l">
              <a:buNone/>
            </a:pPr>
            <a:r>
              <a:rPr lang="en-US" dirty="0"/>
              <a:t>In the children, failure of growth</a:t>
            </a:r>
          </a:p>
          <a:p>
            <a:pPr algn="l">
              <a:buNone/>
            </a:pPr>
            <a:r>
              <a:rPr lang="en-US" dirty="0"/>
              <a:t>and delayed puberty are frequent, and without iron </a:t>
            </a:r>
            <a:r>
              <a:rPr lang="en-US" dirty="0" err="1"/>
              <a:t>chelation</a:t>
            </a:r>
            <a:r>
              <a:rPr lang="en-US" dirty="0"/>
              <a:t>,</a:t>
            </a:r>
          </a:p>
          <a:p>
            <a:pPr algn="l">
              <a:buNone/>
            </a:pPr>
            <a:r>
              <a:rPr lang="en-US" dirty="0"/>
              <a:t>death from cardiac damage usually occurs in teenagers.</a:t>
            </a:r>
          </a:p>
          <a:p>
            <a:pPr algn="l">
              <a:buNone/>
            </a:pPr>
            <a:r>
              <a:rPr lang="en-US" dirty="0"/>
              <a:t>The clinical features (due to hepatic, endocrine and</a:t>
            </a:r>
          </a:p>
          <a:p>
            <a:pPr algn="l">
              <a:buNone/>
            </a:pPr>
            <a:r>
              <a:rPr lang="en-US" dirty="0"/>
              <a:t>cardiac iron overload)</a:t>
            </a:r>
            <a:endParaRPr lang="ar-IQ"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p:txBody>
          <a:bodyPr/>
          <a:lstStyle/>
          <a:p>
            <a:pPr algn="l">
              <a:buNone/>
            </a:pPr>
            <a:r>
              <a:rPr lang="en-US" dirty="0"/>
              <a:t>Normal adult blood contains three types of </a:t>
            </a:r>
            <a:r>
              <a:rPr lang="en-US" dirty="0" err="1" smtClean="0"/>
              <a:t>haemoglobin</a:t>
            </a:r>
            <a:endParaRPr lang="ar-IQ" dirty="0" smtClean="0"/>
          </a:p>
          <a:p>
            <a:pPr algn="l">
              <a:buNone/>
            </a:pPr>
            <a:r>
              <a:rPr lang="en-US" b="1" dirty="0" smtClean="0"/>
              <a:t>                        </a:t>
            </a:r>
            <a:r>
              <a:rPr lang="en-US" b="1" dirty="0" err="1" smtClean="0"/>
              <a:t>Hb</a:t>
            </a:r>
            <a:r>
              <a:rPr lang="en-US" b="1" dirty="0" smtClean="0"/>
              <a:t> </a:t>
            </a:r>
            <a:r>
              <a:rPr lang="en-US" b="1" dirty="0"/>
              <a:t>A </a:t>
            </a:r>
            <a:r>
              <a:rPr lang="en-US" b="1" dirty="0" smtClean="0"/>
              <a:t>      </a:t>
            </a:r>
            <a:r>
              <a:rPr lang="en-US" b="1" dirty="0" err="1" smtClean="0"/>
              <a:t>Hb</a:t>
            </a:r>
            <a:r>
              <a:rPr lang="en-US" b="1" dirty="0" smtClean="0"/>
              <a:t> </a:t>
            </a:r>
            <a:r>
              <a:rPr lang="en-US" b="1" dirty="0"/>
              <a:t>F </a:t>
            </a:r>
            <a:r>
              <a:rPr lang="en-US" b="1" dirty="0" smtClean="0"/>
              <a:t>        </a:t>
            </a:r>
            <a:r>
              <a:rPr lang="en-US" b="1" dirty="0" err="1" smtClean="0"/>
              <a:t>Hb</a:t>
            </a:r>
            <a:r>
              <a:rPr lang="en-US" b="1" dirty="0" smtClean="0"/>
              <a:t> </a:t>
            </a:r>
            <a:r>
              <a:rPr lang="en-US" b="1" dirty="0"/>
              <a:t>A2</a:t>
            </a:r>
          </a:p>
          <a:p>
            <a:pPr algn="l">
              <a:buNone/>
            </a:pPr>
            <a:r>
              <a:rPr lang="en-US" dirty="0" smtClean="0"/>
              <a:t>Structure       </a:t>
            </a:r>
            <a:r>
              <a:rPr lang="el-GR" dirty="0"/>
              <a:t>α2β2 </a:t>
            </a:r>
            <a:r>
              <a:rPr lang="en-US" dirty="0" smtClean="0"/>
              <a:t>      </a:t>
            </a:r>
            <a:r>
              <a:rPr lang="el-GR" dirty="0" smtClean="0"/>
              <a:t>α2γ2</a:t>
            </a:r>
            <a:r>
              <a:rPr lang="en-US" dirty="0" smtClean="0"/>
              <a:t>         </a:t>
            </a:r>
            <a:r>
              <a:rPr lang="el-GR" dirty="0" smtClean="0"/>
              <a:t> </a:t>
            </a:r>
            <a:r>
              <a:rPr lang="el-GR" dirty="0"/>
              <a:t>α2δ2</a:t>
            </a:r>
          </a:p>
          <a:p>
            <a:pPr algn="l">
              <a:buNone/>
            </a:pPr>
            <a:r>
              <a:rPr lang="en-US" dirty="0"/>
              <a:t>Normal </a:t>
            </a:r>
            <a:r>
              <a:rPr lang="en-US" dirty="0" smtClean="0"/>
              <a:t>(%)  96–98      0.5–0.8         1.5</a:t>
            </a:r>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500034" y="714356"/>
            <a:ext cx="8186766" cy="5411807"/>
          </a:xfrm>
        </p:spPr>
        <p:txBody>
          <a:bodyPr>
            <a:normAutofit lnSpcReduction="10000"/>
          </a:bodyPr>
          <a:lstStyle/>
          <a:p>
            <a:pPr algn="l">
              <a:buNone/>
            </a:pPr>
            <a:r>
              <a:rPr lang="en-US" b="1" dirty="0" smtClean="0">
                <a:solidFill>
                  <a:srgbClr val="FF0000"/>
                </a:solidFill>
              </a:rPr>
              <a:t>5. </a:t>
            </a:r>
            <a:r>
              <a:rPr lang="en-US" b="1" dirty="0">
                <a:solidFill>
                  <a:srgbClr val="FF0000"/>
                </a:solidFill>
              </a:rPr>
              <a:t>Infections occur frequently</a:t>
            </a:r>
            <a:r>
              <a:rPr lang="en-US" b="1" dirty="0" smtClean="0">
                <a:solidFill>
                  <a:srgbClr val="FF0000"/>
                </a:solidFill>
              </a:rPr>
              <a:t>.</a:t>
            </a:r>
          </a:p>
          <a:p>
            <a:pPr algn="l">
              <a:buNone/>
            </a:pPr>
            <a:r>
              <a:rPr lang="en-US" b="1" dirty="0" smtClean="0"/>
              <a:t> -</a:t>
            </a:r>
            <a:r>
              <a:rPr lang="en-US" dirty="0" smtClean="0"/>
              <a:t>In </a:t>
            </a:r>
            <a:r>
              <a:rPr lang="en-US" dirty="0"/>
              <a:t>infancy, without </a:t>
            </a:r>
            <a:r>
              <a:rPr lang="en-US" dirty="0" smtClean="0"/>
              <a:t>adequate transfusion</a:t>
            </a:r>
            <a:r>
              <a:rPr lang="en-US" dirty="0"/>
              <a:t>, </a:t>
            </a:r>
            <a:r>
              <a:rPr lang="en-US" dirty="0" err="1"/>
              <a:t>anaemia</a:t>
            </a:r>
            <a:r>
              <a:rPr lang="en-US" dirty="0"/>
              <a:t> predisposes to bacterial infections.</a:t>
            </a:r>
          </a:p>
          <a:p>
            <a:pPr algn="l">
              <a:buNone/>
            </a:pPr>
            <a:r>
              <a:rPr lang="en-US" dirty="0" smtClean="0"/>
              <a:t>-Pneumococcal</a:t>
            </a:r>
            <a:r>
              <a:rPr lang="en-US" dirty="0"/>
              <a:t>, </a:t>
            </a:r>
            <a:r>
              <a:rPr lang="en-US" i="1" dirty="0" err="1"/>
              <a:t>Haemophilus</a:t>
            </a:r>
            <a:r>
              <a:rPr lang="en-US" i="1" dirty="0"/>
              <a:t> and meningococcal </a:t>
            </a:r>
            <a:r>
              <a:rPr lang="en-US" i="1" dirty="0" smtClean="0"/>
              <a:t>infections </a:t>
            </a:r>
            <a:r>
              <a:rPr lang="en-US" dirty="0" smtClean="0"/>
              <a:t>are </a:t>
            </a:r>
            <a:r>
              <a:rPr lang="en-US" dirty="0"/>
              <a:t>likely if </a:t>
            </a:r>
            <a:r>
              <a:rPr lang="en-US" dirty="0" err="1"/>
              <a:t>splenectomy</a:t>
            </a:r>
            <a:r>
              <a:rPr lang="en-US" dirty="0"/>
              <a:t> has been carried </a:t>
            </a:r>
            <a:r>
              <a:rPr lang="en-US" dirty="0" smtClean="0"/>
              <a:t>out</a:t>
            </a:r>
          </a:p>
          <a:p>
            <a:pPr algn="l">
              <a:buNone/>
            </a:pPr>
            <a:r>
              <a:rPr lang="en-US" dirty="0" smtClean="0"/>
              <a:t>-Iron </a:t>
            </a:r>
            <a:r>
              <a:rPr lang="en-US" dirty="0"/>
              <a:t>overload itself also predisposes to bacterial </a:t>
            </a:r>
            <a:r>
              <a:rPr lang="en-US" dirty="0" smtClean="0"/>
              <a:t>infection, e.g</a:t>
            </a:r>
            <a:r>
              <a:rPr lang="en-US" dirty="0"/>
              <a:t>. </a:t>
            </a:r>
            <a:r>
              <a:rPr lang="en-US" i="1" dirty="0" err="1"/>
              <a:t>Klebsiella</a:t>
            </a:r>
            <a:r>
              <a:rPr lang="en-US" i="1" dirty="0"/>
              <a:t>, and to fungal infection. </a:t>
            </a:r>
            <a:endParaRPr lang="en-US" i="1" dirty="0" smtClean="0"/>
          </a:p>
          <a:p>
            <a:pPr algn="l">
              <a:buNone/>
            </a:pPr>
            <a:r>
              <a:rPr lang="en-US" i="1" dirty="0" smtClean="0"/>
              <a:t>-Transfusion </a:t>
            </a:r>
            <a:r>
              <a:rPr lang="en-US" dirty="0" smtClean="0"/>
              <a:t>of </a:t>
            </a:r>
            <a:r>
              <a:rPr lang="en-US" dirty="0"/>
              <a:t>viruses by blood transfusion may occur</a:t>
            </a:r>
            <a:endParaRPr lang="ar-IQ"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71480"/>
            <a:ext cx="8229600" cy="5554683"/>
          </a:xfrm>
        </p:spPr>
        <p:txBody>
          <a:bodyPr>
            <a:normAutofit/>
          </a:bodyPr>
          <a:lstStyle/>
          <a:p>
            <a:pPr algn="l">
              <a:buNone/>
            </a:pPr>
            <a:r>
              <a:rPr lang="en-US" b="1" dirty="0">
                <a:solidFill>
                  <a:srgbClr val="FF0000"/>
                </a:solidFill>
              </a:rPr>
              <a:t>6 </a:t>
            </a:r>
            <a:r>
              <a:rPr lang="en-US" b="1" dirty="0" smtClean="0">
                <a:solidFill>
                  <a:srgbClr val="FF0000"/>
                </a:solidFill>
              </a:rPr>
              <a:t>.Liver </a:t>
            </a:r>
            <a:r>
              <a:rPr lang="en-US" b="1" dirty="0">
                <a:solidFill>
                  <a:srgbClr val="FF0000"/>
                </a:solidFill>
              </a:rPr>
              <a:t>disease</a:t>
            </a:r>
            <a:r>
              <a:rPr lang="en-US" b="1" dirty="0"/>
              <a:t> in </a:t>
            </a:r>
            <a:r>
              <a:rPr lang="en-US" b="1" dirty="0" err="1"/>
              <a:t>thalassaemia</a:t>
            </a:r>
            <a:r>
              <a:rPr lang="en-US" b="1" dirty="0"/>
              <a:t> is most frequently a result of</a:t>
            </a:r>
          </a:p>
          <a:p>
            <a:pPr algn="l">
              <a:buNone/>
            </a:pPr>
            <a:r>
              <a:rPr lang="en-US" dirty="0"/>
              <a:t>hepatitis C but hepatitis B is also common where the </a:t>
            </a:r>
            <a:r>
              <a:rPr lang="en-US" dirty="0" smtClean="0"/>
              <a:t>virus is </a:t>
            </a:r>
            <a:r>
              <a:rPr lang="en-US" dirty="0"/>
              <a:t>endemic. </a:t>
            </a:r>
            <a:endParaRPr lang="en-US" dirty="0" smtClean="0"/>
          </a:p>
          <a:p>
            <a:pPr algn="l">
              <a:buNone/>
            </a:pPr>
            <a:r>
              <a:rPr lang="en-US" dirty="0" smtClean="0"/>
              <a:t>Human </a:t>
            </a:r>
            <a:r>
              <a:rPr lang="en-US" dirty="0"/>
              <a:t>immunodeficiency virus (HIV) has</a:t>
            </a:r>
          </a:p>
          <a:p>
            <a:pPr algn="l">
              <a:buNone/>
            </a:pPr>
            <a:r>
              <a:rPr lang="en-US" dirty="0"/>
              <a:t>been transmitted to some patients by blood transfusion.</a:t>
            </a:r>
          </a:p>
          <a:p>
            <a:pPr algn="l">
              <a:buNone/>
            </a:pPr>
            <a:r>
              <a:rPr lang="en-US" dirty="0"/>
              <a:t>Iron overload may also cause liver damage</a:t>
            </a:r>
            <a:endParaRPr lang="ar-IQ"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28596" y="571480"/>
            <a:ext cx="8229600" cy="5483245"/>
          </a:xfrm>
        </p:spPr>
        <p:txBody>
          <a:bodyPr>
            <a:normAutofit/>
          </a:bodyPr>
          <a:lstStyle/>
          <a:p>
            <a:pPr algn="l">
              <a:buNone/>
            </a:pPr>
            <a:r>
              <a:rPr lang="en-US" b="1" dirty="0">
                <a:solidFill>
                  <a:srgbClr val="FF0000"/>
                </a:solidFill>
              </a:rPr>
              <a:t>7 Osteoporosis </a:t>
            </a:r>
            <a:r>
              <a:rPr lang="en-US" b="1" dirty="0"/>
              <a:t>may occur in well‐transfused patients. It is </a:t>
            </a:r>
            <a:r>
              <a:rPr lang="en-US" b="1" dirty="0" smtClean="0"/>
              <a:t>more </a:t>
            </a:r>
            <a:r>
              <a:rPr lang="en-US" dirty="0" smtClean="0"/>
              <a:t>common </a:t>
            </a:r>
            <a:r>
              <a:rPr lang="en-US" dirty="0"/>
              <a:t>in diabetic patients with endocrine abnormalities</a:t>
            </a:r>
            <a:r>
              <a:rPr lang="en-US" dirty="0" smtClean="0"/>
              <a:t>.</a:t>
            </a:r>
          </a:p>
          <a:p>
            <a:pPr algn="l">
              <a:buNone/>
            </a:pPr>
            <a:endParaRPr lang="en-US" dirty="0"/>
          </a:p>
          <a:p>
            <a:pPr algn="l">
              <a:buNone/>
            </a:pPr>
            <a:r>
              <a:rPr lang="en-US" b="1" dirty="0">
                <a:solidFill>
                  <a:srgbClr val="FF0000"/>
                </a:solidFill>
              </a:rPr>
              <a:t>8 </a:t>
            </a:r>
            <a:r>
              <a:rPr lang="en-US" b="1" dirty="0" err="1">
                <a:solidFill>
                  <a:srgbClr val="FF0000"/>
                </a:solidFill>
              </a:rPr>
              <a:t>Hepatocellular</a:t>
            </a:r>
            <a:r>
              <a:rPr lang="en-US" b="1" dirty="0">
                <a:solidFill>
                  <a:srgbClr val="FF0000"/>
                </a:solidFill>
              </a:rPr>
              <a:t> carcinoma </a:t>
            </a:r>
            <a:r>
              <a:rPr lang="en-US" b="1" dirty="0"/>
              <a:t>incidence is increased in </a:t>
            </a:r>
            <a:r>
              <a:rPr lang="en-US" b="1" dirty="0" smtClean="0"/>
              <a:t>those </a:t>
            </a:r>
            <a:r>
              <a:rPr lang="en-US" dirty="0" smtClean="0"/>
              <a:t>with </a:t>
            </a:r>
            <a:r>
              <a:rPr lang="en-US" dirty="0"/>
              <a:t>iron overload and chronic hepatitis B or C. </a:t>
            </a:r>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796908"/>
          </a:xfrm>
        </p:spPr>
        <p:txBody>
          <a:bodyPr/>
          <a:lstStyle/>
          <a:p>
            <a:r>
              <a:rPr lang="en-US" b="1" dirty="0" smtClean="0">
                <a:solidFill>
                  <a:srgbClr val="FF0000"/>
                </a:solidFill>
              </a:rPr>
              <a:t>Laboratory diagnosis</a:t>
            </a:r>
            <a:endParaRPr lang="ar-IQ" b="1" dirty="0">
              <a:solidFill>
                <a:srgbClr val="FF0000"/>
              </a:solidFill>
            </a:endParaRPr>
          </a:p>
        </p:txBody>
      </p:sp>
      <p:sp>
        <p:nvSpPr>
          <p:cNvPr id="3" name="عنصر نائب للمحتوى 2"/>
          <p:cNvSpPr>
            <a:spLocks noGrp="1" noEditPoints="1"/>
          </p:cNvSpPr>
          <p:nvPr>
            <p:ph idx="1"/>
          </p:nvPr>
        </p:nvSpPr>
        <p:spPr>
          <a:xfrm>
            <a:off x="457200" y="1357298"/>
            <a:ext cx="8229600" cy="4768865"/>
          </a:xfrm>
        </p:spPr>
        <p:txBody>
          <a:bodyPr>
            <a:normAutofit fontScale="77500" lnSpcReduction="20000"/>
          </a:bodyPr>
          <a:lstStyle/>
          <a:p>
            <a:pPr algn="l">
              <a:buNone/>
            </a:pPr>
            <a:r>
              <a:rPr lang="en-US" b="1" dirty="0" smtClean="0"/>
              <a:t>1. </a:t>
            </a:r>
            <a:r>
              <a:rPr lang="en-US" b="1" dirty="0"/>
              <a:t>There is a severe </a:t>
            </a:r>
            <a:r>
              <a:rPr lang="en-US" b="1" dirty="0" err="1"/>
              <a:t>hypochromic</a:t>
            </a:r>
            <a:r>
              <a:rPr lang="en-US" b="1" dirty="0"/>
              <a:t>, </a:t>
            </a:r>
            <a:r>
              <a:rPr lang="en-US" b="1" dirty="0" err="1"/>
              <a:t>microcytic</a:t>
            </a:r>
            <a:r>
              <a:rPr lang="en-US" b="1" dirty="0"/>
              <a:t> </a:t>
            </a:r>
            <a:r>
              <a:rPr lang="en-US" b="1" dirty="0" err="1"/>
              <a:t>anaemia</a:t>
            </a:r>
            <a:r>
              <a:rPr lang="en-US" b="1" dirty="0"/>
              <a:t> with</a:t>
            </a:r>
          </a:p>
          <a:p>
            <a:pPr algn="l">
              <a:buNone/>
            </a:pPr>
            <a:r>
              <a:rPr lang="en-US" dirty="0" err="1"/>
              <a:t>normoblasts</a:t>
            </a:r>
            <a:r>
              <a:rPr lang="en-US" dirty="0"/>
              <a:t>, target cells and basophilic stippling in the</a:t>
            </a:r>
          </a:p>
          <a:p>
            <a:pPr algn="l">
              <a:buNone/>
            </a:pPr>
            <a:r>
              <a:rPr lang="en-US" dirty="0" smtClean="0"/>
              <a:t>blood film.</a:t>
            </a:r>
          </a:p>
          <a:p>
            <a:pPr algn="l">
              <a:buNone/>
            </a:pPr>
            <a:endParaRPr lang="en-US" dirty="0"/>
          </a:p>
          <a:p>
            <a:pPr algn="l">
              <a:buNone/>
            </a:pPr>
            <a:r>
              <a:rPr lang="en-US" b="1" dirty="0" smtClean="0"/>
              <a:t>2. </a:t>
            </a:r>
            <a:r>
              <a:rPr lang="en-US" b="1" dirty="0"/>
              <a:t>High performance liquid chromatography (HPLC) is now</a:t>
            </a:r>
          </a:p>
          <a:p>
            <a:pPr algn="l">
              <a:buNone/>
            </a:pPr>
            <a:r>
              <a:rPr lang="en-US" dirty="0"/>
              <a:t>usually used as the first‐line method to diagnose </a:t>
            </a:r>
            <a:r>
              <a:rPr lang="en-US" dirty="0" err="1"/>
              <a:t>haemoglobin</a:t>
            </a:r>
            <a:endParaRPr lang="en-US" dirty="0"/>
          </a:p>
          <a:p>
            <a:pPr algn="l">
              <a:buNone/>
            </a:pPr>
            <a:r>
              <a:rPr lang="en-US" dirty="0"/>
              <a:t>disorders </a:t>
            </a:r>
            <a:r>
              <a:rPr lang="en-US" dirty="0" smtClean="0"/>
              <a:t>.</a:t>
            </a:r>
          </a:p>
          <a:p>
            <a:pPr algn="l">
              <a:buNone/>
            </a:pPr>
            <a:r>
              <a:rPr lang="en-US" dirty="0" smtClean="0"/>
              <a:t>HPLC </a:t>
            </a:r>
            <a:r>
              <a:rPr lang="en-US" dirty="0"/>
              <a:t>or </a:t>
            </a:r>
            <a:r>
              <a:rPr lang="en-US" dirty="0" err="1"/>
              <a:t>haemoglobin</a:t>
            </a:r>
            <a:r>
              <a:rPr lang="en-US" dirty="0"/>
              <a:t> </a:t>
            </a:r>
            <a:r>
              <a:rPr lang="en-US" dirty="0" smtClean="0"/>
              <a:t>electrophoresis </a:t>
            </a:r>
            <a:r>
              <a:rPr lang="en-US" dirty="0"/>
              <a:t>reveals absence or almost </a:t>
            </a:r>
            <a:r>
              <a:rPr lang="en-US" dirty="0" smtClean="0"/>
              <a:t>complete </a:t>
            </a:r>
            <a:r>
              <a:rPr lang="en-US" dirty="0" smtClean="0">
                <a:solidFill>
                  <a:srgbClr val="FF0000"/>
                </a:solidFill>
              </a:rPr>
              <a:t>absence </a:t>
            </a:r>
            <a:r>
              <a:rPr lang="en-US" dirty="0">
                <a:solidFill>
                  <a:srgbClr val="FF0000"/>
                </a:solidFill>
              </a:rPr>
              <a:t>of </a:t>
            </a:r>
            <a:r>
              <a:rPr lang="en-US" dirty="0" err="1">
                <a:solidFill>
                  <a:srgbClr val="FF0000"/>
                </a:solidFill>
              </a:rPr>
              <a:t>Hb</a:t>
            </a:r>
            <a:r>
              <a:rPr lang="en-US" dirty="0">
                <a:solidFill>
                  <a:srgbClr val="FF0000"/>
                </a:solidFill>
              </a:rPr>
              <a:t> A</a:t>
            </a:r>
            <a:r>
              <a:rPr lang="en-US" dirty="0"/>
              <a:t>, with almost all the </a:t>
            </a:r>
            <a:r>
              <a:rPr lang="en-US" dirty="0">
                <a:solidFill>
                  <a:srgbClr val="FF0000"/>
                </a:solidFill>
              </a:rPr>
              <a:t>circulating </a:t>
            </a:r>
            <a:r>
              <a:rPr lang="en-US" dirty="0" err="1" smtClean="0">
                <a:solidFill>
                  <a:srgbClr val="FF0000"/>
                </a:solidFill>
              </a:rPr>
              <a:t>haemoglobin</a:t>
            </a:r>
            <a:r>
              <a:rPr lang="en-US" dirty="0" smtClean="0">
                <a:solidFill>
                  <a:srgbClr val="FF0000"/>
                </a:solidFill>
              </a:rPr>
              <a:t> being </a:t>
            </a:r>
            <a:r>
              <a:rPr lang="en-US" dirty="0" err="1">
                <a:solidFill>
                  <a:srgbClr val="FF0000"/>
                </a:solidFill>
              </a:rPr>
              <a:t>Hb</a:t>
            </a:r>
            <a:r>
              <a:rPr lang="en-US" dirty="0">
                <a:solidFill>
                  <a:srgbClr val="FF0000"/>
                </a:solidFill>
              </a:rPr>
              <a:t> F. </a:t>
            </a:r>
            <a:r>
              <a:rPr lang="en-US" dirty="0"/>
              <a:t>The </a:t>
            </a:r>
            <a:r>
              <a:rPr lang="en-US" dirty="0" err="1">
                <a:solidFill>
                  <a:srgbClr val="FF0000"/>
                </a:solidFill>
              </a:rPr>
              <a:t>Hb</a:t>
            </a:r>
            <a:r>
              <a:rPr lang="en-US" dirty="0">
                <a:solidFill>
                  <a:srgbClr val="FF0000"/>
                </a:solidFill>
              </a:rPr>
              <a:t> A2 percentage is normal, low </a:t>
            </a:r>
            <a:r>
              <a:rPr lang="en-US" dirty="0" smtClean="0">
                <a:solidFill>
                  <a:srgbClr val="FF0000"/>
                </a:solidFill>
              </a:rPr>
              <a:t>or slightly </a:t>
            </a:r>
            <a:r>
              <a:rPr lang="en-US" dirty="0">
                <a:solidFill>
                  <a:srgbClr val="FF0000"/>
                </a:solidFill>
              </a:rPr>
              <a:t>raised</a:t>
            </a:r>
            <a:r>
              <a:rPr lang="en-US" dirty="0"/>
              <a:t>. </a:t>
            </a:r>
            <a:endParaRPr lang="en-US" dirty="0" smtClean="0"/>
          </a:p>
          <a:p>
            <a:pPr algn="l">
              <a:buNone/>
            </a:pPr>
            <a:r>
              <a:rPr lang="en-US" dirty="0" smtClean="0"/>
              <a:t>DNA </a:t>
            </a:r>
            <a:r>
              <a:rPr lang="en-US" dirty="0"/>
              <a:t>analysis is used to identify the </a:t>
            </a:r>
            <a:r>
              <a:rPr lang="en-US" dirty="0" smtClean="0"/>
              <a:t>defect on </a:t>
            </a:r>
            <a:r>
              <a:rPr lang="en-US" dirty="0"/>
              <a:t>each allele important in antenatal diagnosis</a:t>
            </a:r>
            <a:endParaRPr lang="ar-IQ"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868346"/>
          </a:xfrm>
        </p:spPr>
        <p:txBody>
          <a:bodyPr>
            <a:normAutofit fontScale="90000"/>
          </a:bodyPr>
          <a:lstStyle/>
          <a:p>
            <a:r>
              <a:rPr lang="el-GR" dirty="0" smtClean="0">
                <a:solidFill>
                  <a:srgbClr val="FF0000"/>
                </a:solidFill>
              </a:rPr>
              <a:t>β</a:t>
            </a:r>
            <a:r>
              <a:rPr lang="el-GR" b="1" i="1" dirty="0" smtClean="0">
                <a:solidFill>
                  <a:srgbClr val="FF0000"/>
                </a:solidFill>
              </a:rPr>
              <a:t>‐</a:t>
            </a:r>
            <a:r>
              <a:rPr lang="en-US" b="1" i="1" dirty="0" err="1" smtClean="0">
                <a:solidFill>
                  <a:srgbClr val="FF0000"/>
                </a:solidFill>
              </a:rPr>
              <a:t>Thalassaemia</a:t>
            </a:r>
            <a:r>
              <a:rPr lang="en-US" b="1" i="1" dirty="0" smtClean="0">
                <a:solidFill>
                  <a:srgbClr val="FF0000"/>
                </a:solidFill>
              </a:rPr>
              <a:t> trait (minor)</a:t>
            </a:r>
            <a:br>
              <a:rPr lang="en-US" b="1" i="1" dirty="0" smtClean="0">
                <a:solidFill>
                  <a:srgbClr val="FF0000"/>
                </a:solidFill>
              </a:rPr>
            </a:br>
            <a:endParaRPr lang="ar-IQ" dirty="0">
              <a:solidFill>
                <a:srgbClr val="FF0000"/>
              </a:solidFill>
            </a:endParaRPr>
          </a:p>
        </p:txBody>
      </p:sp>
      <p:sp>
        <p:nvSpPr>
          <p:cNvPr id="3" name="عنصر نائب للمحتوى 2"/>
          <p:cNvSpPr>
            <a:spLocks noGrp="1" noEditPoints="1"/>
          </p:cNvSpPr>
          <p:nvPr>
            <p:ph idx="1"/>
          </p:nvPr>
        </p:nvSpPr>
        <p:spPr>
          <a:xfrm>
            <a:off x="357158" y="1214422"/>
            <a:ext cx="8329642" cy="5357850"/>
          </a:xfrm>
        </p:spPr>
        <p:txBody>
          <a:bodyPr>
            <a:normAutofit fontScale="85000" lnSpcReduction="20000"/>
          </a:bodyPr>
          <a:lstStyle/>
          <a:p>
            <a:pPr algn="l">
              <a:buNone/>
            </a:pPr>
            <a:r>
              <a:rPr lang="en-US" dirty="0" smtClean="0"/>
              <a:t>This </a:t>
            </a:r>
            <a:r>
              <a:rPr lang="en-US" dirty="0"/>
              <a:t>is a common, usually symptomless, abnormality characterized</a:t>
            </a:r>
          </a:p>
          <a:p>
            <a:pPr algn="l">
              <a:buNone/>
            </a:pPr>
            <a:r>
              <a:rPr lang="en-US" dirty="0"/>
              <a:t>like </a:t>
            </a:r>
            <a:r>
              <a:rPr lang="el-GR" dirty="0"/>
              <a:t>α‐</a:t>
            </a:r>
            <a:r>
              <a:rPr lang="en-US" dirty="0" err="1"/>
              <a:t>thalassaemia</a:t>
            </a:r>
            <a:r>
              <a:rPr lang="en-US" dirty="0"/>
              <a:t> trait by a </a:t>
            </a:r>
            <a:r>
              <a:rPr lang="en-US" dirty="0" err="1"/>
              <a:t>hypochromic</a:t>
            </a:r>
            <a:r>
              <a:rPr lang="en-US" dirty="0"/>
              <a:t>, </a:t>
            </a:r>
            <a:r>
              <a:rPr lang="en-US" dirty="0" err="1"/>
              <a:t>microcytic</a:t>
            </a:r>
            <a:endParaRPr lang="en-US" dirty="0"/>
          </a:p>
          <a:p>
            <a:pPr algn="l">
              <a:buNone/>
            </a:pPr>
            <a:r>
              <a:rPr lang="en-US" dirty="0"/>
              <a:t>blood picture </a:t>
            </a:r>
            <a:r>
              <a:rPr lang="en-US" dirty="0">
                <a:solidFill>
                  <a:srgbClr val="FF0000"/>
                </a:solidFill>
              </a:rPr>
              <a:t>(MCV and MCH very low) </a:t>
            </a:r>
            <a:r>
              <a:rPr lang="en-US" dirty="0"/>
              <a:t>but high red</a:t>
            </a:r>
          </a:p>
          <a:p>
            <a:pPr algn="l">
              <a:buNone/>
            </a:pPr>
            <a:r>
              <a:rPr lang="en-US" dirty="0"/>
              <a:t>cell count </a:t>
            </a:r>
            <a:r>
              <a:rPr lang="en-US" dirty="0">
                <a:solidFill>
                  <a:srgbClr val="FF0000"/>
                </a:solidFill>
              </a:rPr>
              <a:t>(&gt;5.5 × 1012/L) </a:t>
            </a:r>
            <a:r>
              <a:rPr lang="en-US" dirty="0"/>
              <a:t>and mild </a:t>
            </a:r>
            <a:r>
              <a:rPr lang="en-US" dirty="0" err="1"/>
              <a:t>anaemia</a:t>
            </a:r>
            <a:r>
              <a:rPr lang="en-US" dirty="0"/>
              <a:t> (</a:t>
            </a:r>
            <a:r>
              <a:rPr lang="en-US" dirty="0" err="1"/>
              <a:t>haemoglobin</a:t>
            </a:r>
            <a:endParaRPr lang="en-US" dirty="0"/>
          </a:p>
          <a:p>
            <a:pPr algn="l">
              <a:buNone/>
            </a:pPr>
            <a:r>
              <a:rPr lang="en-US" dirty="0"/>
              <a:t>100–120 g/L). </a:t>
            </a:r>
            <a:endParaRPr lang="en-US" dirty="0" smtClean="0"/>
          </a:p>
          <a:p>
            <a:pPr algn="l">
              <a:buNone/>
            </a:pPr>
            <a:r>
              <a:rPr lang="en-US" dirty="0" smtClean="0"/>
              <a:t>It </a:t>
            </a:r>
            <a:r>
              <a:rPr lang="en-US" dirty="0"/>
              <a:t>is usually more severe than α </a:t>
            </a:r>
            <a:r>
              <a:rPr lang="en-US" dirty="0" err="1" smtClean="0"/>
              <a:t>thalassaemia</a:t>
            </a:r>
            <a:r>
              <a:rPr lang="en-US" dirty="0" smtClean="0"/>
              <a:t> trait.</a:t>
            </a:r>
          </a:p>
          <a:p>
            <a:pPr algn="l">
              <a:buNone/>
            </a:pPr>
            <a:r>
              <a:rPr lang="en-US" dirty="0" smtClean="0"/>
              <a:t> </a:t>
            </a:r>
          </a:p>
          <a:p>
            <a:pPr algn="l">
              <a:buNone/>
            </a:pPr>
            <a:r>
              <a:rPr lang="en-US" dirty="0" smtClean="0"/>
              <a:t>A </a:t>
            </a:r>
            <a:r>
              <a:rPr lang="en-US" dirty="0"/>
              <a:t>raised </a:t>
            </a:r>
            <a:r>
              <a:rPr lang="en-US" dirty="0" err="1"/>
              <a:t>Hb</a:t>
            </a:r>
            <a:r>
              <a:rPr lang="en-US" dirty="0"/>
              <a:t> </a:t>
            </a:r>
            <a:r>
              <a:rPr lang="en-US" dirty="0">
                <a:solidFill>
                  <a:srgbClr val="FF0000"/>
                </a:solidFill>
              </a:rPr>
              <a:t>A2 (&gt;3.5%) </a:t>
            </a:r>
            <a:r>
              <a:rPr lang="en-US" dirty="0"/>
              <a:t>confirms the diagnosis. </a:t>
            </a:r>
            <a:endParaRPr lang="en-US" dirty="0" smtClean="0"/>
          </a:p>
          <a:p>
            <a:pPr algn="l">
              <a:buNone/>
            </a:pPr>
            <a:endParaRPr lang="en-US" dirty="0"/>
          </a:p>
          <a:p>
            <a:pPr algn="l">
              <a:buNone/>
            </a:pPr>
            <a:r>
              <a:rPr lang="en-US" dirty="0" smtClean="0"/>
              <a:t>The diagnosis </a:t>
            </a:r>
            <a:r>
              <a:rPr lang="en-US" dirty="0"/>
              <a:t>allows the possibility of prenatal </a:t>
            </a:r>
            <a:r>
              <a:rPr lang="en-US" dirty="0" err="1"/>
              <a:t>counselling</a:t>
            </a:r>
            <a:r>
              <a:rPr lang="en-US" dirty="0"/>
              <a:t>. If </a:t>
            </a:r>
            <a:r>
              <a:rPr lang="en-US" dirty="0" smtClean="0"/>
              <a:t>the partner </a:t>
            </a:r>
            <a:r>
              <a:rPr lang="en-US" dirty="0"/>
              <a:t>also has β‐</a:t>
            </a:r>
            <a:r>
              <a:rPr lang="en-US" dirty="0" err="1"/>
              <a:t>thalassaemia</a:t>
            </a:r>
            <a:r>
              <a:rPr lang="en-US" dirty="0"/>
              <a:t> trait there is a 25% risk of </a:t>
            </a:r>
            <a:r>
              <a:rPr lang="en-US" dirty="0" smtClean="0"/>
              <a:t>a </a:t>
            </a:r>
            <a:r>
              <a:rPr lang="en-US" dirty="0" err="1" smtClean="0"/>
              <a:t>thalassaemia</a:t>
            </a:r>
            <a:r>
              <a:rPr lang="en-US" dirty="0" smtClean="0"/>
              <a:t> </a:t>
            </a:r>
            <a:r>
              <a:rPr lang="en-US" dirty="0"/>
              <a:t>major </a:t>
            </a:r>
            <a:r>
              <a:rPr lang="en-US" dirty="0" smtClean="0"/>
              <a:t>child.</a:t>
            </a:r>
            <a:endParaRPr lang="ar-IQ"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1142984"/>
            <a:ext cx="8229600" cy="4983179"/>
          </a:xfrm>
        </p:spPr>
        <p:txBody>
          <a:bodyPr/>
          <a:lstStyle/>
          <a:p>
            <a:pPr algn="l">
              <a:buNone/>
            </a:pPr>
            <a:r>
              <a:rPr lang="en-US" b="1" dirty="0" smtClean="0">
                <a:solidFill>
                  <a:srgbClr val="FF0000"/>
                </a:solidFill>
              </a:rPr>
              <a:t>Non‐transfusion dependent </a:t>
            </a:r>
            <a:r>
              <a:rPr lang="en-US" b="1" dirty="0" err="1" smtClean="0">
                <a:solidFill>
                  <a:srgbClr val="FF0000"/>
                </a:solidFill>
              </a:rPr>
              <a:t>thalassaemia</a:t>
            </a:r>
            <a:endParaRPr lang="en-US" b="1" dirty="0" smtClean="0">
              <a:solidFill>
                <a:srgbClr val="FF0000"/>
              </a:solidFill>
            </a:endParaRPr>
          </a:p>
          <a:p>
            <a:pPr algn="l">
              <a:buNone/>
            </a:pPr>
            <a:r>
              <a:rPr lang="en-US" b="1" dirty="0" smtClean="0">
                <a:solidFill>
                  <a:srgbClr val="FF0000"/>
                </a:solidFill>
              </a:rPr>
              <a:t>(</a:t>
            </a:r>
            <a:r>
              <a:rPr lang="en-US" b="1" dirty="0" err="1" smtClean="0">
                <a:solidFill>
                  <a:srgbClr val="FF0000"/>
                </a:solidFill>
              </a:rPr>
              <a:t>thalassaemia</a:t>
            </a:r>
            <a:r>
              <a:rPr lang="en-US" b="1" dirty="0" smtClean="0">
                <a:solidFill>
                  <a:srgbClr val="FF0000"/>
                </a:solidFill>
              </a:rPr>
              <a:t> </a:t>
            </a:r>
            <a:r>
              <a:rPr lang="en-US" b="1" dirty="0" err="1" smtClean="0">
                <a:solidFill>
                  <a:srgbClr val="FF0000"/>
                </a:solidFill>
              </a:rPr>
              <a:t>intermedia</a:t>
            </a:r>
            <a:r>
              <a:rPr lang="en-US" b="1" dirty="0" smtClean="0">
                <a:solidFill>
                  <a:srgbClr val="FF0000"/>
                </a:solidFill>
              </a:rPr>
              <a:t>)</a:t>
            </a:r>
          </a:p>
          <a:p>
            <a:pPr algn="l">
              <a:buNone/>
            </a:pPr>
            <a:r>
              <a:rPr lang="en-US" dirty="0" smtClean="0"/>
              <a:t>This </a:t>
            </a:r>
            <a:r>
              <a:rPr lang="en-US" dirty="0"/>
              <a:t>is </a:t>
            </a:r>
            <a:r>
              <a:rPr lang="en-US" dirty="0" err="1"/>
              <a:t>thalassaemia</a:t>
            </a:r>
            <a:r>
              <a:rPr lang="en-US" dirty="0"/>
              <a:t> of moderate severity (</a:t>
            </a:r>
            <a:r>
              <a:rPr lang="en-US" dirty="0" err="1" smtClean="0"/>
              <a:t>haemoglobin</a:t>
            </a:r>
            <a:r>
              <a:rPr lang="en-US" dirty="0" smtClean="0"/>
              <a:t> 70–100 </a:t>
            </a:r>
            <a:r>
              <a:rPr lang="en-US" dirty="0"/>
              <a:t>g/L) </a:t>
            </a:r>
            <a:endParaRPr lang="en-US" dirty="0" smtClean="0"/>
          </a:p>
          <a:p>
            <a:pPr algn="l">
              <a:buNone/>
            </a:pPr>
            <a:r>
              <a:rPr lang="en-US" dirty="0" smtClean="0"/>
              <a:t>without </a:t>
            </a:r>
            <a:r>
              <a:rPr lang="en-US" dirty="0"/>
              <a:t>the need for regular transfusions</a:t>
            </a:r>
            <a:endParaRPr lang="ar-IQ"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500034" y="214290"/>
            <a:ext cx="8229600" cy="1143000"/>
          </a:xfrm>
        </p:spPr>
        <p:txBody>
          <a:bodyPr/>
          <a:lstStyle/>
          <a:p>
            <a:pPr algn="l"/>
            <a:r>
              <a:rPr lang="en-US" dirty="0" smtClean="0"/>
              <a:t>Sickle cell disease</a:t>
            </a:r>
            <a:endParaRPr lang="ar-IQ" dirty="0"/>
          </a:p>
        </p:txBody>
      </p:sp>
      <p:sp>
        <p:nvSpPr>
          <p:cNvPr id="3" name="عنصر نائب للمحتوى 2"/>
          <p:cNvSpPr>
            <a:spLocks noGrp="1" noEditPoints="1"/>
          </p:cNvSpPr>
          <p:nvPr>
            <p:ph idx="1"/>
          </p:nvPr>
        </p:nvSpPr>
        <p:spPr>
          <a:xfrm>
            <a:off x="0" y="1600200"/>
            <a:ext cx="8686800" cy="4525963"/>
          </a:xfrm>
        </p:spPr>
        <p:txBody>
          <a:bodyPr/>
          <a:lstStyle/>
          <a:p>
            <a:pPr algn="l">
              <a:buNone/>
            </a:pPr>
            <a:r>
              <a:rPr lang="en-US" dirty="0" smtClean="0"/>
              <a:t> inheritance: </a:t>
            </a:r>
            <a:r>
              <a:rPr lang="en-US" dirty="0" err="1" smtClean="0"/>
              <a:t>autosomal</a:t>
            </a:r>
            <a:r>
              <a:rPr lang="en-US" dirty="0" smtClean="0"/>
              <a:t> recessive </a:t>
            </a:r>
          </a:p>
        </p:txBody>
      </p:sp>
      <p:pic>
        <p:nvPicPr>
          <p:cNvPr id="10242" name="Picture 2" descr="C:\Users\Taiba\Downloads\images (1).png"/>
          <p:cNvPicPr>
            <a:picLocks noChangeAspect="1" noChangeArrowheads="1"/>
          </p:cNvPicPr>
          <p:nvPr/>
        </p:nvPicPr>
        <p:blipFill>
          <a:blip r:embed="rId1"/>
          <a:srcRect/>
          <a:stretch>
            <a:fillRect/>
          </a:stretch>
        </p:blipFill>
        <p:spPr bwMode="auto">
          <a:xfrm>
            <a:off x="5744101" y="0"/>
            <a:ext cx="3399899" cy="3991186"/>
          </a:xfrm>
          <a:prstGeom prst="rect">
            <a:avLst/>
          </a:prstGeom>
          <a:noFill/>
        </p:spPr>
      </p:pic>
      <p:sp>
        <p:nvSpPr>
          <p:cNvPr id="5" name="مستطيل 4"/>
          <p:cNvSpPr/>
          <p:nvPr/>
        </p:nvSpPr>
        <p:spPr>
          <a:xfrm>
            <a:off x="285720" y="2357430"/>
            <a:ext cx="5143536" cy="1815882"/>
          </a:xfrm>
          <a:prstGeom prst="rect">
            <a:avLst/>
          </a:prstGeom>
        </p:spPr>
        <p:txBody>
          <a:bodyPr wrap="square">
            <a:spAutoFit/>
          </a:bodyPr>
          <a:lstStyle/>
          <a:p>
            <a:pPr algn="l">
              <a:buNone/>
            </a:pPr>
            <a:r>
              <a:rPr lang="en-US" sz="2800" dirty="0" smtClean="0"/>
              <a:t>The sickle β‐</a:t>
            </a:r>
            <a:r>
              <a:rPr lang="en-US" sz="2800" dirty="0" err="1" smtClean="0"/>
              <a:t>globin</a:t>
            </a:r>
            <a:r>
              <a:rPr lang="en-US" sz="2800" dirty="0" smtClean="0"/>
              <a:t> abnormality is caused by substitution of </a:t>
            </a:r>
            <a:r>
              <a:rPr lang="en-US" sz="2800" dirty="0" err="1" smtClean="0"/>
              <a:t>valine</a:t>
            </a:r>
            <a:r>
              <a:rPr lang="en-US" sz="2800" dirty="0" smtClean="0"/>
              <a:t> for </a:t>
            </a:r>
            <a:r>
              <a:rPr lang="en-US" sz="2800" dirty="0" err="1" smtClean="0"/>
              <a:t>glutamic</a:t>
            </a:r>
            <a:r>
              <a:rPr lang="en-US" sz="2800" dirty="0" smtClean="0"/>
              <a:t> acid in position 6 in the β chain</a:t>
            </a:r>
            <a:endParaRPr lang="ar-IQ" sz="2800" dirty="0"/>
          </a:p>
        </p:txBody>
      </p:sp>
      <p:pic>
        <p:nvPicPr>
          <p:cNvPr id="6" name="Picture 2"/>
          <p:cNvPicPr>
            <a:picLocks noChangeAspect="1" noChangeArrowheads="1"/>
          </p:cNvPicPr>
          <p:nvPr/>
        </p:nvPicPr>
        <p:blipFill>
          <a:blip r:embed="rId2"/>
          <a:srcRect/>
          <a:stretch>
            <a:fillRect/>
          </a:stretch>
        </p:blipFill>
        <p:spPr bwMode="auto">
          <a:xfrm>
            <a:off x="428597" y="4261263"/>
            <a:ext cx="7715304" cy="2596737"/>
          </a:xfrm>
          <a:prstGeom prst="rect">
            <a:avLst/>
          </a:prstGeom>
          <a:noFill/>
          <a:ln w="9525">
            <a:noFill/>
            <a:miter lim="800000"/>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357158" y="1285860"/>
            <a:ext cx="8329642" cy="4840303"/>
          </a:xfrm>
        </p:spPr>
        <p:txBody>
          <a:bodyPr>
            <a:normAutofit/>
          </a:bodyPr>
          <a:lstStyle/>
          <a:p>
            <a:pPr algn="l">
              <a:buNone/>
            </a:pPr>
            <a:r>
              <a:rPr lang="en-US" dirty="0" err="1"/>
              <a:t>Hb</a:t>
            </a:r>
            <a:r>
              <a:rPr lang="en-US" dirty="0"/>
              <a:t> </a:t>
            </a:r>
            <a:r>
              <a:rPr lang="en-US" dirty="0" smtClean="0"/>
              <a:t>S(</a:t>
            </a:r>
            <a:r>
              <a:rPr lang="en-US" dirty="0" err="1" smtClean="0"/>
              <a:t>Hb</a:t>
            </a:r>
            <a:r>
              <a:rPr lang="en-US" dirty="0" smtClean="0"/>
              <a:t> </a:t>
            </a:r>
            <a:r>
              <a:rPr lang="el-GR" dirty="0" smtClean="0"/>
              <a:t>α2β2</a:t>
            </a:r>
            <a:r>
              <a:rPr lang="en-US" dirty="0" smtClean="0"/>
              <a:t>S</a:t>
            </a:r>
            <a:r>
              <a:rPr lang="en-US" dirty="0"/>
              <a:t>) </a:t>
            </a:r>
            <a:endParaRPr lang="en-US" dirty="0" smtClean="0"/>
          </a:p>
          <a:p>
            <a:pPr algn="l">
              <a:buNone/>
            </a:pPr>
            <a:r>
              <a:rPr lang="en-US" dirty="0" smtClean="0"/>
              <a:t>is </a:t>
            </a:r>
            <a:r>
              <a:rPr lang="en-US" dirty="0"/>
              <a:t>insoluble </a:t>
            </a:r>
            <a:r>
              <a:rPr lang="en-US" dirty="0" smtClean="0"/>
              <a:t>and forms crystals</a:t>
            </a:r>
          </a:p>
          <a:p>
            <a:pPr algn="l">
              <a:buNone/>
            </a:pPr>
            <a:r>
              <a:rPr lang="en-US" dirty="0" smtClean="0"/>
              <a:t> </a:t>
            </a:r>
            <a:r>
              <a:rPr lang="en-US" dirty="0"/>
              <a:t>when exposed </a:t>
            </a:r>
            <a:r>
              <a:rPr lang="en-US" dirty="0" smtClean="0"/>
              <a:t>to</a:t>
            </a:r>
          </a:p>
          <a:p>
            <a:pPr algn="l">
              <a:buNone/>
            </a:pPr>
            <a:r>
              <a:rPr lang="en-US" dirty="0" smtClean="0"/>
              <a:t> low </a:t>
            </a:r>
            <a:r>
              <a:rPr lang="en-US" dirty="0"/>
              <a:t>oxygen tension </a:t>
            </a:r>
            <a:r>
              <a:rPr lang="en-US" dirty="0" smtClean="0"/>
              <a:t> </a:t>
            </a:r>
          </a:p>
          <a:p>
            <a:pPr algn="l">
              <a:buNone/>
            </a:pPr>
            <a:endParaRPr lang="en-US" dirty="0" smtClean="0"/>
          </a:p>
          <a:p>
            <a:pPr algn="l">
              <a:buNone/>
            </a:pPr>
            <a:r>
              <a:rPr lang="en-US" dirty="0" smtClean="0"/>
              <a:t>The red </a:t>
            </a:r>
            <a:r>
              <a:rPr lang="en-US" dirty="0"/>
              <a:t>cells sickle and may block different areas of the </a:t>
            </a:r>
            <a:r>
              <a:rPr lang="en-US" dirty="0" smtClean="0"/>
              <a:t>microcirculation</a:t>
            </a:r>
            <a:r>
              <a:rPr lang="en-US" dirty="0"/>
              <a:t> </a:t>
            </a:r>
            <a:r>
              <a:rPr lang="en-US" dirty="0" smtClean="0"/>
              <a:t>or </a:t>
            </a:r>
            <a:r>
              <a:rPr lang="en-US" dirty="0"/>
              <a:t>large vessels causing infarcts of various organs</a:t>
            </a:r>
            <a:r>
              <a:rPr lang="en-US" dirty="0" smtClean="0"/>
              <a:t>.</a:t>
            </a:r>
            <a:endParaRPr lang="ar-IQ" dirty="0"/>
          </a:p>
        </p:txBody>
      </p:sp>
      <p:pic>
        <p:nvPicPr>
          <p:cNvPr id="2052" name="Picture 4" descr="C:\Users\Taiba\Downloads\Sickle-Cell-Normal-Cell_800x549.png"/>
          <p:cNvPicPr>
            <a:picLocks noChangeAspect="1" noChangeArrowheads="1"/>
          </p:cNvPicPr>
          <p:nvPr/>
        </p:nvPicPr>
        <p:blipFill>
          <a:blip r:embed="rId1"/>
          <a:srcRect/>
          <a:stretch>
            <a:fillRect/>
          </a:stretch>
        </p:blipFill>
        <p:spPr bwMode="auto">
          <a:xfrm>
            <a:off x="5461914" y="0"/>
            <a:ext cx="3682086" cy="2928934"/>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1"/>
          <a:srcRect/>
          <a:stretch>
            <a:fillRect/>
          </a:stretch>
        </p:blipFill>
        <p:spPr bwMode="auto">
          <a:xfrm>
            <a:off x="-1" y="1500174"/>
            <a:ext cx="4367665" cy="4286280"/>
          </a:xfrm>
          <a:prstGeom prst="rect">
            <a:avLst/>
          </a:prstGeom>
          <a:noFill/>
          <a:ln w="9525">
            <a:noFill/>
            <a:miter lim="800000"/>
          </a:ln>
          <a:effectLst/>
        </p:spPr>
      </p:pic>
      <p:pic>
        <p:nvPicPr>
          <p:cNvPr id="3075" name="Picture 3"/>
          <p:cNvPicPr>
            <a:picLocks noChangeAspect="1" noChangeArrowheads="1"/>
          </p:cNvPicPr>
          <p:nvPr/>
        </p:nvPicPr>
        <p:blipFill>
          <a:blip r:embed="rId2"/>
          <a:srcRect/>
          <a:stretch>
            <a:fillRect/>
          </a:stretch>
        </p:blipFill>
        <p:spPr bwMode="auto">
          <a:xfrm>
            <a:off x="4500562" y="1500174"/>
            <a:ext cx="4471750" cy="3071833"/>
          </a:xfrm>
          <a:prstGeom prst="rect">
            <a:avLst/>
          </a:prstGeom>
          <a:noFill/>
          <a:ln w="9525">
            <a:noFill/>
            <a:miter lim="800000"/>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a:t>Epidemiology</a:t>
            </a:r>
            <a:endParaRPr lang="ar-IQ" dirty="0"/>
          </a:p>
        </p:txBody>
      </p:sp>
      <p:sp>
        <p:nvSpPr>
          <p:cNvPr id="3" name="عنصر نائب للمحتوى 2"/>
          <p:cNvSpPr>
            <a:spLocks noGrp="1" noEditPoints="1"/>
          </p:cNvSpPr>
          <p:nvPr>
            <p:ph idx="1"/>
          </p:nvPr>
        </p:nvSpPr>
        <p:spPr/>
        <p:txBody>
          <a:bodyPr>
            <a:normAutofit/>
          </a:bodyPr>
          <a:lstStyle/>
          <a:p>
            <a:pPr algn="l">
              <a:buNone/>
            </a:pPr>
            <a:r>
              <a:rPr lang="en-US" sz="2400" dirty="0"/>
              <a:t>The prevalence of the SCD is high in sub-Saharan Africa, Mediterranean Basin, Middle East and India because of the level of protection that the sickle cell trait provides against severe </a:t>
            </a:r>
            <a:r>
              <a:rPr lang="en-US" sz="2400" dirty="0" smtClean="0"/>
              <a:t>Malaria.</a:t>
            </a:r>
          </a:p>
        </p:txBody>
      </p:sp>
      <p:pic>
        <p:nvPicPr>
          <p:cNvPr id="4" name="Picture 2"/>
          <p:cNvPicPr>
            <a:picLocks noChangeAspect="1" noChangeArrowheads="1"/>
          </p:cNvPicPr>
          <p:nvPr/>
        </p:nvPicPr>
        <p:blipFill>
          <a:blip r:embed="rId1"/>
          <a:srcRect/>
          <a:stretch>
            <a:fillRect/>
          </a:stretch>
        </p:blipFill>
        <p:spPr bwMode="auto">
          <a:xfrm>
            <a:off x="2857488" y="2857496"/>
            <a:ext cx="5929354" cy="3737629"/>
          </a:xfrm>
          <a:prstGeom prst="rect">
            <a:avLst/>
          </a:prstGeom>
          <a:noFill/>
          <a:ln w="9525">
            <a:noFill/>
            <a:miter lim="800000"/>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p:txBody>
          <a:bodyPr/>
          <a:lstStyle/>
          <a:p>
            <a:pPr algn="l">
              <a:buNone/>
            </a:pPr>
            <a:r>
              <a:rPr lang="en-US" b="1" dirty="0"/>
              <a:t>Switch from fetal to adult </a:t>
            </a:r>
            <a:r>
              <a:rPr lang="en-US" b="1" dirty="0" err="1" smtClean="0"/>
              <a:t>haemoglobin</a:t>
            </a:r>
            <a:endParaRPr lang="en-US" b="1" dirty="0" smtClean="0"/>
          </a:p>
          <a:p>
            <a:pPr algn="l">
              <a:buNone/>
            </a:pPr>
            <a:r>
              <a:rPr lang="en-US" dirty="0"/>
              <a:t>the main switch to adult </a:t>
            </a:r>
            <a:r>
              <a:rPr lang="en-US" dirty="0" err="1"/>
              <a:t>haemoglobin</a:t>
            </a:r>
            <a:r>
              <a:rPr lang="en-US" dirty="0"/>
              <a:t> occurs </a:t>
            </a:r>
            <a:r>
              <a:rPr lang="en-US" dirty="0" smtClean="0"/>
              <a:t>:</a:t>
            </a:r>
          </a:p>
          <a:p>
            <a:pPr algn="l">
              <a:buNone/>
            </a:pPr>
            <a:r>
              <a:rPr lang="en-US" dirty="0" smtClean="0"/>
              <a:t>3–6 </a:t>
            </a:r>
            <a:r>
              <a:rPr lang="en-US" dirty="0"/>
              <a:t>months</a:t>
            </a:r>
          </a:p>
          <a:p>
            <a:pPr algn="l">
              <a:buNone/>
            </a:pPr>
            <a:r>
              <a:rPr lang="en-US" dirty="0"/>
              <a:t>after birth when synthesis of the γ chain is replaced by β chains</a:t>
            </a: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a:t>Clinical features</a:t>
            </a:r>
            <a:endParaRPr lang="ar-IQ" dirty="0"/>
          </a:p>
        </p:txBody>
      </p:sp>
      <p:sp>
        <p:nvSpPr>
          <p:cNvPr id="3" name="عنصر نائب للمحتوى 2"/>
          <p:cNvSpPr>
            <a:spLocks noGrp="1" noEditPoints="1"/>
          </p:cNvSpPr>
          <p:nvPr>
            <p:ph idx="1"/>
          </p:nvPr>
        </p:nvSpPr>
        <p:spPr>
          <a:xfrm>
            <a:off x="457200" y="1357298"/>
            <a:ext cx="8258204" cy="4768865"/>
          </a:xfrm>
        </p:spPr>
        <p:txBody>
          <a:bodyPr>
            <a:normAutofit fontScale="85000" lnSpcReduction="10000"/>
          </a:bodyPr>
          <a:lstStyle/>
          <a:p>
            <a:pPr algn="l">
              <a:buNone/>
            </a:pPr>
            <a:r>
              <a:rPr lang="en-US" b="1" dirty="0">
                <a:solidFill>
                  <a:srgbClr val="FF0000"/>
                </a:solidFill>
              </a:rPr>
              <a:t>Homozygous </a:t>
            </a:r>
            <a:r>
              <a:rPr lang="en-US" b="1" dirty="0" smtClean="0">
                <a:solidFill>
                  <a:srgbClr val="FF0000"/>
                </a:solidFill>
              </a:rPr>
              <a:t>disease</a:t>
            </a:r>
          </a:p>
          <a:p>
            <a:pPr algn="l">
              <a:buNone/>
            </a:pPr>
            <a:r>
              <a:rPr lang="en-US" b="1" dirty="0" smtClean="0"/>
              <a:t>severe </a:t>
            </a:r>
            <a:r>
              <a:rPr lang="en-US" b="1" dirty="0" err="1"/>
              <a:t>haemolytic</a:t>
            </a:r>
            <a:r>
              <a:rPr lang="en-US" b="1" dirty="0"/>
              <a:t> </a:t>
            </a:r>
            <a:r>
              <a:rPr lang="en-US" b="1" dirty="0" err="1"/>
              <a:t>anaemia</a:t>
            </a:r>
            <a:r>
              <a:rPr lang="en-US" b="1" dirty="0"/>
              <a:t> </a:t>
            </a:r>
            <a:r>
              <a:rPr lang="en-US" b="1" dirty="0" smtClean="0"/>
              <a:t>punctuated by </a:t>
            </a:r>
            <a:r>
              <a:rPr lang="en-US" b="1" dirty="0"/>
              <a:t>crises</a:t>
            </a:r>
            <a:r>
              <a:rPr lang="en-US" b="1" dirty="0" smtClean="0"/>
              <a:t>.</a:t>
            </a:r>
          </a:p>
          <a:p>
            <a:pPr algn="l">
              <a:buNone/>
            </a:pPr>
            <a:r>
              <a:rPr lang="en-US" b="1" dirty="0" smtClean="0"/>
              <a:t> </a:t>
            </a:r>
            <a:r>
              <a:rPr lang="en-US" b="1" dirty="0"/>
              <a:t>The symptoms of </a:t>
            </a:r>
            <a:r>
              <a:rPr lang="en-US" b="1" dirty="0" err="1"/>
              <a:t>anaemia</a:t>
            </a:r>
            <a:r>
              <a:rPr lang="en-US" b="1" dirty="0"/>
              <a:t> are often mild in relation to</a:t>
            </a:r>
          </a:p>
          <a:p>
            <a:pPr algn="l">
              <a:buNone/>
            </a:pPr>
            <a:r>
              <a:rPr lang="en-US" dirty="0"/>
              <a:t>the severity of the </a:t>
            </a:r>
            <a:r>
              <a:rPr lang="en-US" dirty="0" err="1"/>
              <a:t>anaemia</a:t>
            </a:r>
            <a:r>
              <a:rPr lang="en-US" dirty="0"/>
              <a:t> because </a:t>
            </a:r>
            <a:r>
              <a:rPr lang="en-US" dirty="0" err="1"/>
              <a:t>Hb</a:t>
            </a:r>
            <a:r>
              <a:rPr lang="en-US" dirty="0"/>
              <a:t> S gives up oxygen (O2) </a:t>
            </a:r>
            <a:r>
              <a:rPr lang="en-US" dirty="0" smtClean="0"/>
              <a:t>to tissues </a:t>
            </a:r>
            <a:r>
              <a:rPr lang="en-US" dirty="0"/>
              <a:t>relatively easily compared with </a:t>
            </a:r>
            <a:r>
              <a:rPr lang="en-US" dirty="0" err="1"/>
              <a:t>Hb</a:t>
            </a:r>
            <a:r>
              <a:rPr lang="en-US" dirty="0"/>
              <a:t> </a:t>
            </a:r>
            <a:endParaRPr lang="en-US" dirty="0" smtClean="0"/>
          </a:p>
          <a:p>
            <a:pPr algn="l">
              <a:buNone/>
            </a:pPr>
            <a:endParaRPr lang="en-US" dirty="0" smtClean="0">
              <a:solidFill>
                <a:srgbClr val="FF0000"/>
              </a:solidFill>
            </a:endParaRPr>
          </a:p>
          <a:p>
            <a:pPr algn="l">
              <a:buNone/>
            </a:pPr>
            <a:r>
              <a:rPr lang="en-US" dirty="0" smtClean="0">
                <a:solidFill>
                  <a:srgbClr val="FF0000"/>
                </a:solidFill>
              </a:rPr>
              <a:t>The clinical </a:t>
            </a:r>
            <a:r>
              <a:rPr lang="en-US" dirty="0">
                <a:solidFill>
                  <a:srgbClr val="FF0000"/>
                </a:solidFill>
              </a:rPr>
              <a:t>expression of </a:t>
            </a:r>
            <a:r>
              <a:rPr lang="en-US" dirty="0" err="1">
                <a:solidFill>
                  <a:srgbClr val="FF0000"/>
                </a:solidFill>
              </a:rPr>
              <a:t>Hb</a:t>
            </a:r>
            <a:r>
              <a:rPr lang="en-US" dirty="0">
                <a:solidFill>
                  <a:srgbClr val="FF0000"/>
                </a:solidFill>
              </a:rPr>
              <a:t> SS is very variable</a:t>
            </a:r>
            <a:r>
              <a:rPr lang="en-US" dirty="0"/>
              <a:t>, some patients an almost normal life, free of crises, but others develop </a:t>
            </a:r>
            <a:r>
              <a:rPr lang="en-US" dirty="0" smtClean="0"/>
              <a:t>severe crises </a:t>
            </a:r>
            <a:r>
              <a:rPr lang="en-US" dirty="0"/>
              <a:t>even as infants and may die in early childhood or as </a:t>
            </a:r>
            <a:r>
              <a:rPr lang="en-US" dirty="0" smtClean="0"/>
              <a:t>young adults</a:t>
            </a:r>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r>
              <a:rPr lang="en-US" sz="9600" b="1" dirty="0" smtClean="0"/>
              <a:t>crises</a:t>
            </a:r>
            <a:endParaRPr lang="ar-IQ" sz="9600" b="1" dirty="0"/>
          </a:p>
        </p:txBody>
      </p:sp>
      <p:sp>
        <p:nvSpPr>
          <p:cNvPr id="3" name="عنصر نائب للمحتوى 2"/>
          <p:cNvSpPr>
            <a:spLocks noGrp="1" noEditPoints="1"/>
          </p:cNvSpPr>
          <p:nvPr>
            <p:ph idx="1"/>
          </p:nvPr>
        </p:nvSpPr>
        <p:spPr/>
        <p:txBody>
          <a:bodyPr>
            <a:normAutofit/>
          </a:bodyPr>
          <a:lstStyle/>
          <a:p>
            <a:pPr algn="l">
              <a:buNone/>
            </a:pPr>
            <a:endParaRPr lang="ar-IQ" sz="4400" b="1" dirty="0" smtClean="0">
              <a:solidFill>
                <a:srgbClr val="FF0000"/>
              </a:solidFill>
            </a:endParaRPr>
          </a:p>
          <a:p>
            <a:pPr algn="l">
              <a:buNone/>
            </a:pPr>
            <a:r>
              <a:rPr lang="en-US" sz="4400" b="1" dirty="0" err="1" smtClean="0">
                <a:solidFill>
                  <a:srgbClr val="FF0000"/>
                </a:solidFill>
              </a:rPr>
              <a:t>Vaso</a:t>
            </a:r>
            <a:r>
              <a:rPr lang="en-US" sz="4400" b="1" dirty="0" smtClean="0">
                <a:solidFill>
                  <a:srgbClr val="FF0000"/>
                </a:solidFill>
              </a:rPr>
              <a:t>‐occlusive crises</a:t>
            </a:r>
          </a:p>
          <a:p>
            <a:pPr algn="l">
              <a:buNone/>
            </a:pPr>
            <a:r>
              <a:rPr lang="en-US" sz="4400" b="1" dirty="0" err="1" smtClean="0">
                <a:solidFill>
                  <a:srgbClr val="FF0000"/>
                </a:solidFill>
              </a:rPr>
              <a:t>Aplastic</a:t>
            </a:r>
            <a:r>
              <a:rPr lang="en-US" sz="4400" b="1" dirty="0" smtClean="0">
                <a:solidFill>
                  <a:srgbClr val="FF0000"/>
                </a:solidFill>
              </a:rPr>
              <a:t> crises</a:t>
            </a:r>
          </a:p>
          <a:p>
            <a:pPr algn="l">
              <a:buNone/>
            </a:pPr>
            <a:r>
              <a:rPr lang="en-US" sz="4400" b="1" dirty="0" err="1" smtClean="0">
                <a:solidFill>
                  <a:srgbClr val="FF0000"/>
                </a:solidFill>
              </a:rPr>
              <a:t>Haemolytic</a:t>
            </a:r>
            <a:r>
              <a:rPr lang="en-US" sz="4400" b="1" dirty="0" smtClean="0">
                <a:solidFill>
                  <a:srgbClr val="FF0000"/>
                </a:solidFill>
              </a:rPr>
              <a:t> crises</a:t>
            </a:r>
            <a:endParaRPr lang="ar-IQ" sz="4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err="1" smtClean="0">
                <a:solidFill>
                  <a:srgbClr val="FF0000"/>
                </a:solidFill>
              </a:rPr>
              <a:t>Vaso</a:t>
            </a:r>
            <a:r>
              <a:rPr lang="en-US" b="1" dirty="0" smtClean="0">
                <a:solidFill>
                  <a:srgbClr val="FF0000"/>
                </a:solidFill>
              </a:rPr>
              <a:t>‐occlusive crises</a:t>
            </a:r>
            <a:endParaRPr lang="ar-IQ" b="1" dirty="0">
              <a:solidFill>
                <a:srgbClr val="FF0000"/>
              </a:solidFill>
            </a:endParaRPr>
          </a:p>
        </p:txBody>
      </p:sp>
      <p:sp>
        <p:nvSpPr>
          <p:cNvPr id="3" name="عنصر نائب للمحتوى 2"/>
          <p:cNvSpPr>
            <a:spLocks noGrp="1" noEditPoints="1"/>
          </p:cNvSpPr>
          <p:nvPr>
            <p:ph idx="1"/>
          </p:nvPr>
        </p:nvSpPr>
        <p:spPr>
          <a:xfrm>
            <a:off x="428596" y="1214422"/>
            <a:ext cx="8501122" cy="5357850"/>
          </a:xfrm>
        </p:spPr>
        <p:txBody>
          <a:bodyPr>
            <a:normAutofit fontScale="77500" lnSpcReduction="20000"/>
          </a:bodyPr>
          <a:lstStyle/>
          <a:p>
            <a:pPr algn="l">
              <a:buNone/>
            </a:pPr>
            <a:endParaRPr lang="en-US" dirty="0"/>
          </a:p>
          <a:p>
            <a:pPr algn="l">
              <a:buNone/>
            </a:pPr>
            <a:r>
              <a:rPr lang="ar-IQ" b="1" dirty="0" smtClean="0"/>
              <a:t> </a:t>
            </a:r>
            <a:r>
              <a:rPr lang="en-US" b="1" dirty="0" smtClean="0"/>
              <a:t> </a:t>
            </a:r>
            <a:r>
              <a:rPr lang="en-US" sz="4100" b="1" dirty="0" smtClean="0">
                <a:solidFill>
                  <a:srgbClr val="0070C0"/>
                </a:solidFill>
              </a:rPr>
              <a:t>Painful : </a:t>
            </a:r>
            <a:r>
              <a:rPr lang="en-US" dirty="0" smtClean="0"/>
              <a:t>These </a:t>
            </a:r>
            <a:r>
              <a:rPr lang="en-US" dirty="0"/>
              <a:t>are the most frequent. </a:t>
            </a:r>
            <a:r>
              <a:rPr lang="en-US" dirty="0" smtClean="0">
                <a:solidFill>
                  <a:srgbClr val="FF0000"/>
                </a:solidFill>
              </a:rPr>
              <a:t>precipitated </a:t>
            </a:r>
            <a:r>
              <a:rPr lang="en-US" dirty="0">
                <a:solidFill>
                  <a:srgbClr val="FF0000"/>
                </a:solidFill>
              </a:rPr>
              <a:t>by</a:t>
            </a:r>
            <a:r>
              <a:rPr lang="en-US" dirty="0"/>
              <a:t> </a:t>
            </a:r>
            <a:r>
              <a:rPr lang="en-US" dirty="0" smtClean="0"/>
              <a:t>:</a:t>
            </a:r>
          </a:p>
          <a:p>
            <a:pPr algn="l">
              <a:buNone/>
            </a:pPr>
            <a:r>
              <a:rPr lang="en-US" dirty="0" smtClean="0"/>
              <a:t>Infection</a:t>
            </a:r>
          </a:p>
          <a:p>
            <a:pPr algn="l">
              <a:buNone/>
            </a:pPr>
            <a:r>
              <a:rPr lang="en-US" dirty="0" smtClean="0"/>
              <a:t>Acidosis</a:t>
            </a:r>
          </a:p>
          <a:p>
            <a:pPr algn="l">
              <a:buNone/>
            </a:pPr>
            <a:r>
              <a:rPr lang="en-US" dirty="0" smtClean="0"/>
              <a:t>dehydration </a:t>
            </a:r>
            <a:endParaRPr lang="en-US" dirty="0"/>
          </a:p>
          <a:p>
            <a:pPr algn="l">
              <a:buNone/>
            </a:pPr>
            <a:r>
              <a:rPr lang="en-US" dirty="0" err="1"/>
              <a:t>deoxygenation</a:t>
            </a:r>
            <a:r>
              <a:rPr lang="en-US" dirty="0"/>
              <a:t> (e.g. altitude, operations, obstetric delivery,</a:t>
            </a:r>
          </a:p>
          <a:p>
            <a:pPr algn="l">
              <a:buNone/>
            </a:pPr>
            <a:r>
              <a:rPr lang="en-US" dirty="0"/>
              <a:t>stasis of the circulation, exposure to cold, violent exercise).</a:t>
            </a:r>
          </a:p>
          <a:p>
            <a:pPr algn="l">
              <a:buNone/>
            </a:pPr>
            <a:endParaRPr lang="en-US" dirty="0" smtClean="0"/>
          </a:p>
          <a:p>
            <a:pPr algn="l">
              <a:buNone/>
            </a:pPr>
            <a:r>
              <a:rPr lang="en-US" dirty="0" smtClean="0"/>
              <a:t>Infarcts causing </a:t>
            </a:r>
            <a:r>
              <a:rPr lang="en-US" dirty="0"/>
              <a:t>severe pain occur in the bones (hips, </a:t>
            </a:r>
            <a:r>
              <a:rPr lang="en-US" dirty="0" smtClean="0"/>
              <a:t>shoulders and </a:t>
            </a:r>
            <a:r>
              <a:rPr lang="en-US" dirty="0"/>
              <a:t>vertebrae are commonly affected) </a:t>
            </a:r>
            <a:endParaRPr lang="en-US" dirty="0" smtClean="0"/>
          </a:p>
          <a:p>
            <a:pPr algn="l">
              <a:buNone/>
            </a:pPr>
            <a:r>
              <a:rPr lang="en-US" sz="3600" b="1" dirty="0" smtClean="0">
                <a:solidFill>
                  <a:srgbClr val="FF0000"/>
                </a:solidFill>
              </a:rPr>
              <a:t>The </a:t>
            </a:r>
            <a:r>
              <a:rPr lang="en-US" sz="3600" b="1" dirty="0">
                <a:solidFill>
                  <a:srgbClr val="FF0000"/>
                </a:solidFill>
              </a:rPr>
              <a:t>‘</a:t>
            </a:r>
            <a:r>
              <a:rPr lang="en-US" sz="3600" b="1" dirty="0" smtClean="0">
                <a:solidFill>
                  <a:srgbClr val="FF0000"/>
                </a:solidFill>
              </a:rPr>
              <a:t>hand– foot</a:t>
            </a:r>
            <a:r>
              <a:rPr lang="en-US" sz="3600" b="1" dirty="0">
                <a:solidFill>
                  <a:srgbClr val="FF0000"/>
                </a:solidFill>
              </a:rPr>
              <a:t>’ syndrome </a:t>
            </a:r>
            <a:r>
              <a:rPr lang="en-US" dirty="0"/>
              <a:t>(painful </a:t>
            </a:r>
            <a:r>
              <a:rPr lang="en-US" dirty="0" err="1"/>
              <a:t>dactylitis</a:t>
            </a:r>
            <a:r>
              <a:rPr lang="en-US" dirty="0"/>
              <a:t> caused by infarcts of </a:t>
            </a:r>
            <a:r>
              <a:rPr lang="en-US" dirty="0" smtClean="0"/>
              <a:t>the small </a:t>
            </a:r>
            <a:r>
              <a:rPr lang="en-US" dirty="0"/>
              <a:t>bones) is frequently the first presentation of the </a:t>
            </a:r>
            <a:r>
              <a:rPr lang="en-US" dirty="0" smtClean="0"/>
              <a:t>disease and </a:t>
            </a:r>
            <a:r>
              <a:rPr lang="en-US" dirty="0"/>
              <a:t>may lead to digits of varying lengths</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dirty="0"/>
              <a:t>painful swollen fingers (</a:t>
            </a:r>
            <a:r>
              <a:rPr lang="en-US" dirty="0" err="1"/>
              <a:t>dactylitis</a:t>
            </a:r>
            <a:r>
              <a:rPr lang="en-US" dirty="0"/>
              <a:t>) in a child</a:t>
            </a:r>
            <a:endParaRPr lang="ar-IQ" dirty="0"/>
          </a:p>
        </p:txBody>
      </p:sp>
      <p:pic>
        <p:nvPicPr>
          <p:cNvPr id="8194" name="Picture 2"/>
          <p:cNvPicPr>
            <a:picLocks noGrp="1" noChangeAspect="1" noChangeArrowheads="1"/>
          </p:cNvPicPr>
          <p:nvPr>
            <p:ph idx="1"/>
          </p:nvPr>
        </p:nvPicPr>
        <p:blipFill>
          <a:blip r:embed="rId1"/>
          <a:srcRect/>
          <a:stretch>
            <a:fillRect/>
          </a:stretch>
        </p:blipFill>
        <p:spPr bwMode="auto">
          <a:xfrm>
            <a:off x="2181225" y="1901031"/>
            <a:ext cx="4781550" cy="3924300"/>
          </a:xfrm>
          <a:prstGeom prst="rect">
            <a:avLst/>
          </a:prstGeom>
          <a:noFill/>
          <a:ln w="9525">
            <a:noFill/>
            <a:miter lim="800000"/>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a:t>hand–foot’ syndrome</a:t>
            </a:r>
            <a:endParaRPr lang="ar-IQ" dirty="0"/>
          </a:p>
        </p:txBody>
      </p:sp>
      <p:pic>
        <p:nvPicPr>
          <p:cNvPr id="1026" name="Picture 2" descr="C:\Users\Taiba\Desktop\sca.jpg"/>
          <p:cNvPicPr>
            <a:picLocks noChangeAspect="1" noChangeArrowheads="1"/>
          </p:cNvPicPr>
          <p:nvPr/>
        </p:nvPicPr>
        <p:blipFill>
          <a:blip r:embed="rId1"/>
          <a:srcRect l="14479" t="46392" r="7335"/>
          <a:stretch/>
        </p:blipFill>
        <p:spPr bwMode="auto">
          <a:xfrm>
            <a:off x="642910" y="1785926"/>
            <a:ext cx="7511392" cy="385765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500042"/>
            <a:ext cx="8229600" cy="5626121"/>
          </a:xfrm>
        </p:spPr>
        <p:txBody>
          <a:bodyPr>
            <a:normAutofit/>
          </a:bodyPr>
          <a:lstStyle/>
          <a:p>
            <a:pPr algn="l">
              <a:buNone/>
            </a:pPr>
            <a:r>
              <a:rPr lang="en-US" b="1" dirty="0" smtClean="0">
                <a:solidFill>
                  <a:srgbClr val="0070C0"/>
                </a:solidFill>
              </a:rPr>
              <a:t>Visceral:</a:t>
            </a:r>
            <a:endParaRPr lang="en-US" b="1" dirty="0">
              <a:solidFill>
                <a:srgbClr val="0070C0"/>
              </a:solidFill>
            </a:endParaRPr>
          </a:p>
          <a:p>
            <a:pPr algn="l">
              <a:buNone/>
            </a:pPr>
            <a:r>
              <a:rPr lang="en-US" dirty="0"/>
              <a:t>These are caused by </a:t>
            </a:r>
            <a:r>
              <a:rPr lang="en-US" dirty="0" err="1"/>
              <a:t>sickling</a:t>
            </a:r>
            <a:r>
              <a:rPr lang="en-US" dirty="0"/>
              <a:t> within organs causing infarction </a:t>
            </a:r>
            <a:r>
              <a:rPr lang="en-US" dirty="0" smtClean="0"/>
              <a:t>and pooling </a:t>
            </a:r>
            <a:r>
              <a:rPr lang="en-US" dirty="0"/>
              <a:t>of blood, often with a severe exacerbation of </a:t>
            </a:r>
            <a:r>
              <a:rPr lang="en-US" dirty="0" err="1"/>
              <a:t>anaemia</a:t>
            </a:r>
            <a:r>
              <a:rPr lang="en-US" dirty="0"/>
              <a:t>. </a:t>
            </a:r>
            <a:endParaRPr lang="en-US" dirty="0" smtClean="0"/>
          </a:p>
          <a:p>
            <a:pPr algn="l">
              <a:buNone/>
            </a:pPr>
            <a:r>
              <a:rPr lang="en-US" dirty="0" smtClean="0"/>
              <a:t>-The </a:t>
            </a:r>
            <a:r>
              <a:rPr lang="en-US" b="1" dirty="0" smtClean="0"/>
              <a:t>acute </a:t>
            </a:r>
            <a:r>
              <a:rPr lang="en-US" b="1" dirty="0"/>
              <a:t>sickle chest syndrome is the most common cause of death</a:t>
            </a:r>
          </a:p>
          <a:p>
            <a:pPr algn="l">
              <a:buNone/>
            </a:pPr>
            <a:r>
              <a:rPr lang="en-US" dirty="0"/>
              <a:t>both in children and adults. </a:t>
            </a:r>
            <a:endParaRPr lang="en-US" dirty="0" smtClean="0"/>
          </a:p>
          <a:p>
            <a:pPr algn="l">
              <a:buNone/>
            </a:pPr>
            <a:r>
              <a:rPr lang="en-US" dirty="0" smtClean="0"/>
              <a:t>It </a:t>
            </a:r>
            <a:r>
              <a:rPr lang="en-US" dirty="0"/>
              <a:t>presents with </a:t>
            </a:r>
            <a:r>
              <a:rPr lang="en-US" dirty="0" err="1"/>
              <a:t>dyspnoea</a:t>
            </a:r>
            <a:r>
              <a:rPr lang="en-US" dirty="0"/>
              <a:t>, </a:t>
            </a:r>
            <a:r>
              <a:rPr lang="en-US" dirty="0" smtClean="0"/>
              <a:t>falling arterial </a:t>
            </a:r>
            <a:r>
              <a:rPr lang="en-US" i="1" dirty="0"/>
              <a:t>PO2, chest pain and pulmonary infiltrates on chest X‐ray.</a:t>
            </a:r>
            <a:endParaRPr lang="ar-IQ"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457200" y="714356"/>
            <a:ext cx="8229600" cy="5411807"/>
          </a:xfrm>
        </p:spPr>
        <p:txBody>
          <a:bodyPr>
            <a:normAutofit/>
          </a:bodyPr>
          <a:lstStyle/>
          <a:p>
            <a:pPr algn="l">
              <a:buNone/>
            </a:pPr>
            <a:r>
              <a:rPr lang="en-US" dirty="0" smtClean="0"/>
              <a:t>-</a:t>
            </a:r>
            <a:r>
              <a:rPr lang="en-US" dirty="0" err="1" smtClean="0"/>
              <a:t>Splenic</a:t>
            </a:r>
            <a:r>
              <a:rPr lang="en-US" dirty="0" smtClean="0"/>
              <a:t> </a:t>
            </a:r>
            <a:r>
              <a:rPr lang="en-US" dirty="0"/>
              <a:t>sequestration is typically seen in infants and </a:t>
            </a:r>
            <a:r>
              <a:rPr lang="en-US" dirty="0" smtClean="0"/>
              <a:t>presents with </a:t>
            </a:r>
            <a:r>
              <a:rPr lang="en-US" dirty="0"/>
              <a:t>an </a:t>
            </a:r>
            <a:r>
              <a:rPr lang="en-US" dirty="0">
                <a:solidFill>
                  <a:srgbClr val="FF0000"/>
                </a:solidFill>
              </a:rPr>
              <a:t>enlarging spleen</a:t>
            </a:r>
            <a:r>
              <a:rPr lang="en-US" dirty="0"/>
              <a:t>, falling </a:t>
            </a:r>
            <a:r>
              <a:rPr lang="en-US" dirty="0" err="1"/>
              <a:t>haemoglobin</a:t>
            </a:r>
            <a:r>
              <a:rPr lang="en-US" dirty="0"/>
              <a:t> and </a:t>
            </a:r>
            <a:r>
              <a:rPr lang="en-US" dirty="0" smtClean="0"/>
              <a:t>abdominal pain</a:t>
            </a:r>
            <a:r>
              <a:rPr lang="en-US" dirty="0"/>
              <a:t>. </a:t>
            </a:r>
            <a:endParaRPr lang="en-US" dirty="0" smtClean="0"/>
          </a:p>
          <a:p>
            <a:pPr algn="l">
              <a:buNone/>
            </a:pPr>
            <a:r>
              <a:rPr lang="en-US" dirty="0" smtClean="0"/>
              <a:t>Treatment </a:t>
            </a:r>
            <a:r>
              <a:rPr lang="en-US" dirty="0"/>
              <a:t>is with transfusion</a:t>
            </a:r>
            <a:r>
              <a:rPr lang="en-US" dirty="0" smtClean="0"/>
              <a:t>.</a:t>
            </a:r>
          </a:p>
          <a:p>
            <a:pPr algn="l">
              <a:buNone/>
            </a:pPr>
            <a:r>
              <a:rPr lang="en-US" dirty="0" smtClean="0"/>
              <a:t> </a:t>
            </a:r>
            <a:r>
              <a:rPr lang="en-US" dirty="0"/>
              <a:t>Attacks tend to be </a:t>
            </a:r>
            <a:r>
              <a:rPr lang="en-US" dirty="0" smtClean="0"/>
              <a:t>recurrent and </a:t>
            </a:r>
            <a:r>
              <a:rPr lang="en-US" dirty="0" err="1"/>
              <a:t>splenectomy</a:t>
            </a:r>
            <a:r>
              <a:rPr lang="en-US" dirty="0"/>
              <a:t> is often needed</a:t>
            </a:r>
            <a:r>
              <a:rPr lang="en-US" dirty="0" smtClean="0"/>
              <a:t>.</a:t>
            </a:r>
          </a:p>
          <a:p>
            <a:pPr algn="l">
              <a:buNone/>
            </a:pPr>
            <a:r>
              <a:rPr lang="en-US" dirty="0" smtClean="0"/>
              <a:t> -</a:t>
            </a:r>
            <a:r>
              <a:rPr lang="en-US" dirty="0" err="1" smtClean="0"/>
              <a:t>Priapism</a:t>
            </a:r>
            <a:r>
              <a:rPr lang="en-US" dirty="0" smtClean="0"/>
              <a:t> </a:t>
            </a:r>
            <a:r>
              <a:rPr lang="en-US" dirty="0"/>
              <a:t>and liver and </a:t>
            </a:r>
            <a:r>
              <a:rPr lang="en-US" dirty="0" smtClean="0"/>
              <a:t>kidney damage </a:t>
            </a:r>
            <a:r>
              <a:rPr lang="en-US" dirty="0"/>
              <a:t>due to repeated small infarcts are </a:t>
            </a:r>
            <a:r>
              <a:rPr lang="en-US" dirty="0" smtClean="0"/>
              <a:t>other complications</a:t>
            </a:r>
            <a:endParaRPr lang="ar-IQ"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err="1" smtClean="0">
                <a:solidFill>
                  <a:srgbClr val="FF0000"/>
                </a:solidFill>
              </a:rPr>
              <a:t>Aplastic</a:t>
            </a:r>
            <a:r>
              <a:rPr lang="en-US" b="1" dirty="0" smtClean="0">
                <a:solidFill>
                  <a:srgbClr val="FF0000"/>
                </a:solidFill>
              </a:rPr>
              <a:t> crises</a:t>
            </a:r>
            <a:br>
              <a:rPr lang="en-US" b="1" dirty="0" smtClean="0">
                <a:solidFill>
                  <a:srgbClr val="FF0000"/>
                </a:solidFill>
              </a:rPr>
            </a:br>
            <a:endParaRPr lang="ar-IQ" b="1" dirty="0">
              <a:solidFill>
                <a:srgbClr val="FF0000"/>
              </a:solidFill>
            </a:endParaRPr>
          </a:p>
        </p:txBody>
      </p:sp>
      <p:sp>
        <p:nvSpPr>
          <p:cNvPr id="3" name="عنصر نائب للمحتوى 2"/>
          <p:cNvSpPr>
            <a:spLocks noGrp="1" noEditPoints="1"/>
          </p:cNvSpPr>
          <p:nvPr>
            <p:ph idx="1"/>
          </p:nvPr>
        </p:nvSpPr>
        <p:spPr/>
        <p:txBody>
          <a:bodyPr/>
          <a:lstStyle/>
          <a:p>
            <a:pPr algn="l">
              <a:buNone/>
            </a:pPr>
            <a:r>
              <a:rPr lang="en-US" dirty="0" smtClean="0"/>
              <a:t>These </a:t>
            </a:r>
            <a:r>
              <a:rPr lang="en-US" dirty="0"/>
              <a:t>occur </a:t>
            </a:r>
            <a:r>
              <a:rPr lang="en-US" dirty="0">
                <a:solidFill>
                  <a:srgbClr val="0070C0"/>
                </a:solidFill>
              </a:rPr>
              <a:t>as a result </a:t>
            </a:r>
            <a:r>
              <a:rPr lang="en-US" dirty="0" smtClean="0">
                <a:solidFill>
                  <a:srgbClr val="0070C0"/>
                </a:solidFill>
              </a:rPr>
              <a:t>of:</a:t>
            </a:r>
          </a:p>
          <a:p>
            <a:pPr algn="l">
              <a:buNone/>
            </a:pPr>
            <a:r>
              <a:rPr lang="en-US" dirty="0" smtClean="0">
                <a:solidFill>
                  <a:srgbClr val="0070C0"/>
                </a:solidFill>
              </a:rPr>
              <a:t> </a:t>
            </a:r>
            <a:r>
              <a:rPr lang="en-US" dirty="0" smtClean="0"/>
              <a:t>- infection </a:t>
            </a:r>
            <a:r>
              <a:rPr lang="en-US" dirty="0"/>
              <a:t>with parvovirus </a:t>
            </a:r>
            <a:endParaRPr lang="en-US" dirty="0" smtClean="0"/>
          </a:p>
          <a:p>
            <a:pPr algn="l">
              <a:buNone/>
            </a:pPr>
            <a:r>
              <a:rPr lang="en-US" dirty="0" smtClean="0"/>
              <a:t> - </a:t>
            </a:r>
            <a:r>
              <a:rPr lang="en-US" dirty="0" err="1" smtClean="0"/>
              <a:t>folate</a:t>
            </a:r>
            <a:r>
              <a:rPr lang="en-US" dirty="0" smtClean="0"/>
              <a:t> </a:t>
            </a:r>
            <a:r>
              <a:rPr lang="en-US" dirty="0"/>
              <a:t>deficiency </a:t>
            </a:r>
            <a:endParaRPr lang="en-US" dirty="0" smtClean="0"/>
          </a:p>
          <a:p>
            <a:pPr algn="l">
              <a:buNone/>
            </a:pPr>
            <a:r>
              <a:rPr lang="en-US" dirty="0" smtClean="0">
                <a:solidFill>
                  <a:srgbClr val="0070C0"/>
                </a:solidFill>
              </a:rPr>
              <a:t>characterized by</a:t>
            </a:r>
            <a:r>
              <a:rPr lang="en-US" dirty="0" smtClean="0"/>
              <a:t>: </a:t>
            </a:r>
          </a:p>
          <a:p>
            <a:pPr algn="l">
              <a:buNone/>
            </a:pPr>
            <a:r>
              <a:rPr lang="en-US" dirty="0" smtClean="0"/>
              <a:t>a </a:t>
            </a:r>
            <a:r>
              <a:rPr lang="en-US" dirty="0"/>
              <a:t>sudden fall in </a:t>
            </a:r>
            <a:r>
              <a:rPr lang="en-US" dirty="0" err="1" smtClean="0"/>
              <a:t>haemoglobin</a:t>
            </a:r>
            <a:r>
              <a:rPr lang="en-US" dirty="0" smtClean="0"/>
              <a:t> </a:t>
            </a:r>
          </a:p>
          <a:p>
            <a:pPr algn="l">
              <a:buNone/>
            </a:pPr>
            <a:r>
              <a:rPr lang="en-US" dirty="0" smtClean="0"/>
              <a:t>and </a:t>
            </a:r>
            <a:r>
              <a:rPr lang="en-US" dirty="0" err="1" smtClean="0"/>
              <a:t>reticulocytes</a:t>
            </a:r>
            <a:r>
              <a:rPr lang="en-US" dirty="0" smtClean="0"/>
              <a:t>.</a:t>
            </a:r>
          </a:p>
          <a:p>
            <a:pPr algn="l">
              <a:buNone/>
            </a:pPr>
            <a:r>
              <a:rPr lang="en-US" dirty="0" smtClean="0"/>
              <a:t> </a:t>
            </a:r>
            <a:r>
              <a:rPr lang="en-US" dirty="0"/>
              <a:t>usually requiring transfusion</a:t>
            </a:r>
            <a:endParaRPr lang="ar-IQ"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err="1" smtClean="0">
                <a:solidFill>
                  <a:srgbClr val="FF0000"/>
                </a:solidFill>
              </a:rPr>
              <a:t>Haemolytic</a:t>
            </a:r>
            <a:r>
              <a:rPr lang="en-US" b="1" dirty="0" smtClean="0">
                <a:solidFill>
                  <a:srgbClr val="FF0000"/>
                </a:solidFill>
              </a:rPr>
              <a:t> crises</a:t>
            </a:r>
            <a:br>
              <a:rPr lang="en-US" b="1" dirty="0" smtClean="0">
                <a:solidFill>
                  <a:srgbClr val="FF0000"/>
                </a:solidFill>
              </a:rPr>
            </a:br>
            <a:endParaRPr lang="ar-IQ" b="1" dirty="0">
              <a:solidFill>
                <a:srgbClr val="FF0000"/>
              </a:solidFill>
            </a:endParaRPr>
          </a:p>
        </p:txBody>
      </p:sp>
      <p:sp>
        <p:nvSpPr>
          <p:cNvPr id="3" name="عنصر نائب للمحتوى 2"/>
          <p:cNvSpPr>
            <a:spLocks noGrp="1" noEditPoints="1"/>
          </p:cNvSpPr>
          <p:nvPr>
            <p:ph idx="1"/>
          </p:nvPr>
        </p:nvSpPr>
        <p:spPr/>
        <p:txBody>
          <a:bodyPr/>
          <a:lstStyle/>
          <a:p>
            <a:pPr algn="l">
              <a:buNone/>
            </a:pPr>
            <a:r>
              <a:rPr lang="en-US" dirty="0" smtClean="0">
                <a:solidFill>
                  <a:srgbClr val="FF0000"/>
                </a:solidFill>
              </a:rPr>
              <a:t>These </a:t>
            </a:r>
            <a:r>
              <a:rPr lang="en-US" dirty="0">
                <a:solidFill>
                  <a:srgbClr val="FF0000"/>
                </a:solidFill>
              </a:rPr>
              <a:t>are characterized by </a:t>
            </a:r>
            <a:r>
              <a:rPr lang="en-US" dirty="0" smtClean="0"/>
              <a:t>:</a:t>
            </a:r>
          </a:p>
          <a:p>
            <a:pPr algn="l">
              <a:buNone/>
            </a:pPr>
            <a:r>
              <a:rPr lang="en-US" dirty="0" smtClean="0"/>
              <a:t>-an </a:t>
            </a:r>
            <a:r>
              <a:rPr lang="en-US" dirty="0"/>
              <a:t>increased rate of </a:t>
            </a:r>
            <a:r>
              <a:rPr lang="en-US" dirty="0" err="1"/>
              <a:t>haemolysis</a:t>
            </a:r>
            <a:r>
              <a:rPr lang="en-US" dirty="0"/>
              <a:t> </a:t>
            </a:r>
            <a:r>
              <a:rPr lang="en-US" dirty="0" smtClean="0"/>
              <a:t>and</a:t>
            </a:r>
            <a:endParaRPr lang="en-US" dirty="0"/>
          </a:p>
          <a:p>
            <a:pPr algn="l">
              <a:buNone/>
            </a:pPr>
            <a:r>
              <a:rPr lang="en-US" dirty="0" smtClean="0"/>
              <a:t>-fall </a:t>
            </a:r>
            <a:r>
              <a:rPr lang="en-US" dirty="0"/>
              <a:t>in </a:t>
            </a:r>
            <a:r>
              <a:rPr lang="en-US" dirty="0" err="1" smtClean="0"/>
              <a:t>haemoglobin</a:t>
            </a:r>
            <a:endParaRPr lang="en-US" dirty="0" smtClean="0"/>
          </a:p>
          <a:p>
            <a:pPr algn="l">
              <a:buNone/>
            </a:pPr>
            <a:r>
              <a:rPr lang="en-US" dirty="0" smtClean="0"/>
              <a:t> -but </a:t>
            </a:r>
            <a:r>
              <a:rPr lang="en-US" dirty="0"/>
              <a:t>rise in </a:t>
            </a:r>
            <a:r>
              <a:rPr lang="en-US" dirty="0" err="1"/>
              <a:t>reticulocytes</a:t>
            </a:r>
            <a:r>
              <a:rPr lang="en-US" dirty="0"/>
              <a:t> </a:t>
            </a:r>
            <a:endParaRPr lang="en-US" dirty="0" smtClean="0"/>
          </a:p>
          <a:p>
            <a:pPr algn="l">
              <a:buNone/>
            </a:pPr>
            <a:r>
              <a:rPr lang="en-US" dirty="0" smtClean="0"/>
              <a:t>- and </a:t>
            </a:r>
            <a:r>
              <a:rPr lang="en-US" dirty="0"/>
              <a:t>usually </a:t>
            </a:r>
            <a:r>
              <a:rPr lang="en-US" dirty="0" smtClean="0"/>
              <a:t>accompany a </a:t>
            </a:r>
            <a:r>
              <a:rPr lang="en-US" dirty="0"/>
              <a:t>painful </a:t>
            </a:r>
            <a:r>
              <a:rPr lang="en-US" dirty="0" smtClean="0"/>
              <a:t>crisis</a:t>
            </a:r>
            <a:endParaRPr lang="ar-IQ"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smtClean="0">
                <a:solidFill>
                  <a:srgbClr val="FF0000"/>
                </a:solidFill>
              </a:rPr>
              <a:t>Other organ damage</a:t>
            </a:r>
            <a:br>
              <a:rPr lang="en-US" b="1" dirty="0" smtClean="0">
                <a:solidFill>
                  <a:srgbClr val="FF0000"/>
                </a:solidFill>
              </a:rPr>
            </a:br>
            <a:endParaRPr lang="ar-IQ" b="1" dirty="0">
              <a:solidFill>
                <a:srgbClr val="FF0000"/>
              </a:solidFill>
            </a:endParaRPr>
          </a:p>
        </p:txBody>
      </p:sp>
      <p:sp>
        <p:nvSpPr>
          <p:cNvPr id="3" name="عنصر نائب للمحتوى 2"/>
          <p:cNvSpPr>
            <a:spLocks noGrp="1" noEditPoints="1"/>
          </p:cNvSpPr>
          <p:nvPr>
            <p:ph idx="1"/>
          </p:nvPr>
        </p:nvSpPr>
        <p:spPr>
          <a:xfrm>
            <a:off x="457200" y="1428736"/>
            <a:ext cx="8229600" cy="4697427"/>
          </a:xfrm>
        </p:spPr>
        <p:txBody>
          <a:bodyPr/>
          <a:lstStyle/>
          <a:p>
            <a:pPr algn="l">
              <a:buNone/>
            </a:pPr>
            <a:r>
              <a:rPr lang="en-US" b="1" dirty="0" smtClean="0">
                <a:solidFill>
                  <a:srgbClr val="FF0000"/>
                </a:solidFill>
              </a:rPr>
              <a:t>The </a:t>
            </a:r>
            <a:r>
              <a:rPr lang="en-US" b="1" dirty="0">
                <a:solidFill>
                  <a:srgbClr val="FF0000"/>
                </a:solidFill>
              </a:rPr>
              <a:t>most serious is of the brain (a stroke occurs in 7% of </a:t>
            </a:r>
            <a:r>
              <a:rPr lang="en-US" b="1" dirty="0" smtClean="0">
                <a:solidFill>
                  <a:srgbClr val="FF0000"/>
                </a:solidFill>
              </a:rPr>
              <a:t>all patients</a:t>
            </a:r>
            <a:r>
              <a:rPr lang="en-US" b="1" dirty="0">
                <a:solidFill>
                  <a:srgbClr val="FF0000"/>
                </a:solidFill>
              </a:rPr>
              <a:t>)</a:t>
            </a:r>
            <a:r>
              <a:rPr lang="en-US" dirty="0"/>
              <a:t> or spinal cord</a:t>
            </a:r>
            <a:r>
              <a:rPr lang="en-US" dirty="0" smtClean="0"/>
              <a:t>.</a:t>
            </a:r>
          </a:p>
          <a:p>
            <a:pPr algn="l">
              <a:buNone/>
            </a:pPr>
            <a:r>
              <a:rPr lang="en-US" dirty="0" smtClean="0"/>
              <a:t> </a:t>
            </a:r>
            <a:r>
              <a:rPr lang="en-US" dirty="0"/>
              <a:t>Up to a third of children have had a</a:t>
            </a:r>
          </a:p>
          <a:p>
            <a:pPr algn="l">
              <a:buNone/>
            </a:pPr>
            <a:r>
              <a:rPr lang="en-US" dirty="0" smtClean="0"/>
              <a:t>silent </a:t>
            </a:r>
            <a:r>
              <a:rPr lang="en-US" dirty="0"/>
              <a:t>cerebral infarct by the age of 6 </a:t>
            </a:r>
            <a:r>
              <a:rPr lang="en-US" dirty="0" smtClean="0"/>
              <a:t>years.</a:t>
            </a:r>
          </a:p>
          <a:p>
            <a:pPr algn="l">
              <a:buNone/>
            </a:pPr>
            <a:endParaRPr lang="en-US" b="1" dirty="0" smtClean="0">
              <a:solidFill>
                <a:srgbClr val="FF0000"/>
              </a:solidFill>
            </a:endParaRPr>
          </a:p>
          <a:p>
            <a:pPr algn="l">
              <a:buNone/>
            </a:pPr>
            <a:r>
              <a:rPr lang="en-US" b="1" dirty="0" smtClean="0">
                <a:solidFill>
                  <a:srgbClr val="FF0000"/>
                </a:solidFill>
              </a:rPr>
              <a:t>Ulcers of the lower legs are common</a:t>
            </a:r>
            <a:r>
              <a:rPr lang="en-US" b="1" dirty="0" smtClean="0"/>
              <a:t>, as a result of vascular </a:t>
            </a:r>
            <a:r>
              <a:rPr lang="en-US" dirty="0" smtClean="0"/>
              <a:t>stasis and local </a:t>
            </a:r>
            <a:r>
              <a:rPr lang="en-US" dirty="0" err="1" smtClean="0"/>
              <a:t>ischaemia</a:t>
            </a:r>
            <a:r>
              <a:rPr lang="en-US" dirty="0" smtClean="0"/>
              <a:t> </a:t>
            </a:r>
          </a:p>
          <a:p>
            <a:pPr algn="l">
              <a:buNone/>
            </a:pPr>
            <a:endParaRPr lang="ar-IQ"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fontScale="90000"/>
          </a:bodyPr>
          <a:lstStyle/>
          <a:p>
            <a:r>
              <a:rPr lang="en-US" b="1" dirty="0" err="1" smtClean="0"/>
              <a:t>Haemoglobin</a:t>
            </a:r>
            <a:r>
              <a:rPr lang="en-US" b="1" dirty="0" smtClean="0"/>
              <a:t> abnormalities</a:t>
            </a:r>
            <a:br>
              <a:rPr lang="en-US" b="1" dirty="0" smtClean="0"/>
            </a:br>
            <a:endParaRPr lang="ar-IQ" dirty="0"/>
          </a:p>
        </p:txBody>
      </p:sp>
      <p:sp>
        <p:nvSpPr>
          <p:cNvPr id="3" name="عنصر نائب للمحتوى 2"/>
          <p:cNvSpPr>
            <a:spLocks noGrp="1" noEditPoints="1"/>
          </p:cNvSpPr>
          <p:nvPr>
            <p:ph idx="1"/>
          </p:nvPr>
        </p:nvSpPr>
        <p:spPr/>
        <p:txBody>
          <a:bodyPr/>
          <a:lstStyle/>
          <a:p>
            <a:pPr algn="l">
              <a:buNone/>
            </a:pPr>
            <a:r>
              <a:rPr lang="en-US" b="1" dirty="0" smtClean="0"/>
              <a:t>These </a:t>
            </a:r>
            <a:r>
              <a:rPr lang="en-US" b="1" dirty="0"/>
              <a:t>result from the following:</a:t>
            </a:r>
          </a:p>
          <a:p>
            <a:pPr algn="l">
              <a:buNone/>
            </a:pPr>
            <a:r>
              <a:rPr lang="en-US" b="1" dirty="0"/>
              <a:t>1 Synthesis of an abnormal </a:t>
            </a:r>
            <a:r>
              <a:rPr lang="en-US" b="1" dirty="0" err="1"/>
              <a:t>haemoglobin</a:t>
            </a:r>
            <a:r>
              <a:rPr lang="en-US" b="1" dirty="0"/>
              <a:t>.</a:t>
            </a:r>
          </a:p>
          <a:p>
            <a:pPr algn="l">
              <a:buNone/>
            </a:pPr>
            <a:r>
              <a:rPr lang="en-US" b="1" dirty="0"/>
              <a:t>2 Reduced rate of synthesis of normal α‐ or </a:t>
            </a:r>
            <a:endParaRPr lang="ar-IQ" b="1" dirty="0" smtClean="0"/>
          </a:p>
          <a:p>
            <a:pPr algn="l">
              <a:buNone/>
            </a:pPr>
            <a:r>
              <a:rPr lang="en-US" b="1" dirty="0" smtClean="0"/>
              <a:t>β‐</a:t>
            </a:r>
            <a:r>
              <a:rPr lang="en-US" b="1" dirty="0" err="1" smtClean="0"/>
              <a:t>globin</a:t>
            </a:r>
            <a:r>
              <a:rPr lang="en-US" b="1" dirty="0" smtClean="0"/>
              <a:t> chains</a:t>
            </a:r>
          </a:p>
          <a:p>
            <a:pPr algn="l">
              <a:buNone/>
            </a:pPr>
            <a:r>
              <a:rPr lang="en-US" b="1" dirty="0"/>
              <a:t>The genetic defects of </a:t>
            </a:r>
            <a:r>
              <a:rPr lang="en-US" b="1" dirty="0" err="1"/>
              <a:t>haemoglobin</a:t>
            </a:r>
            <a:r>
              <a:rPr lang="en-US" b="1" dirty="0"/>
              <a:t> are the most </a:t>
            </a:r>
            <a:r>
              <a:rPr lang="en-US" b="1" dirty="0" smtClean="0"/>
              <a:t>common genetic </a:t>
            </a:r>
            <a:r>
              <a:rPr lang="en-US" b="1" dirty="0"/>
              <a:t>disorders worldwide</a:t>
            </a:r>
            <a:endParaRPr lang="ar-IQ"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dirty="0"/>
              <a:t>necrosis and ulceration</a:t>
            </a:r>
            <a:endParaRPr lang="ar-IQ" dirty="0"/>
          </a:p>
        </p:txBody>
      </p:sp>
      <p:pic>
        <p:nvPicPr>
          <p:cNvPr id="6146" name="Picture 2"/>
          <p:cNvPicPr>
            <a:picLocks noGrp="1" noChangeAspect="1" noChangeArrowheads="1"/>
          </p:cNvPicPr>
          <p:nvPr>
            <p:ph idx="1"/>
          </p:nvPr>
        </p:nvPicPr>
        <p:blipFill>
          <a:blip r:embed="rId1"/>
          <a:srcRect/>
          <a:stretch>
            <a:fillRect/>
          </a:stretch>
        </p:blipFill>
        <p:spPr bwMode="auto">
          <a:xfrm>
            <a:off x="3113478" y="1600200"/>
            <a:ext cx="2917043" cy="4525963"/>
          </a:xfrm>
          <a:prstGeom prst="rect">
            <a:avLst/>
          </a:prstGeom>
          <a:noFill/>
          <a:ln w="9525">
            <a:noFill/>
            <a:miter lim="800000"/>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285720" y="285728"/>
            <a:ext cx="8643998" cy="6286544"/>
          </a:xfrm>
        </p:spPr>
        <p:txBody>
          <a:bodyPr>
            <a:normAutofit/>
          </a:bodyPr>
          <a:lstStyle/>
          <a:p>
            <a:pPr algn="l">
              <a:buNone/>
            </a:pPr>
            <a:r>
              <a:rPr lang="en-US" b="1" dirty="0" smtClean="0">
                <a:solidFill>
                  <a:srgbClr val="FF0000"/>
                </a:solidFill>
              </a:rPr>
              <a:t>-spleen </a:t>
            </a:r>
            <a:r>
              <a:rPr lang="en-US" dirty="0"/>
              <a:t>is enlarged </a:t>
            </a:r>
            <a:r>
              <a:rPr lang="en-US" dirty="0" smtClean="0"/>
              <a:t>in infancy </a:t>
            </a:r>
            <a:r>
              <a:rPr lang="en-US" dirty="0"/>
              <a:t>and early childhood but later is often reduced in size as</a:t>
            </a:r>
          </a:p>
          <a:p>
            <a:pPr algn="l">
              <a:buNone/>
            </a:pPr>
            <a:r>
              <a:rPr lang="en-US" dirty="0"/>
              <a:t>a result of infarcts </a:t>
            </a:r>
            <a:r>
              <a:rPr lang="en-US" b="1" dirty="0"/>
              <a:t>(</a:t>
            </a:r>
            <a:r>
              <a:rPr lang="en-US" b="1" dirty="0" err="1"/>
              <a:t>autosplenectomy</a:t>
            </a:r>
            <a:r>
              <a:rPr lang="en-US" b="1" dirty="0" smtClean="0"/>
              <a:t>).</a:t>
            </a:r>
          </a:p>
          <a:p>
            <a:pPr algn="l">
              <a:buNone/>
            </a:pPr>
            <a:r>
              <a:rPr lang="en-US" b="1" dirty="0" smtClean="0"/>
              <a:t> -</a:t>
            </a:r>
            <a:r>
              <a:rPr lang="en-US" b="1" dirty="0" smtClean="0">
                <a:solidFill>
                  <a:srgbClr val="FF0000"/>
                </a:solidFill>
              </a:rPr>
              <a:t>Pulmonary </a:t>
            </a:r>
            <a:r>
              <a:rPr lang="en-US" b="1" dirty="0">
                <a:solidFill>
                  <a:srgbClr val="FF0000"/>
                </a:solidFill>
              </a:rPr>
              <a:t>hypertension</a:t>
            </a:r>
          </a:p>
          <a:p>
            <a:pPr algn="l">
              <a:buNone/>
            </a:pPr>
            <a:r>
              <a:rPr lang="en-US" b="1" dirty="0" smtClean="0">
                <a:solidFill>
                  <a:srgbClr val="FF0000"/>
                </a:solidFill>
              </a:rPr>
              <a:t>-Infections </a:t>
            </a:r>
            <a:r>
              <a:rPr lang="en-US" b="1" dirty="0">
                <a:solidFill>
                  <a:srgbClr val="FF0000"/>
                </a:solidFill>
              </a:rPr>
              <a:t>are frequent partly due </a:t>
            </a:r>
            <a:r>
              <a:rPr lang="en-US" b="1" dirty="0" smtClean="0">
                <a:solidFill>
                  <a:srgbClr val="FF0000"/>
                </a:solidFill>
              </a:rPr>
              <a:t>to </a:t>
            </a:r>
            <a:r>
              <a:rPr lang="en-US" b="1" dirty="0" err="1" smtClean="0">
                <a:solidFill>
                  <a:srgbClr val="FF0000"/>
                </a:solidFill>
              </a:rPr>
              <a:t>hyposplenism</a:t>
            </a:r>
            <a:r>
              <a:rPr lang="en-US" b="1" dirty="0">
                <a:solidFill>
                  <a:srgbClr val="FF0000"/>
                </a:solidFill>
              </a:rPr>
              <a:t>.</a:t>
            </a:r>
          </a:p>
          <a:p>
            <a:pPr algn="l">
              <a:buNone/>
            </a:pPr>
            <a:r>
              <a:rPr lang="en-US" dirty="0"/>
              <a:t>Pneumonia, urinary tract infections and </a:t>
            </a:r>
            <a:r>
              <a:rPr lang="en-US" dirty="0" smtClean="0"/>
              <a:t>Gram‐negative </a:t>
            </a:r>
            <a:r>
              <a:rPr lang="en-US" dirty="0" err="1" smtClean="0"/>
              <a:t>septicaemia</a:t>
            </a:r>
            <a:r>
              <a:rPr lang="en-US" dirty="0" smtClean="0"/>
              <a:t> </a:t>
            </a:r>
            <a:r>
              <a:rPr lang="en-US" dirty="0"/>
              <a:t>are common. </a:t>
            </a:r>
            <a:r>
              <a:rPr lang="en-US" dirty="0" err="1"/>
              <a:t>Osteomyelitis</a:t>
            </a:r>
            <a:r>
              <a:rPr lang="en-US" dirty="0"/>
              <a:t> may also </a:t>
            </a:r>
            <a:r>
              <a:rPr lang="en-US" dirty="0" smtClean="0"/>
              <a:t>occur, usually </a:t>
            </a:r>
            <a:r>
              <a:rPr lang="en-US" dirty="0"/>
              <a:t>from </a:t>
            </a:r>
            <a:r>
              <a:rPr lang="en-US" i="1" dirty="0"/>
              <a:t>Salmonella spp. </a:t>
            </a:r>
            <a:endParaRPr lang="ar-IQ"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rmAutofit/>
          </a:bodyPr>
          <a:lstStyle/>
          <a:p>
            <a:r>
              <a:rPr lang="en-US" dirty="0" smtClean="0">
                <a:solidFill>
                  <a:srgbClr val="FF0000"/>
                </a:solidFill>
              </a:rPr>
              <a:t>Laboratory findings</a:t>
            </a:r>
            <a:endParaRPr lang="ar-IQ" dirty="0">
              <a:solidFill>
                <a:srgbClr val="FF0000"/>
              </a:solidFill>
            </a:endParaRPr>
          </a:p>
        </p:txBody>
      </p:sp>
      <p:sp>
        <p:nvSpPr>
          <p:cNvPr id="3" name="عنصر نائب للمحتوى 2"/>
          <p:cNvSpPr>
            <a:spLocks noGrp="1" noEditPoints="1"/>
          </p:cNvSpPr>
          <p:nvPr>
            <p:ph idx="1"/>
          </p:nvPr>
        </p:nvSpPr>
        <p:spPr/>
        <p:txBody>
          <a:bodyPr>
            <a:normAutofit fontScale="77500" lnSpcReduction="20000"/>
          </a:bodyPr>
          <a:lstStyle/>
          <a:p>
            <a:pPr algn="l">
              <a:buNone/>
            </a:pPr>
            <a:r>
              <a:rPr lang="en-US" b="1" dirty="0" smtClean="0"/>
              <a:t>1 The </a:t>
            </a:r>
            <a:r>
              <a:rPr lang="en-US" b="1" dirty="0" err="1" smtClean="0"/>
              <a:t>haemoglobin</a:t>
            </a:r>
            <a:r>
              <a:rPr lang="en-US" b="1" dirty="0" smtClean="0"/>
              <a:t> is usually 60–90 g/L – low in comparison</a:t>
            </a:r>
          </a:p>
          <a:p>
            <a:pPr algn="l">
              <a:buNone/>
            </a:pPr>
            <a:r>
              <a:rPr lang="en-US" dirty="0" smtClean="0"/>
              <a:t>to mild or no symptoms of </a:t>
            </a:r>
            <a:r>
              <a:rPr lang="en-US" dirty="0" err="1" smtClean="0"/>
              <a:t>anaemia</a:t>
            </a:r>
            <a:r>
              <a:rPr lang="en-US" dirty="0" smtClean="0"/>
              <a:t>.</a:t>
            </a:r>
          </a:p>
          <a:p>
            <a:pPr algn="l">
              <a:buNone/>
            </a:pPr>
            <a:r>
              <a:rPr lang="en-US" b="1" dirty="0" smtClean="0"/>
              <a:t>2 Sickle cells and target cells occur in the blood .</a:t>
            </a:r>
          </a:p>
          <a:p>
            <a:pPr algn="l">
              <a:buNone/>
            </a:pPr>
            <a:r>
              <a:rPr lang="en-US" dirty="0" smtClean="0"/>
              <a:t>Features of </a:t>
            </a:r>
            <a:r>
              <a:rPr lang="en-US" dirty="0" err="1" smtClean="0"/>
              <a:t>splenic</a:t>
            </a:r>
            <a:r>
              <a:rPr lang="en-US" dirty="0" smtClean="0"/>
              <a:t> atrophy (e.g. Howell–Jolly bodies) may</a:t>
            </a:r>
          </a:p>
          <a:p>
            <a:pPr algn="l">
              <a:buNone/>
            </a:pPr>
            <a:r>
              <a:rPr lang="en-US" dirty="0" smtClean="0"/>
              <a:t>also be present.</a:t>
            </a:r>
          </a:p>
          <a:p>
            <a:pPr algn="l">
              <a:buNone/>
            </a:pPr>
            <a:r>
              <a:rPr lang="en-US" b="1" dirty="0" smtClean="0"/>
              <a:t>3 Screening tests for </a:t>
            </a:r>
            <a:r>
              <a:rPr lang="en-US" b="1" dirty="0" err="1" smtClean="0"/>
              <a:t>sickling</a:t>
            </a:r>
            <a:r>
              <a:rPr lang="en-US" b="1" dirty="0" smtClean="0"/>
              <a:t> are positive when the blood is</a:t>
            </a:r>
          </a:p>
          <a:p>
            <a:pPr algn="l">
              <a:buNone/>
            </a:pPr>
            <a:r>
              <a:rPr lang="en-US" dirty="0" smtClean="0"/>
              <a:t>deoxygenated .</a:t>
            </a:r>
          </a:p>
          <a:p>
            <a:pPr algn="l">
              <a:buNone/>
            </a:pPr>
            <a:r>
              <a:rPr lang="en-US" b="1" dirty="0" smtClean="0"/>
              <a:t>4 HPLC or </a:t>
            </a:r>
            <a:r>
              <a:rPr lang="en-US" b="1" dirty="0" err="1" smtClean="0"/>
              <a:t>haemoglobin</a:t>
            </a:r>
            <a:r>
              <a:rPr lang="en-US" b="1" dirty="0" smtClean="0"/>
              <a:t> electrophoresis :in </a:t>
            </a:r>
            <a:r>
              <a:rPr lang="en-US" b="1" dirty="0" err="1" smtClean="0"/>
              <a:t>Hb</a:t>
            </a:r>
            <a:endParaRPr lang="en-US" b="1" dirty="0" smtClean="0"/>
          </a:p>
          <a:p>
            <a:pPr algn="l">
              <a:buNone/>
            </a:pPr>
            <a:r>
              <a:rPr lang="en-US" dirty="0" smtClean="0"/>
              <a:t>SS, no </a:t>
            </a:r>
            <a:r>
              <a:rPr lang="en-US" dirty="0" err="1" smtClean="0"/>
              <a:t>Hb</a:t>
            </a:r>
            <a:r>
              <a:rPr lang="en-US" dirty="0" smtClean="0"/>
              <a:t> A is detected. The amount of </a:t>
            </a:r>
            <a:r>
              <a:rPr lang="en-US" dirty="0" err="1" smtClean="0"/>
              <a:t>Hb</a:t>
            </a:r>
            <a:r>
              <a:rPr lang="en-US" dirty="0" smtClean="0"/>
              <a:t> F is variable</a:t>
            </a:r>
          </a:p>
          <a:p>
            <a:pPr algn="l">
              <a:buNone/>
            </a:pPr>
            <a:r>
              <a:rPr lang="en-US" dirty="0" smtClean="0"/>
              <a:t>and is usually 5–15%, larger amounts are usually associated</a:t>
            </a:r>
          </a:p>
          <a:p>
            <a:pPr algn="l">
              <a:buNone/>
            </a:pPr>
            <a:r>
              <a:rPr lang="en-US" dirty="0" smtClean="0"/>
              <a:t>with a milder disorder.</a:t>
            </a:r>
            <a:endParaRPr lang="ar-IQ"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noAutofit/>
          </a:bodyPr>
          <a:lstStyle/>
          <a:p>
            <a:pPr algn="l"/>
            <a:r>
              <a:rPr lang="en-US" sz="2800" dirty="0" smtClean="0"/>
              <a:t>Sickle cell </a:t>
            </a:r>
            <a:r>
              <a:rPr lang="en-US" sz="2800" dirty="0" err="1" smtClean="0"/>
              <a:t>anaemia</a:t>
            </a:r>
            <a:r>
              <a:rPr lang="en-US" sz="2800" dirty="0" smtClean="0"/>
              <a:t>: peripheral blood film showing deeply staining sickle cells, target cells and</a:t>
            </a:r>
            <a:br>
              <a:rPr lang="en-US" sz="2800" dirty="0" smtClean="0"/>
            </a:br>
            <a:r>
              <a:rPr lang="en-US" sz="2800" dirty="0" err="1" smtClean="0"/>
              <a:t>polychromasia</a:t>
            </a:r>
            <a:r>
              <a:rPr lang="en-US" sz="2800" dirty="0" smtClean="0"/>
              <a:t>.</a:t>
            </a:r>
            <a:endParaRPr lang="ar-IQ" sz="2800" dirty="0"/>
          </a:p>
        </p:txBody>
      </p:sp>
      <p:pic>
        <p:nvPicPr>
          <p:cNvPr id="1026" name="Picture 2"/>
          <p:cNvPicPr>
            <a:picLocks noGrp="1" noChangeAspect="1" noChangeArrowheads="1"/>
          </p:cNvPicPr>
          <p:nvPr>
            <p:ph idx="1"/>
          </p:nvPr>
        </p:nvPicPr>
        <p:blipFill>
          <a:blip r:embed="rId1"/>
          <a:srcRect/>
          <a:stretch>
            <a:fillRect/>
          </a:stretch>
        </p:blipFill>
        <p:spPr bwMode="auto">
          <a:xfrm>
            <a:off x="1000100" y="2214554"/>
            <a:ext cx="3886200" cy="3400425"/>
          </a:xfrm>
          <a:prstGeom prst="rect">
            <a:avLst/>
          </a:prstGeom>
          <a:noFill/>
          <a:ln w="9525">
            <a:noFill/>
            <a:miter lim="800000"/>
          </a:ln>
          <a:effectLst/>
        </p:spPr>
      </p:pic>
      <p:pic>
        <p:nvPicPr>
          <p:cNvPr id="1027" name="Picture 3"/>
          <p:cNvPicPr>
            <a:picLocks noChangeAspect="1" noChangeArrowheads="1"/>
          </p:cNvPicPr>
          <p:nvPr/>
        </p:nvPicPr>
        <p:blipFill>
          <a:blip r:embed="rId2"/>
          <a:srcRect/>
          <a:stretch>
            <a:fillRect/>
          </a:stretch>
        </p:blipFill>
        <p:spPr bwMode="auto">
          <a:xfrm>
            <a:off x="4714876" y="2214554"/>
            <a:ext cx="3705225" cy="3400425"/>
          </a:xfrm>
          <a:prstGeom prst="rect">
            <a:avLst/>
          </a:prstGeom>
          <a:noFill/>
          <a:ln w="9525">
            <a:noFill/>
            <a:miter lim="800000"/>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p:txBody>
          <a:bodyPr/>
          <a:lstStyle/>
          <a:p>
            <a:r>
              <a:rPr lang="en-US" b="1" dirty="0"/>
              <a:t>Sickle cell trait</a:t>
            </a:r>
            <a:endParaRPr lang="ar-IQ" dirty="0"/>
          </a:p>
        </p:txBody>
      </p:sp>
      <p:sp>
        <p:nvSpPr>
          <p:cNvPr id="3" name="عنصر نائب للمحتوى 2"/>
          <p:cNvSpPr>
            <a:spLocks noGrp="1" noEditPoints="1"/>
          </p:cNvSpPr>
          <p:nvPr>
            <p:ph idx="1"/>
          </p:nvPr>
        </p:nvSpPr>
        <p:spPr/>
        <p:txBody>
          <a:bodyPr>
            <a:normAutofit lnSpcReduction="10000"/>
          </a:bodyPr>
          <a:lstStyle/>
          <a:p>
            <a:pPr algn="l">
              <a:buNone/>
            </a:pPr>
            <a:r>
              <a:rPr lang="en-US" dirty="0"/>
              <a:t>This is a benign condition with no </a:t>
            </a:r>
            <a:r>
              <a:rPr lang="en-US" dirty="0" err="1"/>
              <a:t>anaemia</a:t>
            </a:r>
            <a:r>
              <a:rPr lang="en-US" dirty="0"/>
              <a:t> and </a:t>
            </a:r>
            <a:r>
              <a:rPr lang="en-US" dirty="0" smtClean="0"/>
              <a:t>normal appearance </a:t>
            </a:r>
            <a:r>
              <a:rPr lang="en-US" dirty="0"/>
              <a:t>of red cells in a blood film. </a:t>
            </a:r>
            <a:r>
              <a:rPr lang="en-US" dirty="0" err="1">
                <a:solidFill>
                  <a:srgbClr val="FF0000"/>
                </a:solidFill>
              </a:rPr>
              <a:t>Haematuria</a:t>
            </a:r>
            <a:r>
              <a:rPr lang="en-US" dirty="0"/>
              <a:t> is the </a:t>
            </a:r>
            <a:r>
              <a:rPr lang="en-US" dirty="0" smtClean="0"/>
              <a:t>most common </a:t>
            </a:r>
            <a:r>
              <a:rPr lang="en-US" dirty="0"/>
              <a:t>symptom and is thought to be caused by minor </a:t>
            </a:r>
            <a:r>
              <a:rPr lang="en-US" dirty="0" smtClean="0"/>
              <a:t>infarcts of </a:t>
            </a:r>
            <a:r>
              <a:rPr lang="en-US" dirty="0"/>
              <a:t>the renal papillae</a:t>
            </a:r>
            <a:r>
              <a:rPr lang="en-US" dirty="0" smtClean="0"/>
              <a:t>.</a:t>
            </a:r>
          </a:p>
          <a:p>
            <a:pPr algn="l">
              <a:buNone/>
            </a:pPr>
            <a:r>
              <a:rPr lang="en-US" dirty="0" smtClean="0"/>
              <a:t> </a:t>
            </a:r>
            <a:r>
              <a:rPr lang="en-US" dirty="0" err="1"/>
              <a:t>Hb</a:t>
            </a:r>
            <a:r>
              <a:rPr lang="en-US" dirty="0"/>
              <a:t> S varies from 25–45% of the</a:t>
            </a:r>
          </a:p>
          <a:p>
            <a:pPr algn="l">
              <a:buNone/>
            </a:pPr>
            <a:r>
              <a:rPr lang="en-US" dirty="0"/>
              <a:t>total </a:t>
            </a:r>
            <a:r>
              <a:rPr lang="en-US" dirty="0" err="1"/>
              <a:t>haemoglobin</a:t>
            </a:r>
            <a:r>
              <a:rPr lang="en-US" dirty="0"/>
              <a:t> </a:t>
            </a:r>
            <a:endParaRPr lang="en-US" dirty="0" smtClean="0"/>
          </a:p>
          <a:p>
            <a:pPr algn="l">
              <a:buNone/>
            </a:pPr>
            <a:r>
              <a:rPr lang="en-US" dirty="0" smtClean="0"/>
              <a:t>Care </a:t>
            </a:r>
            <a:r>
              <a:rPr lang="en-US" dirty="0"/>
              <a:t>must be taken with </a:t>
            </a:r>
            <a:r>
              <a:rPr lang="en-US" dirty="0" err="1"/>
              <a:t>anaesthesia</a:t>
            </a:r>
            <a:r>
              <a:rPr lang="en-US" dirty="0"/>
              <a:t>,</a:t>
            </a:r>
          </a:p>
          <a:p>
            <a:pPr algn="l">
              <a:buNone/>
            </a:pPr>
            <a:r>
              <a:rPr lang="en-US" dirty="0"/>
              <a:t>pregnancy and at high altitudes.</a:t>
            </a: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796908"/>
          </a:xfrm>
        </p:spPr>
        <p:txBody>
          <a:bodyPr>
            <a:normAutofit fontScale="90000"/>
          </a:bodyPr>
          <a:lstStyle/>
          <a:p>
            <a:r>
              <a:rPr lang="el-GR" dirty="0" smtClean="0">
                <a:solidFill>
                  <a:srgbClr val="FF0000"/>
                </a:solidFill>
              </a:rPr>
              <a:t>α</a:t>
            </a:r>
            <a:r>
              <a:rPr lang="el-GR" b="1" dirty="0" smtClean="0">
                <a:solidFill>
                  <a:srgbClr val="FF0000"/>
                </a:solidFill>
              </a:rPr>
              <a:t>‐</a:t>
            </a:r>
            <a:r>
              <a:rPr lang="en-US" b="1" dirty="0" err="1" smtClean="0">
                <a:solidFill>
                  <a:srgbClr val="FF0000"/>
                </a:solidFill>
              </a:rPr>
              <a:t>Thalassaemia</a:t>
            </a:r>
            <a:r>
              <a:rPr lang="en-US" b="1" dirty="0" smtClean="0">
                <a:solidFill>
                  <a:srgbClr val="FF0000"/>
                </a:solidFill>
              </a:rPr>
              <a:t> syndromes</a:t>
            </a:r>
            <a:br>
              <a:rPr lang="en-US" b="1" dirty="0" smtClean="0">
                <a:solidFill>
                  <a:srgbClr val="FF0000"/>
                </a:solidFill>
              </a:rPr>
            </a:br>
            <a:endParaRPr lang="ar-IQ" dirty="0">
              <a:solidFill>
                <a:srgbClr val="FF0000"/>
              </a:solidFill>
            </a:endParaRPr>
          </a:p>
        </p:txBody>
      </p:sp>
      <p:sp>
        <p:nvSpPr>
          <p:cNvPr id="3" name="عنصر نائب للمحتوى 2"/>
          <p:cNvSpPr>
            <a:spLocks noGrp="1" noEditPoints="1"/>
          </p:cNvSpPr>
          <p:nvPr>
            <p:ph idx="1"/>
          </p:nvPr>
        </p:nvSpPr>
        <p:spPr>
          <a:xfrm>
            <a:off x="357158" y="1071546"/>
            <a:ext cx="8329642" cy="5054617"/>
          </a:xfrm>
        </p:spPr>
        <p:txBody>
          <a:bodyPr>
            <a:normAutofit fontScale="92500" lnSpcReduction="20000"/>
          </a:bodyPr>
          <a:lstStyle/>
          <a:p>
            <a:pPr algn="l">
              <a:buNone/>
            </a:pPr>
            <a:r>
              <a:rPr lang="en-US" dirty="0" smtClean="0"/>
              <a:t>These </a:t>
            </a:r>
            <a:r>
              <a:rPr lang="en-US" dirty="0"/>
              <a:t>are caused by α‐</a:t>
            </a:r>
            <a:r>
              <a:rPr lang="en-US" dirty="0" err="1"/>
              <a:t>globin</a:t>
            </a:r>
            <a:r>
              <a:rPr lang="en-US" dirty="0"/>
              <a:t> gene deletions or less frequently</a:t>
            </a:r>
          </a:p>
          <a:p>
            <a:pPr algn="l">
              <a:buNone/>
            </a:pPr>
            <a:r>
              <a:rPr lang="en-US" dirty="0"/>
              <a:t>mutations </a:t>
            </a:r>
            <a:r>
              <a:rPr lang="en-US" dirty="0" smtClean="0"/>
              <a:t>.</a:t>
            </a:r>
          </a:p>
          <a:p>
            <a:pPr algn="l">
              <a:buNone/>
            </a:pPr>
            <a:r>
              <a:rPr lang="en-US" dirty="0" smtClean="0"/>
              <a:t>The </a:t>
            </a:r>
            <a:r>
              <a:rPr lang="en-US" dirty="0"/>
              <a:t>clinical severity is related to </a:t>
            </a:r>
            <a:r>
              <a:rPr lang="en-US" dirty="0" smtClean="0"/>
              <a:t>the number </a:t>
            </a:r>
            <a:r>
              <a:rPr lang="en-US" dirty="0"/>
              <a:t>of the four α‐</a:t>
            </a:r>
            <a:r>
              <a:rPr lang="en-US" dirty="0" err="1"/>
              <a:t>globin</a:t>
            </a:r>
            <a:r>
              <a:rPr lang="en-US" dirty="0"/>
              <a:t> genes missing or inactive. </a:t>
            </a:r>
            <a:endParaRPr lang="en-US" dirty="0" smtClean="0"/>
          </a:p>
          <a:p>
            <a:pPr algn="l">
              <a:buNone/>
            </a:pPr>
            <a:r>
              <a:rPr lang="en-US" b="1" dirty="0" smtClean="0">
                <a:solidFill>
                  <a:srgbClr val="FF0000"/>
                </a:solidFill>
              </a:rPr>
              <a:t>Loss of all </a:t>
            </a:r>
            <a:r>
              <a:rPr lang="en-US" b="1" dirty="0">
                <a:solidFill>
                  <a:srgbClr val="FF0000"/>
                </a:solidFill>
              </a:rPr>
              <a:t>four genes</a:t>
            </a:r>
            <a:r>
              <a:rPr lang="en-US" dirty="0"/>
              <a:t> completely suppresses α‐chain </a:t>
            </a:r>
            <a:r>
              <a:rPr lang="en-US" dirty="0" smtClean="0"/>
              <a:t>synthesis</a:t>
            </a:r>
            <a:endParaRPr lang="en-US" dirty="0"/>
          </a:p>
          <a:p>
            <a:pPr algn="l">
              <a:buNone/>
            </a:pPr>
            <a:r>
              <a:rPr lang="en-US" dirty="0"/>
              <a:t>and because the a chain is essential in fetal as well as in adult</a:t>
            </a:r>
          </a:p>
          <a:p>
            <a:pPr algn="l">
              <a:buNone/>
            </a:pPr>
            <a:r>
              <a:rPr lang="en-US" dirty="0" err="1"/>
              <a:t>haemoglobin</a:t>
            </a:r>
            <a:r>
              <a:rPr lang="en-US" dirty="0"/>
              <a:t> this is incompatible with life and leads to </a:t>
            </a:r>
            <a:r>
              <a:rPr lang="en-US" dirty="0" smtClean="0"/>
              <a:t>death </a:t>
            </a:r>
            <a:r>
              <a:rPr lang="en-US" i="1" dirty="0" smtClean="0"/>
              <a:t>in </a:t>
            </a:r>
            <a:r>
              <a:rPr lang="en-US" i="1" dirty="0" err="1"/>
              <a:t>utero</a:t>
            </a:r>
            <a:r>
              <a:rPr lang="en-US" i="1" dirty="0"/>
              <a:t> </a:t>
            </a:r>
            <a:r>
              <a:rPr lang="en-US" b="1" i="1" dirty="0"/>
              <a:t>(</a:t>
            </a:r>
            <a:r>
              <a:rPr lang="en-US" b="1" i="1" dirty="0" err="1"/>
              <a:t>hydrops</a:t>
            </a:r>
            <a:r>
              <a:rPr lang="en-US" b="1" i="1" dirty="0"/>
              <a:t> </a:t>
            </a:r>
            <a:r>
              <a:rPr lang="en-US" b="1" i="1" dirty="0" err="1" smtClean="0"/>
              <a:t>fetalis</a:t>
            </a:r>
            <a:r>
              <a:rPr lang="en-US" b="1" i="1" dirty="0" smtClean="0"/>
              <a:t>).</a:t>
            </a:r>
          </a:p>
          <a:p>
            <a:pPr algn="l">
              <a:buNone/>
            </a:pP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1797040"/>
          </a:xfrm>
        </p:spPr>
        <p:txBody>
          <a:bodyPr>
            <a:noAutofit/>
          </a:bodyPr>
          <a:lstStyle/>
          <a:p>
            <a:pPr algn="l"/>
            <a:r>
              <a:rPr lang="en-US" sz="2400" dirty="0"/>
              <a:t>α‐</a:t>
            </a:r>
            <a:r>
              <a:rPr lang="en-US" sz="2400" dirty="0" err="1"/>
              <a:t>Thalassaemia</a:t>
            </a:r>
            <a:r>
              <a:rPr lang="en-US" sz="2400" dirty="0"/>
              <a:t>: </a:t>
            </a:r>
            <a:r>
              <a:rPr lang="en-US" sz="2400" dirty="0" err="1"/>
              <a:t>hydrops</a:t>
            </a:r>
            <a:r>
              <a:rPr lang="en-US" sz="2400" dirty="0"/>
              <a:t> </a:t>
            </a:r>
            <a:r>
              <a:rPr lang="en-US" sz="2400" dirty="0" err="1"/>
              <a:t>fetalis</a:t>
            </a:r>
            <a:r>
              <a:rPr lang="en-US" sz="2400" dirty="0"/>
              <a:t>, the result of deletion</a:t>
            </a:r>
            <a:br>
              <a:rPr lang="en-US" sz="2400" dirty="0"/>
            </a:br>
            <a:r>
              <a:rPr lang="en-US" sz="2400" dirty="0"/>
              <a:t>of all four α‐</a:t>
            </a:r>
            <a:r>
              <a:rPr lang="en-US" sz="2400" dirty="0" err="1"/>
              <a:t>globin</a:t>
            </a:r>
            <a:r>
              <a:rPr lang="en-US" sz="2400" dirty="0"/>
              <a:t> genes (homozygous α0‐thalassaemia). The</a:t>
            </a:r>
            <a:br>
              <a:rPr lang="en-US" sz="2400" dirty="0"/>
            </a:br>
            <a:r>
              <a:rPr lang="en-US" sz="2400" dirty="0"/>
              <a:t>main </a:t>
            </a:r>
            <a:r>
              <a:rPr lang="en-US" sz="2400" dirty="0" err="1"/>
              <a:t>haemoglobin</a:t>
            </a:r>
            <a:r>
              <a:rPr lang="en-US" sz="2400" dirty="0"/>
              <a:t> present is </a:t>
            </a:r>
            <a:r>
              <a:rPr lang="en-US" sz="2400" dirty="0" err="1"/>
              <a:t>Hb</a:t>
            </a:r>
            <a:r>
              <a:rPr lang="en-US" sz="2400" dirty="0"/>
              <a:t> </a:t>
            </a:r>
            <a:r>
              <a:rPr lang="en-US" sz="2400" dirty="0" err="1"/>
              <a:t>Barts</a:t>
            </a:r>
            <a:r>
              <a:rPr lang="en-US" sz="2400" dirty="0"/>
              <a:t> (γ4). The condition is</a:t>
            </a:r>
            <a:br>
              <a:rPr lang="en-US" sz="2400" dirty="0"/>
            </a:br>
            <a:r>
              <a:rPr lang="en-US" sz="2400" dirty="0"/>
              <a:t>incompatible with life beyond the fetal stage</a:t>
            </a:r>
            <a:endParaRPr lang="ar-IQ" sz="2400" dirty="0"/>
          </a:p>
        </p:txBody>
      </p:sp>
      <p:pic>
        <p:nvPicPr>
          <p:cNvPr id="5122" name="Picture 2"/>
          <p:cNvPicPr>
            <a:picLocks noGrp="1" noChangeAspect="1" noChangeArrowheads="1"/>
          </p:cNvPicPr>
          <p:nvPr>
            <p:ph idx="1"/>
          </p:nvPr>
        </p:nvPicPr>
        <p:blipFill>
          <a:blip r:embed="rId1"/>
          <a:srcRect/>
          <a:stretch>
            <a:fillRect/>
          </a:stretch>
        </p:blipFill>
        <p:spPr bwMode="auto">
          <a:xfrm>
            <a:off x="2662987" y="2643188"/>
            <a:ext cx="3818026" cy="3482975"/>
          </a:xfrm>
          <a:prstGeom prst="rect">
            <a:avLst/>
          </a:prstGeom>
          <a:noFill/>
          <a:ln w="9525">
            <a:noFill/>
            <a:miter lim="800000"/>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noEditPoints="1"/>
          </p:cNvSpPr>
          <p:nvPr>
            <p:ph idx="1"/>
          </p:nvPr>
        </p:nvSpPr>
        <p:spPr>
          <a:xfrm>
            <a:off x="357158" y="500042"/>
            <a:ext cx="8329642" cy="5626121"/>
          </a:xfrm>
        </p:spPr>
        <p:txBody>
          <a:bodyPr>
            <a:normAutofit/>
          </a:bodyPr>
          <a:lstStyle/>
          <a:p>
            <a:pPr algn="l">
              <a:buNone/>
            </a:pPr>
            <a:r>
              <a:rPr lang="en-US" b="1" i="1" dirty="0" smtClean="0">
                <a:solidFill>
                  <a:srgbClr val="FF0000"/>
                </a:solidFill>
              </a:rPr>
              <a:t>Three </a:t>
            </a:r>
            <a:r>
              <a:rPr lang="el-GR" b="1" i="1" dirty="0" smtClean="0">
                <a:solidFill>
                  <a:srgbClr val="FF0000"/>
                </a:solidFill>
              </a:rPr>
              <a:t>α </a:t>
            </a:r>
            <a:r>
              <a:rPr lang="en-US" b="1" i="1" dirty="0" smtClean="0">
                <a:solidFill>
                  <a:srgbClr val="FF0000"/>
                </a:solidFill>
              </a:rPr>
              <a:t>gene deletion</a:t>
            </a:r>
            <a:r>
              <a:rPr lang="en-US" b="1" i="1" dirty="0" smtClean="0"/>
              <a:t> leads t</a:t>
            </a:r>
            <a:r>
              <a:rPr lang="en-US" dirty="0" smtClean="0"/>
              <a:t>o a moderately severe (</a:t>
            </a:r>
            <a:r>
              <a:rPr lang="en-US" dirty="0" err="1" smtClean="0"/>
              <a:t>haemoglobin</a:t>
            </a:r>
            <a:r>
              <a:rPr lang="en-US" dirty="0" smtClean="0"/>
              <a:t> 70–110 g/L) </a:t>
            </a:r>
            <a:r>
              <a:rPr lang="en-US" dirty="0" err="1" smtClean="0"/>
              <a:t>microcytic</a:t>
            </a:r>
            <a:r>
              <a:rPr lang="en-US" dirty="0" smtClean="0"/>
              <a:t>, </a:t>
            </a:r>
            <a:r>
              <a:rPr lang="en-US" dirty="0" err="1" smtClean="0"/>
              <a:t>hypochromic</a:t>
            </a:r>
            <a:r>
              <a:rPr lang="en-US" dirty="0" smtClean="0"/>
              <a:t> </a:t>
            </a:r>
            <a:r>
              <a:rPr lang="en-US" dirty="0" err="1" smtClean="0"/>
              <a:t>anaemia</a:t>
            </a:r>
            <a:r>
              <a:rPr lang="en-US" dirty="0" smtClean="0"/>
              <a:t> .with </a:t>
            </a:r>
            <a:r>
              <a:rPr lang="en-US" dirty="0" err="1" smtClean="0"/>
              <a:t>splenomegaly</a:t>
            </a:r>
            <a:r>
              <a:rPr lang="en-US" dirty="0" smtClean="0"/>
              <a:t>. This is known as </a:t>
            </a:r>
            <a:r>
              <a:rPr lang="en-US" b="1" dirty="0" err="1" smtClean="0"/>
              <a:t>Hb</a:t>
            </a:r>
            <a:r>
              <a:rPr lang="en-US" b="1" dirty="0" smtClean="0"/>
              <a:t> H disease because </a:t>
            </a:r>
            <a:r>
              <a:rPr lang="en-US" b="1" dirty="0" err="1" smtClean="0"/>
              <a:t>haemoglobin</a:t>
            </a:r>
            <a:r>
              <a:rPr lang="en-US" b="1" dirty="0" smtClean="0"/>
              <a:t> H (β4) can be</a:t>
            </a:r>
          </a:p>
          <a:p>
            <a:pPr algn="l">
              <a:buNone/>
            </a:pPr>
            <a:r>
              <a:rPr lang="en-US" dirty="0" smtClean="0"/>
              <a:t>detected in red cells of these patients by electrophoresis or in </a:t>
            </a:r>
            <a:r>
              <a:rPr lang="en-US" dirty="0" err="1" smtClean="0"/>
              <a:t>reticulocyte</a:t>
            </a:r>
            <a:r>
              <a:rPr lang="en-US" dirty="0" smtClean="0"/>
              <a:t> preparations</a:t>
            </a:r>
          </a:p>
          <a:p>
            <a:pPr algn="l">
              <a:buNone/>
            </a:pPr>
            <a:r>
              <a:rPr lang="en-US" dirty="0" smtClean="0"/>
              <a:t>In fetal life, </a:t>
            </a:r>
            <a:r>
              <a:rPr lang="en-US" dirty="0" err="1" smtClean="0"/>
              <a:t>Hb</a:t>
            </a:r>
            <a:r>
              <a:rPr lang="en-US" dirty="0" smtClean="0"/>
              <a:t> </a:t>
            </a:r>
            <a:r>
              <a:rPr lang="en-US" dirty="0" err="1" smtClean="0"/>
              <a:t>Barts</a:t>
            </a:r>
            <a:r>
              <a:rPr lang="en-US" dirty="0" smtClean="0"/>
              <a:t> (γ4) occurs</a:t>
            </a:r>
          </a:p>
          <a:p>
            <a:pPr algn="l">
              <a:buNone/>
            </a:pPr>
            <a:r>
              <a:rPr lang="en-US" b="1" dirty="0" smtClean="0">
                <a:solidFill>
                  <a:srgbClr val="FF0000"/>
                </a:solidFill>
              </a:rPr>
              <a:t>loss of one or two genes </a:t>
            </a:r>
            <a:r>
              <a:rPr lang="en-US" dirty="0" smtClean="0"/>
              <a:t>The </a:t>
            </a:r>
            <a:r>
              <a:rPr lang="en-US" dirty="0"/>
              <a:t>α</a:t>
            </a:r>
            <a:r>
              <a:rPr lang="en-US" b="1" dirty="0"/>
              <a:t>‐</a:t>
            </a:r>
            <a:r>
              <a:rPr lang="en-US" b="1" dirty="0" err="1"/>
              <a:t>thalassaemia</a:t>
            </a:r>
            <a:r>
              <a:rPr lang="en-US" b="1" dirty="0"/>
              <a:t> traits </a:t>
            </a:r>
            <a:r>
              <a:rPr lang="en-US" b="1" dirty="0" smtClean="0"/>
              <a:t> </a:t>
            </a:r>
            <a:r>
              <a:rPr lang="en-US" dirty="0" smtClean="0"/>
              <a:t>are </a:t>
            </a:r>
            <a:r>
              <a:rPr lang="en-US" dirty="0"/>
              <a:t>usually not associated with </a:t>
            </a:r>
            <a:r>
              <a:rPr lang="en-US" dirty="0" err="1"/>
              <a:t>anaemia</a:t>
            </a:r>
            <a:r>
              <a:rPr lang="en-US" dirty="0"/>
              <a:t>. </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285720" y="274638"/>
            <a:ext cx="8401080" cy="1511288"/>
          </a:xfrm>
        </p:spPr>
        <p:txBody>
          <a:bodyPr>
            <a:noAutofit/>
          </a:bodyPr>
          <a:lstStyle/>
          <a:p>
            <a:pPr algn="l"/>
            <a:r>
              <a:rPr lang="el-GR" sz="2400" dirty="0"/>
              <a:t>α‐</a:t>
            </a:r>
            <a:r>
              <a:rPr lang="en-US" sz="2400" dirty="0" err="1"/>
              <a:t>Thalassaemia</a:t>
            </a:r>
            <a:r>
              <a:rPr lang="en-US" sz="2400" dirty="0"/>
              <a:t>: </a:t>
            </a:r>
            <a:r>
              <a:rPr lang="en-US" sz="2400" dirty="0" err="1"/>
              <a:t>haemoglobin</a:t>
            </a:r>
            <a:r>
              <a:rPr lang="en-US" sz="2400" dirty="0"/>
              <a:t> H disease. </a:t>
            </a:r>
            <a:r>
              <a:rPr lang="en-US" sz="2400" dirty="0" err="1"/>
              <a:t>Supravital</a:t>
            </a:r>
            <a:r>
              <a:rPr lang="en-US" sz="2400" dirty="0"/>
              <a:t> staining with brilliant </a:t>
            </a:r>
            <a:r>
              <a:rPr lang="en-US" sz="2400" dirty="0" err="1"/>
              <a:t>cresyl</a:t>
            </a:r>
            <a:br>
              <a:rPr lang="en-US" sz="2400" dirty="0"/>
            </a:br>
            <a:r>
              <a:rPr lang="en-US" sz="2400" dirty="0"/>
              <a:t>blue reveals multiple fine, deeply stained deposits (‘golf ball’ cells) caused by precipitation of aggregates of β‐</a:t>
            </a:r>
            <a:r>
              <a:rPr lang="en-US" sz="2400" dirty="0" err="1"/>
              <a:t>globin</a:t>
            </a:r>
            <a:r>
              <a:rPr lang="en-US" sz="2400" dirty="0"/>
              <a:t> chains.</a:t>
            </a:r>
            <a:endParaRPr lang="ar-IQ" sz="2400" dirty="0"/>
          </a:p>
        </p:txBody>
      </p:sp>
      <p:pic>
        <p:nvPicPr>
          <p:cNvPr id="1026" name="Picture 2"/>
          <p:cNvPicPr>
            <a:picLocks noGrp="1" noChangeAspect="1" noChangeArrowheads="1"/>
          </p:cNvPicPr>
          <p:nvPr>
            <p:ph idx="1"/>
          </p:nvPr>
        </p:nvPicPr>
        <p:blipFill>
          <a:blip r:embed="rId1"/>
          <a:srcRect l="65155"/>
          <a:stretch/>
        </p:blipFill>
        <p:spPr bwMode="auto">
          <a:xfrm>
            <a:off x="2928926" y="2357430"/>
            <a:ext cx="2627997" cy="4054475"/>
          </a:xfrm>
          <a:prstGeom prst="rect">
            <a:avLst/>
          </a:prstGeom>
          <a:noFill/>
          <a:ln w="9525">
            <a:noFill/>
            <a:miter lim="800000"/>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noEditPoints="1"/>
          </p:cNvSpPr>
          <p:nvPr>
            <p:ph type="title"/>
          </p:nvPr>
        </p:nvSpPr>
        <p:spPr>
          <a:xfrm>
            <a:off x="457200" y="274638"/>
            <a:ext cx="8229600" cy="1368412"/>
          </a:xfrm>
        </p:spPr>
        <p:txBody>
          <a:bodyPr>
            <a:noAutofit/>
          </a:bodyPr>
          <a:lstStyle/>
          <a:p>
            <a:pPr algn="l"/>
            <a:r>
              <a:rPr lang="el-GR" sz="2400" dirty="0"/>
              <a:t>α‐</a:t>
            </a:r>
            <a:r>
              <a:rPr lang="en-US" sz="2400" dirty="0" err="1"/>
              <a:t>Thalassaemia</a:t>
            </a:r>
            <a:r>
              <a:rPr lang="en-US" sz="2400" dirty="0"/>
              <a:t>: </a:t>
            </a:r>
            <a:r>
              <a:rPr lang="en-US" sz="2400" dirty="0" err="1"/>
              <a:t>haemoglobin</a:t>
            </a:r>
            <a:r>
              <a:rPr lang="en-US" sz="2400" dirty="0"/>
              <a:t> H disease (three </a:t>
            </a:r>
            <a:r>
              <a:rPr lang="el-GR" sz="2400" dirty="0"/>
              <a:t>α‐</a:t>
            </a:r>
            <a:r>
              <a:rPr lang="en-US" sz="2400" dirty="0" err="1"/>
              <a:t>globin</a:t>
            </a:r>
            <a:r>
              <a:rPr lang="en-US" sz="2400" dirty="0"/>
              <a:t> gene deletion). The blood film shows marked </a:t>
            </a:r>
            <a:r>
              <a:rPr lang="en-US" sz="2400" dirty="0" err="1"/>
              <a:t>hypochromic</a:t>
            </a:r>
            <a:r>
              <a:rPr lang="en-US" sz="2400" dirty="0"/>
              <a:t>,</a:t>
            </a:r>
            <a:br>
              <a:rPr lang="en-US" sz="2400" dirty="0"/>
            </a:br>
            <a:r>
              <a:rPr lang="en-US" sz="2400" dirty="0" err="1"/>
              <a:t>microcytic</a:t>
            </a:r>
            <a:r>
              <a:rPr lang="en-US" sz="2400" dirty="0"/>
              <a:t> cells with target cells and </a:t>
            </a:r>
            <a:r>
              <a:rPr lang="en-US" sz="2400" dirty="0" err="1"/>
              <a:t>poikilocytosis</a:t>
            </a:r>
            <a:endParaRPr lang="ar-IQ" sz="2400" dirty="0"/>
          </a:p>
        </p:txBody>
      </p:sp>
      <p:pic>
        <p:nvPicPr>
          <p:cNvPr id="3" name="Picture 2"/>
          <p:cNvPicPr>
            <a:picLocks noChangeAspect="1" noChangeArrowheads="1"/>
          </p:cNvPicPr>
          <p:nvPr/>
        </p:nvPicPr>
        <p:blipFill>
          <a:blip r:embed="rId1"/>
          <a:srcRect/>
          <a:stretch>
            <a:fillRect/>
          </a:stretch>
        </p:blipFill>
        <p:spPr bwMode="auto">
          <a:xfrm>
            <a:off x="2500298" y="2324066"/>
            <a:ext cx="4000528" cy="4000528"/>
          </a:xfrm>
          <a:prstGeom prst="rect">
            <a:avLst/>
          </a:prstGeom>
          <a:noFill/>
          <a:ln w="9525">
            <a:noFill/>
            <a:miter lim="800000"/>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1762</Words>
  <Application>Microsoft Office PowerPoint</Application>
  <PresentationFormat>عرض على الشاشة (3:4)‏</PresentationFormat>
  <Paragraphs>193</Paragraphs>
  <Slides>44</Slides>
  <Notes>0</Notes>
  <HiddenSlides>0</HiddenSlides>
  <MMClips>0</MMClips>
  <ScaleCrop>false</ScaleCrop>
  <HeadingPairs>
    <vt:vector size="4" baseType="variant">
      <vt:variant>
        <vt:lpstr>سمة</vt:lpstr>
      </vt:variant>
      <vt:variant>
        <vt:i4>1</vt:i4>
      </vt:variant>
      <vt:variant>
        <vt:lpstr>عناوين الشرائح</vt:lpstr>
      </vt:variant>
      <vt:variant>
        <vt:i4>44</vt:i4>
      </vt:variant>
    </vt:vector>
  </HeadingPairs>
  <TitlesOfParts>
    <vt:vector size="45" baseType="lpstr">
      <vt:lpstr>سمة Office</vt:lpstr>
      <vt:lpstr>3ed year Genetic disorders of haemoglobin</vt:lpstr>
      <vt:lpstr>الشريحة 2</vt:lpstr>
      <vt:lpstr>الشريحة 3</vt:lpstr>
      <vt:lpstr>Haemoglobin abnormalities </vt:lpstr>
      <vt:lpstr>α‐Thalassaemia syndromes </vt:lpstr>
      <vt:lpstr>α‐Thalassaemia: hydrops fetalis, the result of deletion of all four α‐globin genes (homozygous α0‐thalassaemia). The main haemoglobin present is Hb Barts (γ4). The condition is incompatible with life beyond the fetal stage</vt:lpstr>
      <vt:lpstr>الشريحة 7</vt:lpstr>
      <vt:lpstr>α‐Thalassaemia: haemoglobin H disease. Supravital staining with brilliant cresyl blue reveals multiple fine, deeply stained deposits (‘golf ball’ cells) caused by precipitation of aggregates of β‐globin chains.</vt:lpstr>
      <vt:lpstr>α‐Thalassaemia: haemoglobin H disease (three α‐globin gene deletion). The blood film shows marked hypochromic, microcytic cells with target cells and poikilocytosis</vt:lpstr>
      <vt:lpstr>The genetics of α‐thalassaemia. Each α gene may be deleted or (less frequently) dysfunctional. The orange boxes represent normal genes, and the blue boxes represent gene deletions or dysfunctional genes</vt:lpstr>
      <vt:lpstr>Lab. finding </vt:lpstr>
      <vt:lpstr>β‐Thalassaemia syndromes </vt:lpstr>
      <vt:lpstr>Pathogenesis </vt:lpstr>
      <vt:lpstr>Clinical features </vt:lpstr>
      <vt:lpstr>الشريحة 15</vt:lpstr>
      <vt:lpstr>الشريحة 16</vt:lpstr>
      <vt:lpstr>The facial appearance of a child with β‐thalassaemia major. The skull is bossed with prominent frontal and parietal bones; the maxilla is enlarged</vt:lpstr>
      <vt:lpstr>Skull X‐ray in β‐thalassaemia major. There is a ‘hairon‐ end’ appearance as a result of expansion of the bone marrow into cortical bone.</vt:lpstr>
      <vt:lpstr>الشريحة 19</vt:lpstr>
      <vt:lpstr>الشريحة 20</vt:lpstr>
      <vt:lpstr>الشريحة 21</vt:lpstr>
      <vt:lpstr>الشريحة 22</vt:lpstr>
      <vt:lpstr>Laboratory diagnosis</vt:lpstr>
      <vt:lpstr>β‐Thalassaemia trait (minor) </vt:lpstr>
      <vt:lpstr>الشريحة 25</vt:lpstr>
      <vt:lpstr>Sickle cell disease</vt:lpstr>
      <vt:lpstr>الشريحة 27</vt:lpstr>
      <vt:lpstr>الشريحة 28</vt:lpstr>
      <vt:lpstr>Epidemiology</vt:lpstr>
      <vt:lpstr>Clinical features</vt:lpstr>
      <vt:lpstr>crises</vt:lpstr>
      <vt:lpstr>Vaso‐occlusive crises</vt:lpstr>
      <vt:lpstr>painful swollen fingers (dactylitis) in a child</vt:lpstr>
      <vt:lpstr>hand–foot’ syndrome</vt:lpstr>
      <vt:lpstr>الشريحة 35</vt:lpstr>
      <vt:lpstr>الشريحة 36</vt:lpstr>
      <vt:lpstr>Aplastic crises </vt:lpstr>
      <vt:lpstr>Haemolytic crises </vt:lpstr>
      <vt:lpstr>Other organ damage </vt:lpstr>
      <vt:lpstr>necrosis and ulceration</vt:lpstr>
      <vt:lpstr>الشريحة 41</vt:lpstr>
      <vt:lpstr>Laboratory findings</vt:lpstr>
      <vt:lpstr>Sickle cell anaemia: peripheral blood film showing deeply staining sickle cells, target cells and polychromasia.</vt:lpstr>
      <vt:lpstr>Sickle cell trait</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Genetic disorders of haemoglobin</dc:title>
  <dc:creator>DR.Ahmed Saker 2O14</dc:creator>
  <cp:lastModifiedBy>DR.Ahmed Saker 2O14</cp:lastModifiedBy>
  <cp:revision>11</cp:revision>
  <dcterms:created xsi:type="dcterms:W3CDTF">2021-12-12T18:53:34Z</dcterms:created>
  <dcterms:modified xsi:type="dcterms:W3CDTF">2025-11-14T11:44:14Z</dcterms:modified>
</cp:coreProperties>
</file>