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58" r:id="rId4"/>
    <p:sldId id="259" r:id="rId5"/>
    <p:sldId id="261" r:id="rId6"/>
    <p:sldId id="260" r:id="rId7"/>
    <p:sldId id="265" r:id="rId8"/>
    <p:sldId id="266" r:id="rId9"/>
    <p:sldId id="262" r:id="rId10"/>
    <p:sldId id="267" r:id="rId11"/>
    <p:sldId id="268" r:id="rId12"/>
    <p:sldId id="269" r:id="rId13"/>
    <p:sldId id="270" r:id="rId14"/>
    <p:sldId id="271" r:id="rId15"/>
    <p:sldId id="277" r:id="rId16"/>
    <p:sldId id="276" r:id="rId17"/>
    <p:sldId id="278" r:id="rId18"/>
    <p:sldId id="273" r:id="rId19"/>
    <p:sldId id="274" r:id="rId20"/>
    <p:sldId id="275" r:id="rId21"/>
    <p:sldId id="279" r:id="rId22"/>
    <p:sldId id="280" r:id="rId23"/>
    <p:sldId id="281" r:id="rId24"/>
    <p:sldId id="282" r:id="rId25"/>
    <p:sldId id="283" r:id="rId26"/>
    <p:sldId id="284" r:id="rId27"/>
    <p:sldId id="286" r:id="rId28"/>
    <p:sldId id="287" r:id="rId29"/>
    <p:sldId id="288" r:id="rId30"/>
    <p:sldId id="289" r:id="rId31"/>
    <p:sldId id="290" r:id="rId32"/>
    <p:sldId id="291" r:id="rId3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53" d="100"/>
          <a:sy n="53" d="100"/>
        </p:scale>
        <p:origin x="-96" y="-33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B9A1D4A2-871C-4F42-AAD1-BFB420A7E129}" type="datetimeFigureOut">
              <a:rPr lang="ar-IQ" smtClean="0"/>
              <a:pPr/>
              <a:t>08/07/1445</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0E991C-FBFC-4A3B-9E6F-CDDDC1800A19}"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B9A1D4A2-871C-4F42-AAD1-BFB420A7E129}" type="datetimeFigureOut">
              <a:rPr lang="ar-IQ" smtClean="0"/>
              <a:pPr/>
              <a:t>08/07/1445</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0E991C-FBFC-4A3B-9E6F-CDDDC1800A19}"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dirty="0" smtClean="0"/>
              <a:t>3ed practical anemia</a:t>
            </a:r>
            <a:endParaRPr lang="ar-IQ" dirty="0"/>
          </a:p>
        </p:txBody>
      </p:sp>
      <p:sp>
        <p:nvSpPr>
          <p:cNvPr id="3" name="عنوان فرعي 2"/>
          <p:cNvSpPr>
            <a:spLocks noGrp="1"/>
          </p:cNvSpPr>
          <p:nvPr>
            <p:ph type="subTitle" idx="1"/>
          </p:nvPr>
        </p:nvSpPr>
        <p:spPr/>
        <p:txBody>
          <a:bodyPr/>
          <a:lstStyle/>
          <a:p>
            <a:r>
              <a:rPr lang="en-US" dirty="0" smtClean="0"/>
              <a:t> Prof</a:t>
            </a:r>
            <a:r>
              <a:rPr lang="en-US" dirty="0" smtClean="0"/>
              <a:t>. </a:t>
            </a:r>
            <a:r>
              <a:rPr lang="en-US" dirty="0" err="1" smtClean="0"/>
              <a:t>Abeer</a:t>
            </a:r>
            <a:r>
              <a:rPr lang="en-US" dirty="0" smtClean="0"/>
              <a:t> </a:t>
            </a:r>
            <a:r>
              <a:rPr lang="en-US" dirty="0" err="1" smtClean="0"/>
              <a:t>Anwer</a:t>
            </a:r>
            <a:r>
              <a:rPr lang="en-US" dirty="0" smtClean="0"/>
              <a:t> Ahmed</a:t>
            </a:r>
            <a:endParaRPr lang="ar-IQ"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797040"/>
          </a:xfrm>
        </p:spPr>
        <p:txBody>
          <a:bodyPr>
            <a:noAutofit/>
          </a:bodyPr>
          <a:lstStyle/>
          <a:p>
            <a:pPr algn="l"/>
            <a:r>
              <a:rPr lang="en-US" sz="2400" dirty="0"/>
              <a:t>α‐</a:t>
            </a:r>
            <a:r>
              <a:rPr lang="en-US" sz="2400" dirty="0" err="1"/>
              <a:t>Thalassaemia</a:t>
            </a:r>
            <a:r>
              <a:rPr lang="en-US" sz="2400" dirty="0"/>
              <a:t>: </a:t>
            </a:r>
            <a:r>
              <a:rPr lang="en-US" sz="2400" dirty="0" err="1"/>
              <a:t>hydrops</a:t>
            </a:r>
            <a:r>
              <a:rPr lang="en-US" sz="2400" dirty="0"/>
              <a:t> </a:t>
            </a:r>
            <a:r>
              <a:rPr lang="en-US" sz="2400" dirty="0" err="1"/>
              <a:t>fetalis</a:t>
            </a:r>
            <a:r>
              <a:rPr lang="en-US" sz="2400" dirty="0"/>
              <a:t>, the result of deletion</a:t>
            </a:r>
            <a:br>
              <a:rPr lang="en-US" sz="2400" dirty="0"/>
            </a:br>
            <a:r>
              <a:rPr lang="en-US" sz="2400" dirty="0"/>
              <a:t>of all four α‐</a:t>
            </a:r>
            <a:r>
              <a:rPr lang="en-US" sz="2400" dirty="0" err="1"/>
              <a:t>globin</a:t>
            </a:r>
            <a:r>
              <a:rPr lang="en-US" sz="2400" dirty="0"/>
              <a:t> genes (homozygous α0‐thalassaemia). The</a:t>
            </a:r>
            <a:br>
              <a:rPr lang="en-US" sz="2400" dirty="0"/>
            </a:br>
            <a:r>
              <a:rPr lang="en-US" sz="2400" dirty="0"/>
              <a:t>main </a:t>
            </a:r>
            <a:r>
              <a:rPr lang="en-US" sz="2400" dirty="0" err="1"/>
              <a:t>haemoglobin</a:t>
            </a:r>
            <a:r>
              <a:rPr lang="en-US" sz="2400" dirty="0"/>
              <a:t> present is </a:t>
            </a:r>
            <a:r>
              <a:rPr lang="en-US" sz="2400" dirty="0" err="1"/>
              <a:t>Hb</a:t>
            </a:r>
            <a:r>
              <a:rPr lang="en-US" sz="2400" dirty="0"/>
              <a:t> </a:t>
            </a:r>
            <a:r>
              <a:rPr lang="en-US" sz="2400" dirty="0" err="1"/>
              <a:t>Barts</a:t>
            </a:r>
            <a:r>
              <a:rPr lang="en-US" sz="2400" dirty="0"/>
              <a:t> (γ4). The condition is</a:t>
            </a:r>
            <a:br>
              <a:rPr lang="en-US" sz="2400" dirty="0"/>
            </a:br>
            <a:r>
              <a:rPr lang="en-US" sz="2400" dirty="0"/>
              <a:t>incompatible with life beyond the fetal stage</a:t>
            </a:r>
            <a:endParaRPr lang="ar-IQ" sz="2400" dirty="0"/>
          </a:p>
        </p:txBody>
      </p:sp>
      <p:pic>
        <p:nvPicPr>
          <p:cNvPr id="5122" name="Picture 2"/>
          <p:cNvPicPr>
            <a:picLocks noGrp="1" noChangeAspect="1" noChangeArrowheads="1"/>
          </p:cNvPicPr>
          <p:nvPr>
            <p:ph idx="1"/>
          </p:nvPr>
        </p:nvPicPr>
        <p:blipFill>
          <a:blip r:embed="rId2"/>
          <a:srcRect/>
          <a:stretch>
            <a:fillRect/>
          </a:stretch>
        </p:blipFill>
        <p:spPr bwMode="auto">
          <a:xfrm>
            <a:off x="2662987" y="2643188"/>
            <a:ext cx="3818026" cy="34829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85720" y="274638"/>
            <a:ext cx="8401080" cy="1511288"/>
          </a:xfrm>
        </p:spPr>
        <p:txBody>
          <a:bodyPr>
            <a:noAutofit/>
          </a:bodyPr>
          <a:lstStyle/>
          <a:p>
            <a:pPr algn="l"/>
            <a:r>
              <a:rPr lang="el-GR" sz="2400" dirty="0"/>
              <a:t>α‐</a:t>
            </a:r>
            <a:r>
              <a:rPr lang="en-US" sz="2400" dirty="0" err="1"/>
              <a:t>Thalassaemia</a:t>
            </a:r>
            <a:r>
              <a:rPr lang="en-US" sz="2400" dirty="0"/>
              <a:t>: </a:t>
            </a:r>
            <a:r>
              <a:rPr lang="en-US" sz="2400" dirty="0" err="1"/>
              <a:t>haemoglobin</a:t>
            </a:r>
            <a:r>
              <a:rPr lang="en-US" sz="2400" dirty="0"/>
              <a:t> H disease. </a:t>
            </a:r>
            <a:r>
              <a:rPr lang="en-US" sz="2400" dirty="0" err="1"/>
              <a:t>Supravital</a:t>
            </a:r>
            <a:r>
              <a:rPr lang="en-US" sz="2400" dirty="0"/>
              <a:t> staining with brilliant </a:t>
            </a:r>
            <a:r>
              <a:rPr lang="en-US" sz="2400" dirty="0" err="1"/>
              <a:t>cresyl</a:t>
            </a:r>
            <a:r>
              <a:rPr lang="en-US" sz="2400" dirty="0"/>
              <a:t/>
            </a:r>
            <a:br>
              <a:rPr lang="en-US" sz="2400" dirty="0"/>
            </a:br>
            <a:r>
              <a:rPr lang="en-US" sz="2400" dirty="0"/>
              <a:t>blue reveals multiple fine, deeply stained deposits (‘golf ball’ cells) caused by precipitation of aggregates of β‐</a:t>
            </a:r>
            <a:r>
              <a:rPr lang="en-US" sz="2400" dirty="0" err="1"/>
              <a:t>globin</a:t>
            </a:r>
            <a:r>
              <a:rPr lang="en-US" sz="2400" dirty="0"/>
              <a:t> chains.</a:t>
            </a:r>
            <a:endParaRPr lang="ar-IQ" sz="2400" dirty="0"/>
          </a:p>
        </p:txBody>
      </p:sp>
      <p:pic>
        <p:nvPicPr>
          <p:cNvPr id="1026" name="Picture 2"/>
          <p:cNvPicPr>
            <a:picLocks noGrp="1" noChangeAspect="1" noChangeArrowheads="1"/>
          </p:cNvPicPr>
          <p:nvPr>
            <p:ph idx="1"/>
          </p:nvPr>
        </p:nvPicPr>
        <p:blipFill>
          <a:blip r:embed="rId2"/>
          <a:srcRect l="65155"/>
          <a:stretch>
            <a:fillRect/>
          </a:stretch>
        </p:blipFill>
        <p:spPr bwMode="auto">
          <a:xfrm>
            <a:off x="2928926" y="2357430"/>
            <a:ext cx="2627997" cy="4054475"/>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p:spPr>
        <p:txBody>
          <a:bodyPr>
            <a:noAutofit/>
          </a:bodyPr>
          <a:lstStyle/>
          <a:p>
            <a:pPr algn="l"/>
            <a:r>
              <a:rPr lang="el-GR" sz="2400" dirty="0"/>
              <a:t>α‐</a:t>
            </a:r>
            <a:r>
              <a:rPr lang="en-US" sz="2400" dirty="0" err="1"/>
              <a:t>Thalassaemia</a:t>
            </a:r>
            <a:r>
              <a:rPr lang="en-US" sz="2400" dirty="0"/>
              <a:t>: </a:t>
            </a:r>
            <a:r>
              <a:rPr lang="en-US" sz="2400" dirty="0" err="1"/>
              <a:t>haemoglobin</a:t>
            </a:r>
            <a:r>
              <a:rPr lang="en-US" sz="2400" dirty="0"/>
              <a:t> H disease (three </a:t>
            </a:r>
            <a:r>
              <a:rPr lang="el-GR" sz="2400" dirty="0"/>
              <a:t>α‐</a:t>
            </a:r>
            <a:r>
              <a:rPr lang="en-US" sz="2400" dirty="0" err="1"/>
              <a:t>globin</a:t>
            </a:r>
            <a:r>
              <a:rPr lang="en-US" sz="2400" dirty="0"/>
              <a:t> gene deletion). The blood film shows marked </a:t>
            </a:r>
            <a:r>
              <a:rPr lang="en-US" sz="2400" dirty="0" err="1"/>
              <a:t>hypochromic</a:t>
            </a:r>
            <a:r>
              <a:rPr lang="en-US" sz="2400" dirty="0"/>
              <a:t>,</a:t>
            </a:r>
            <a:br>
              <a:rPr lang="en-US" sz="2400" dirty="0"/>
            </a:br>
            <a:r>
              <a:rPr lang="en-US" sz="2400" dirty="0" err="1"/>
              <a:t>microcytic</a:t>
            </a:r>
            <a:r>
              <a:rPr lang="en-US" sz="2400" dirty="0"/>
              <a:t> cells with target cells and </a:t>
            </a:r>
            <a:r>
              <a:rPr lang="en-US" sz="2400" dirty="0" err="1"/>
              <a:t>poikilocytosis</a:t>
            </a:r>
            <a:endParaRPr lang="ar-IQ" sz="2400" dirty="0"/>
          </a:p>
        </p:txBody>
      </p:sp>
      <p:pic>
        <p:nvPicPr>
          <p:cNvPr id="2050" name="Picture 2"/>
          <p:cNvPicPr>
            <a:picLocks noGrp="1" noChangeAspect="1" noChangeArrowheads="1"/>
          </p:cNvPicPr>
          <p:nvPr>
            <p:ph idx="1"/>
          </p:nvPr>
        </p:nvPicPr>
        <p:blipFill>
          <a:blip r:embed="rId2"/>
          <a:srcRect t="28883" r="37847"/>
          <a:stretch>
            <a:fillRect/>
          </a:stretch>
        </p:blipFill>
        <p:spPr bwMode="auto">
          <a:xfrm>
            <a:off x="1643042" y="2500306"/>
            <a:ext cx="5114932" cy="314630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400" dirty="0"/>
              <a:t>The facial appearance of a child with β‐</a:t>
            </a:r>
            <a:r>
              <a:rPr lang="en-US" sz="2400" dirty="0" err="1"/>
              <a:t>thalassaemia</a:t>
            </a:r>
            <a:r>
              <a:rPr lang="en-US" sz="2400" dirty="0"/>
              <a:t/>
            </a:r>
            <a:br>
              <a:rPr lang="en-US" sz="2400" dirty="0"/>
            </a:br>
            <a:r>
              <a:rPr lang="en-US" sz="2400" dirty="0"/>
              <a:t>major. The skull is bossed with prominent frontal and parietal</a:t>
            </a:r>
            <a:br>
              <a:rPr lang="en-US" sz="2400" dirty="0"/>
            </a:br>
            <a:r>
              <a:rPr lang="en-US" sz="2400" dirty="0"/>
              <a:t>bones; the maxilla is enlarged</a:t>
            </a:r>
            <a:endParaRPr lang="ar-IQ" sz="2400" dirty="0"/>
          </a:p>
        </p:txBody>
      </p:sp>
      <p:pic>
        <p:nvPicPr>
          <p:cNvPr id="3074" name="Picture 2"/>
          <p:cNvPicPr>
            <a:picLocks noGrp="1" noChangeAspect="1" noChangeArrowheads="1"/>
          </p:cNvPicPr>
          <p:nvPr>
            <p:ph idx="1"/>
          </p:nvPr>
        </p:nvPicPr>
        <p:blipFill>
          <a:blip r:embed="rId2"/>
          <a:srcRect/>
          <a:stretch>
            <a:fillRect/>
          </a:stretch>
        </p:blipFill>
        <p:spPr bwMode="auto">
          <a:xfrm>
            <a:off x="2891125" y="1600200"/>
            <a:ext cx="3361750" cy="4525963"/>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400" dirty="0"/>
              <a:t>Skull X‐ray in β‐</a:t>
            </a:r>
            <a:r>
              <a:rPr lang="en-US" sz="2400" dirty="0" err="1"/>
              <a:t>thalassaemia</a:t>
            </a:r>
            <a:r>
              <a:rPr lang="en-US" sz="2400" dirty="0"/>
              <a:t> major. There is a ‘</a:t>
            </a:r>
            <a:r>
              <a:rPr lang="en-US" sz="2400" dirty="0" err="1"/>
              <a:t>hairon</a:t>
            </a:r>
            <a:r>
              <a:rPr lang="en-US" sz="2400" dirty="0"/>
              <a:t>‐</a:t>
            </a:r>
            <a:br>
              <a:rPr lang="en-US" sz="2400" dirty="0"/>
            </a:br>
            <a:r>
              <a:rPr lang="en-US" sz="2400" dirty="0"/>
              <a:t>end’ appearance as a result of expansion of the bone marrow</a:t>
            </a:r>
            <a:br>
              <a:rPr lang="en-US" sz="2400" dirty="0"/>
            </a:br>
            <a:r>
              <a:rPr lang="en-US" sz="2400" dirty="0"/>
              <a:t>into cortical bone.</a:t>
            </a:r>
            <a:endParaRPr lang="ar-IQ" sz="2400" dirty="0"/>
          </a:p>
        </p:txBody>
      </p:sp>
      <p:pic>
        <p:nvPicPr>
          <p:cNvPr id="4098" name="Picture 2"/>
          <p:cNvPicPr>
            <a:picLocks noGrp="1" noChangeAspect="1" noChangeArrowheads="1"/>
          </p:cNvPicPr>
          <p:nvPr>
            <p:ph idx="1"/>
          </p:nvPr>
        </p:nvPicPr>
        <p:blipFill>
          <a:blip r:embed="rId2"/>
          <a:srcRect/>
          <a:stretch>
            <a:fillRect/>
          </a:stretch>
        </p:blipFill>
        <p:spPr bwMode="auto">
          <a:xfrm>
            <a:off x="2628900" y="1634331"/>
            <a:ext cx="3886200" cy="44577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pPr algn="l">
              <a:buNone/>
            </a:pPr>
            <a:r>
              <a:rPr lang="en-US" dirty="0"/>
              <a:t>Sickle cell disease is a group of </a:t>
            </a:r>
            <a:r>
              <a:rPr lang="en-US" dirty="0" err="1"/>
              <a:t>haemoglobin</a:t>
            </a:r>
            <a:r>
              <a:rPr lang="en-US" dirty="0"/>
              <a:t> disorders </a:t>
            </a:r>
            <a:r>
              <a:rPr lang="en-US" dirty="0" smtClean="0"/>
              <a:t>resulting from </a:t>
            </a:r>
            <a:r>
              <a:rPr lang="en-US" dirty="0"/>
              <a:t>the inheritance of the sickle β‐</a:t>
            </a:r>
            <a:r>
              <a:rPr lang="en-US" dirty="0" err="1"/>
              <a:t>globin</a:t>
            </a:r>
            <a:r>
              <a:rPr lang="en-US" dirty="0"/>
              <a:t> gene. </a:t>
            </a:r>
            <a:endParaRPr lang="en-US" dirty="0" smtClean="0"/>
          </a:p>
          <a:p>
            <a:pPr algn="l">
              <a:buNone/>
            </a:pPr>
            <a:r>
              <a:rPr lang="en-US" dirty="0"/>
              <a:t> Sickle cell disease (SCD) is </a:t>
            </a:r>
            <a:r>
              <a:rPr lang="en-US" dirty="0" smtClean="0"/>
              <a:t>an</a:t>
            </a:r>
          </a:p>
          <a:p>
            <a:pPr algn="l">
              <a:buNone/>
            </a:pPr>
            <a:r>
              <a:rPr lang="en-US" dirty="0" smtClean="0"/>
              <a:t> </a:t>
            </a:r>
            <a:r>
              <a:rPr lang="en-US" dirty="0" err="1"/>
              <a:t>autosomal</a:t>
            </a:r>
            <a:r>
              <a:rPr lang="en-US" dirty="0"/>
              <a:t> recessive </a:t>
            </a:r>
            <a:endParaRPr lang="en-US" dirty="0" smtClean="0"/>
          </a:p>
        </p:txBody>
      </p:sp>
      <p:pic>
        <p:nvPicPr>
          <p:cNvPr id="10242" name="Picture 2" descr="C:\Users\Taiba\Downloads\images (1).png"/>
          <p:cNvPicPr>
            <a:picLocks noChangeAspect="1" noChangeArrowheads="1"/>
          </p:cNvPicPr>
          <p:nvPr/>
        </p:nvPicPr>
        <p:blipFill>
          <a:blip r:embed="rId2"/>
          <a:srcRect/>
          <a:stretch>
            <a:fillRect/>
          </a:stretch>
        </p:blipFill>
        <p:spPr bwMode="auto">
          <a:xfrm>
            <a:off x="5500694" y="2652500"/>
            <a:ext cx="3399899" cy="39911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2800" dirty="0" smtClean="0"/>
              <a:t>Sickle cell </a:t>
            </a:r>
            <a:r>
              <a:rPr lang="en-US" sz="2800" dirty="0" err="1" smtClean="0"/>
              <a:t>anaemia</a:t>
            </a:r>
            <a:r>
              <a:rPr lang="en-US" sz="2800" dirty="0" smtClean="0"/>
              <a:t>: peripheral blood film showing deeply staining sickle cells, target cells and</a:t>
            </a:r>
            <a:br>
              <a:rPr lang="en-US" sz="2800" dirty="0" smtClean="0"/>
            </a:br>
            <a:r>
              <a:rPr lang="en-US" sz="2800" dirty="0" err="1" smtClean="0"/>
              <a:t>polychromasia</a:t>
            </a:r>
            <a:r>
              <a:rPr lang="en-US" sz="2800" dirty="0" smtClean="0"/>
              <a:t>.</a:t>
            </a:r>
            <a:endParaRPr lang="ar-IQ" sz="2800" dirty="0"/>
          </a:p>
        </p:txBody>
      </p:sp>
      <p:pic>
        <p:nvPicPr>
          <p:cNvPr id="2050" name="Picture 2"/>
          <p:cNvPicPr>
            <a:picLocks noGrp="1" noChangeAspect="1" noChangeArrowheads="1"/>
          </p:cNvPicPr>
          <p:nvPr>
            <p:ph idx="1"/>
          </p:nvPr>
        </p:nvPicPr>
        <p:blipFill>
          <a:blip r:embed="rId2"/>
          <a:srcRect/>
          <a:stretch>
            <a:fillRect/>
          </a:stretch>
        </p:blipFill>
        <p:spPr bwMode="auto">
          <a:xfrm>
            <a:off x="1500166" y="1530143"/>
            <a:ext cx="6357982" cy="4828846"/>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dirty="0"/>
          </a:p>
        </p:txBody>
      </p:sp>
      <p:pic>
        <p:nvPicPr>
          <p:cNvPr id="1026" name="Picture 2"/>
          <p:cNvPicPr>
            <a:picLocks noGrp="1" noChangeAspect="1" noChangeArrowheads="1"/>
          </p:cNvPicPr>
          <p:nvPr>
            <p:ph idx="1"/>
          </p:nvPr>
        </p:nvPicPr>
        <p:blipFill>
          <a:blip r:embed="rId2"/>
          <a:srcRect/>
          <a:stretch>
            <a:fillRect/>
          </a:stretch>
        </p:blipFill>
        <p:spPr bwMode="auto">
          <a:xfrm>
            <a:off x="428596" y="3643314"/>
            <a:ext cx="8247219" cy="2775763"/>
          </a:xfrm>
          <a:prstGeom prst="rect">
            <a:avLst/>
          </a:prstGeom>
          <a:noFill/>
          <a:ln w="9525">
            <a:noFill/>
            <a:miter lim="800000"/>
            <a:headEnd/>
            <a:tailEnd/>
          </a:ln>
          <a:effectLst/>
        </p:spPr>
      </p:pic>
      <p:sp>
        <p:nvSpPr>
          <p:cNvPr id="5" name="مستطيل 4"/>
          <p:cNvSpPr/>
          <p:nvPr/>
        </p:nvSpPr>
        <p:spPr>
          <a:xfrm>
            <a:off x="500034" y="1500174"/>
            <a:ext cx="8001056" cy="1754326"/>
          </a:xfrm>
          <a:prstGeom prst="rect">
            <a:avLst/>
          </a:prstGeom>
        </p:spPr>
        <p:txBody>
          <a:bodyPr wrap="square">
            <a:spAutoFit/>
          </a:bodyPr>
          <a:lstStyle/>
          <a:p>
            <a:pPr algn="l">
              <a:buNone/>
            </a:pPr>
            <a:r>
              <a:rPr lang="en-US" sz="3600" dirty="0" smtClean="0"/>
              <a:t>The sickle β‐</a:t>
            </a:r>
            <a:r>
              <a:rPr lang="en-US" sz="3600" dirty="0" err="1" smtClean="0"/>
              <a:t>globin</a:t>
            </a:r>
            <a:r>
              <a:rPr lang="en-US" sz="3600" dirty="0" smtClean="0"/>
              <a:t> abnormality is caused by substitution of </a:t>
            </a:r>
            <a:r>
              <a:rPr lang="en-US" sz="3600" dirty="0" err="1" smtClean="0"/>
              <a:t>valine</a:t>
            </a:r>
            <a:r>
              <a:rPr lang="en-US" sz="3600" dirty="0" smtClean="0"/>
              <a:t> for </a:t>
            </a:r>
            <a:r>
              <a:rPr lang="en-US" sz="3600" dirty="0" err="1" smtClean="0"/>
              <a:t>glutamic</a:t>
            </a:r>
            <a:r>
              <a:rPr lang="en-US" sz="3600" dirty="0" smtClean="0"/>
              <a:t> acid in position 6 in the β chain</a:t>
            </a:r>
            <a:endParaRPr lang="ar-IQ" sz="36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painful swollen fingers (</a:t>
            </a:r>
            <a:r>
              <a:rPr lang="en-US" dirty="0" err="1"/>
              <a:t>dactylitis</a:t>
            </a:r>
            <a:r>
              <a:rPr lang="en-US" dirty="0"/>
              <a:t>) in a child</a:t>
            </a:r>
            <a:endParaRPr lang="ar-IQ" dirty="0"/>
          </a:p>
        </p:txBody>
      </p:sp>
      <p:pic>
        <p:nvPicPr>
          <p:cNvPr id="8194" name="Picture 2"/>
          <p:cNvPicPr>
            <a:picLocks noGrp="1" noChangeAspect="1" noChangeArrowheads="1"/>
          </p:cNvPicPr>
          <p:nvPr>
            <p:ph idx="1"/>
          </p:nvPr>
        </p:nvPicPr>
        <p:blipFill>
          <a:blip r:embed="rId2"/>
          <a:srcRect/>
          <a:stretch>
            <a:fillRect/>
          </a:stretch>
        </p:blipFill>
        <p:spPr bwMode="auto">
          <a:xfrm>
            <a:off x="2181225" y="1901031"/>
            <a:ext cx="4781550" cy="39243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hand–foot’ syndrome</a:t>
            </a:r>
            <a:endParaRPr lang="ar-IQ" dirty="0"/>
          </a:p>
        </p:txBody>
      </p:sp>
      <p:pic>
        <p:nvPicPr>
          <p:cNvPr id="1026" name="Picture 2" descr="C:\Users\Taiba\Desktop\sca.jpg"/>
          <p:cNvPicPr>
            <a:picLocks noChangeAspect="1" noChangeArrowheads="1"/>
          </p:cNvPicPr>
          <p:nvPr/>
        </p:nvPicPr>
        <p:blipFill>
          <a:blip r:embed="rId2"/>
          <a:srcRect l="14479" t="46392" r="7335"/>
          <a:stretch>
            <a:fillRect/>
          </a:stretch>
        </p:blipFill>
        <p:spPr bwMode="auto">
          <a:xfrm>
            <a:off x="642910" y="1785926"/>
            <a:ext cx="7511392" cy="3857652"/>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p:txBody>
          <a:bodyPr/>
          <a:lstStyle/>
          <a:p>
            <a:endParaRPr lang="ar-IQ"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dirty="0"/>
              <a:t>necrosis and ulceration</a:t>
            </a:r>
            <a:endParaRPr lang="ar-IQ" dirty="0"/>
          </a:p>
        </p:txBody>
      </p:sp>
      <p:pic>
        <p:nvPicPr>
          <p:cNvPr id="6146" name="Picture 2"/>
          <p:cNvPicPr>
            <a:picLocks noGrp="1" noChangeAspect="1" noChangeArrowheads="1"/>
          </p:cNvPicPr>
          <p:nvPr>
            <p:ph idx="1"/>
          </p:nvPr>
        </p:nvPicPr>
        <p:blipFill>
          <a:blip r:embed="rId2"/>
          <a:srcRect/>
          <a:stretch>
            <a:fillRect/>
          </a:stretch>
        </p:blipFill>
        <p:spPr bwMode="auto">
          <a:xfrm>
            <a:off x="3113478" y="1600200"/>
            <a:ext cx="2917043" cy="452596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srcRect/>
          <a:stretch>
            <a:fillRect/>
          </a:stretch>
        </p:blipFill>
        <p:spPr bwMode="auto">
          <a:xfrm>
            <a:off x="0" y="0"/>
            <a:ext cx="3344980" cy="4525963"/>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4495800" y="0"/>
            <a:ext cx="4648200" cy="3143250"/>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4500562" y="3063652"/>
            <a:ext cx="4643438" cy="3794348"/>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274638"/>
            <a:ext cx="8472518" cy="1939916"/>
          </a:xfrm>
        </p:spPr>
        <p:txBody>
          <a:bodyPr>
            <a:noAutofit/>
          </a:bodyPr>
          <a:lstStyle/>
          <a:p>
            <a:pPr algn="l"/>
            <a:r>
              <a:rPr lang="en-US" sz="2800" dirty="0" smtClean="0"/>
              <a:t>Cross‐section of the spinal cord in a patient who died</a:t>
            </a:r>
            <a:br>
              <a:rPr lang="en-US" sz="2800" dirty="0" smtClean="0"/>
            </a:br>
            <a:r>
              <a:rPr lang="en-US" sz="2800" dirty="0" smtClean="0"/>
              <a:t>with </a:t>
            </a:r>
            <a:r>
              <a:rPr lang="en-US" sz="2800" dirty="0" err="1" smtClean="0">
                <a:solidFill>
                  <a:srgbClr val="FF0000"/>
                </a:solidFill>
              </a:rPr>
              <a:t>subacute</a:t>
            </a:r>
            <a:r>
              <a:rPr lang="en-US" sz="2800" dirty="0" smtClean="0">
                <a:solidFill>
                  <a:srgbClr val="FF0000"/>
                </a:solidFill>
              </a:rPr>
              <a:t> combined degeneration of the cord </a:t>
            </a:r>
            <a:r>
              <a:rPr lang="en-US" sz="2800" dirty="0" smtClean="0"/>
              <a:t>(</a:t>
            </a:r>
            <a:r>
              <a:rPr lang="en-US" sz="2800" dirty="0" err="1" smtClean="0"/>
              <a:t>Weigert</a:t>
            </a:r>
            <a:r>
              <a:rPr lang="en-US" sz="2800" dirty="0" smtClean="0"/>
              <a:t>–Pal stain). There is </a:t>
            </a:r>
            <a:r>
              <a:rPr lang="en-US" sz="2800" dirty="0" err="1" smtClean="0"/>
              <a:t>demyelination</a:t>
            </a:r>
            <a:r>
              <a:rPr lang="en-US" sz="2800" dirty="0" smtClean="0"/>
              <a:t/>
            </a:r>
            <a:br>
              <a:rPr lang="en-US" sz="2800" dirty="0" smtClean="0"/>
            </a:br>
            <a:r>
              <a:rPr lang="ar-IQ" sz="2800" dirty="0" smtClean="0"/>
              <a:t>  </a:t>
            </a:r>
            <a:r>
              <a:rPr lang="en-US" sz="2800" dirty="0" smtClean="0"/>
              <a:t>of the dorsal and </a:t>
            </a:r>
            <a:r>
              <a:rPr lang="en-US" sz="2800" dirty="0" err="1" smtClean="0"/>
              <a:t>dorsolateral</a:t>
            </a:r>
            <a:r>
              <a:rPr lang="en-US" sz="2800" dirty="0" smtClean="0"/>
              <a:t> columns.</a:t>
            </a:r>
            <a:endParaRPr lang="ar-IQ" sz="2800" dirty="0"/>
          </a:p>
        </p:txBody>
      </p:sp>
      <p:pic>
        <p:nvPicPr>
          <p:cNvPr id="2050" name="Picture 2"/>
          <p:cNvPicPr>
            <a:picLocks noGrp="1" noChangeAspect="1" noChangeArrowheads="1"/>
          </p:cNvPicPr>
          <p:nvPr>
            <p:ph idx="1"/>
          </p:nvPr>
        </p:nvPicPr>
        <p:blipFill>
          <a:blip r:embed="rId2"/>
          <a:srcRect/>
          <a:stretch>
            <a:fillRect/>
          </a:stretch>
        </p:blipFill>
        <p:spPr bwMode="auto">
          <a:xfrm>
            <a:off x="2214546" y="2214554"/>
            <a:ext cx="5904394" cy="4000528"/>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3200" dirty="0" err="1" smtClean="0"/>
              <a:t>Megaloblastic</a:t>
            </a:r>
            <a:r>
              <a:rPr lang="en-US" sz="3200" dirty="0" smtClean="0"/>
              <a:t> </a:t>
            </a:r>
            <a:r>
              <a:rPr lang="en-US" sz="3200" dirty="0" err="1" smtClean="0"/>
              <a:t>anaemia</a:t>
            </a:r>
            <a:r>
              <a:rPr lang="en-US" sz="3200" dirty="0" smtClean="0"/>
              <a:t>: peripheral blood film</a:t>
            </a:r>
            <a:br>
              <a:rPr lang="en-US" sz="3200" dirty="0" smtClean="0"/>
            </a:br>
            <a:r>
              <a:rPr lang="en-US" sz="3200" dirty="0" smtClean="0"/>
              <a:t>showing oval </a:t>
            </a:r>
            <a:r>
              <a:rPr lang="en-US" sz="3200" dirty="0" err="1" smtClean="0"/>
              <a:t>macrocytes</a:t>
            </a:r>
            <a:endParaRPr lang="ar-IQ" sz="3200" dirty="0"/>
          </a:p>
        </p:txBody>
      </p:sp>
      <p:pic>
        <p:nvPicPr>
          <p:cNvPr id="16386" name="Picture 2"/>
          <p:cNvPicPr>
            <a:picLocks noGrp="1" noChangeAspect="1" noChangeArrowheads="1"/>
          </p:cNvPicPr>
          <p:nvPr>
            <p:ph idx="1"/>
          </p:nvPr>
        </p:nvPicPr>
        <p:blipFill>
          <a:blip r:embed="rId2"/>
          <a:srcRect b="25959"/>
          <a:stretch>
            <a:fillRect/>
          </a:stretch>
        </p:blipFill>
        <p:spPr bwMode="auto">
          <a:xfrm>
            <a:off x="1000100" y="1928802"/>
            <a:ext cx="6887346" cy="4357718"/>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282" y="0"/>
            <a:ext cx="8929718" cy="1785926"/>
          </a:xfrm>
        </p:spPr>
        <p:txBody>
          <a:bodyPr>
            <a:noAutofit/>
          </a:bodyPr>
          <a:lstStyle/>
          <a:p>
            <a:pPr algn="l"/>
            <a:r>
              <a:rPr lang="en-US" sz="1600" dirty="0" err="1" smtClean="0"/>
              <a:t>Megaloblastic</a:t>
            </a:r>
            <a:r>
              <a:rPr lang="en-US" sz="1600" dirty="0" smtClean="0"/>
              <a:t> changes in the bone marrow in a patient with severe </a:t>
            </a:r>
            <a:r>
              <a:rPr lang="en-US" sz="1600" dirty="0" err="1" smtClean="0"/>
              <a:t>megaloblastic</a:t>
            </a:r>
            <a:r>
              <a:rPr lang="en-US" sz="1600" dirty="0" smtClean="0"/>
              <a:t> </a:t>
            </a:r>
            <a:r>
              <a:rPr lang="en-US" sz="1600" dirty="0" err="1" smtClean="0"/>
              <a:t>anaemia</a:t>
            </a:r>
            <a:r>
              <a:rPr lang="en-US" sz="1600" dirty="0" smtClean="0"/>
              <a:t>. </a:t>
            </a:r>
            <a:r>
              <a:rPr lang="en-US" sz="1600" b="1" dirty="0" smtClean="0"/>
              <a:t>(a–c) Erythroblasts showing fine,</a:t>
            </a:r>
            <a:br>
              <a:rPr lang="en-US" sz="1600" b="1" dirty="0" smtClean="0"/>
            </a:br>
            <a:r>
              <a:rPr lang="en-US" sz="1600" dirty="0" smtClean="0"/>
              <a:t>open stippled (primitive) appearance of the nuclear chromatin even in late cells (pale cytoplasm with some </a:t>
            </a:r>
            <a:r>
              <a:rPr lang="en-US" sz="1600" dirty="0" err="1" smtClean="0"/>
              <a:t>haemoglobin</a:t>
            </a:r>
            <a:r>
              <a:rPr lang="en-US" sz="1600" dirty="0" smtClean="0"/>
              <a:t> formation).</a:t>
            </a:r>
            <a:br>
              <a:rPr lang="en-US" sz="1600" dirty="0" smtClean="0"/>
            </a:br>
            <a:r>
              <a:rPr lang="en-US" sz="1600" b="1" dirty="0" smtClean="0"/>
              <a:t>(d) Abnormal giant </a:t>
            </a:r>
            <a:r>
              <a:rPr lang="en-US" sz="1600" b="1" dirty="0" err="1" smtClean="0"/>
              <a:t>metamyelocytes</a:t>
            </a:r>
            <a:r>
              <a:rPr lang="en-US" sz="1600" b="1" dirty="0" smtClean="0"/>
              <a:t> and band forms.</a:t>
            </a:r>
            <a:endParaRPr lang="ar-IQ" sz="1600" dirty="0"/>
          </a:p>
        </p:txBody>
      </p:sp>
      <p:pic>
        <p:nvPicPr>
          <p:cNvPr id="17410" name="Picture 2"/>
          <p:cNvPicPr>
            <a:picLocks noGrp="1" noChangeAspect="1" noChangeArrowheads="1"/>
          </p:cNvPicPr>
          <p:nvPr>
            <p:ph idx="1"/>
          </p:nvPr>
        </p:nvPicPr>
        <p:blipFill>
          <a:blip r:embed="rId2"/>
          <a:srcRect/>
          <a:stretch>
            <a:fillRect/>
          </a:stretch>
        </p:blipFill>
        <p:spPr bwMode="auto">
          <a:xfrm>
            <a:off x="1357290" y="1714488"/>
            <a:ext cx="5786478" cy="5161967"/>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000" b="1" dirty="0"/>
              <a:t>(a) Blood film in hereditary </a:t>
            </a:r>
            <a:r>
              <a:rPr lang="en-US" sz="2000" b="1" dirty="0" err="1"/>
              <a:t>spherocytosis</a:t>
            </a:r>
            <a:r>
              <a:rPr lang="en-US" sz="2000" b="1" dirty="0"/>
              <a:t>. The </a:t>
            </a:r>
            <a:r>
              <a:rPr lang="en-US" sz="2000" b="1" dirty="0" err="1"/>
              <a:t>spherocytes</a:t>
            </a:r>
            <a:r>
              <a:rPr lang="en-US" sz="2000" b="1" dirty="0"/>
              <a:t> are deeply staining and of small diameter. Larger polychromatic</a:t>
            </a:r>
            <a:br>
              <a:rPr lang="en-US" sz="2000" b="1" dirty="0"/>
            </a:br>
            <a:r>
              <a:rPr lang="en-US" sz="2000" dirty="0"/>
              <a:t>cells are </a:t>
            </a:r>
            <a:r>
              <a:rPr lang="en-US" sz="2000" dirty="0" err="1"/>
              <a:t>reticulocytes</a:t>
            </a:r>
            <a:r>
              <a:rPr lang="en-US" sz="2000" dirty="0"/>
              <a:t> (confirmed by </a:t>
            </a:r>
            <a:r>
              <a:rPr lang="en-US" sz="2000" dirty="0" err="1"/>
              <a:t>supravital</a:t>
            </a:r>
            <a:r>
              <a:rPr lang="en-US" sz="2000" dirty="0"/>
              <a:t> staining). </a:t>
            </a:r>
            <a:r>
              <a:rPr lang="en-US" sz="2000" b="1" dirty="0"/>
              <a:t>(b) Blood film in hereditary </a:t>
            </a:r>
            <a:r>
              <a:rPr lang="en-US" sz="2000" b="1" dirty="0" err="1"/>
              <a:t>elliptocytosis</a:t>
            </a:r>
            <a:r>
              <a:rPr lang="en-US" sz="2000" b="1" dirty="0"/>
              <a:t>.</a:t>
            </a:r>
            <a:endParaRPr lang="ar-IQ" sz="2000" dirty="0"/>
          </a:p>
        </p:txBody>
      </p:sp>
      <p:pic>
        <p:nvPicPr>
          <p:cNvPr id="1026" name="Picture 2"/>
          <p:cNvPicPr>
            <a:picLocks noGrp="1" noChangeAspect="1" noChangeArrowheads="1"/>
          </p:cNvPicPr>
          <p:nvPr>
            <p:ph idx="1"/>
          </p:nvPr>
        </p:nvPicPr>
        <p:blipFill>
          <a:blip r:embed="rId2"/>
          <a:srcRect/>
          <a:stretch>
            <a:fillRect/>
          </a:stretch>
        </p:blipFill>
        <p:spPr bwMode="auto">
          <a:xfrm>
            <a:off x="357158" y="2386806"/>
            <a:ext cx="8501122" cy="3685400"/>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r>
              <a:rPr lang="en-US" sz="2000" dirty="0"/>
              <a:t>Blood film in G6PD deficiency with acute </a:t>
            </a:r>
            <a:r>
              <a:rPr lang="en-US" sz="2000" dirty="0" err="1"/>
              <a:t>haemolysis</a:t>
            </a:r>
            <a:r>
              <a:rPr lang="en-US" sz="2000" dirty="0"/>
              <a:t/>
            </a:r>
            <a:br>
              <a:rPr lang="en-US" sz="2000" dirty="0"/>
            </a:br>
            <a:r>
              <a:rPr lang="en-US" sz="2000" dirty="0"/>
              <a:t>after an oxidant stress. Some of the cells show loss of cytoplasm</a:t>
            </a:r>
            <a:br>
              <a:rPr lang="en-US" sz="2000" dirty="0"/>
            </a:br>
            <a:r>
              <a:rPr lang="en-US" sz="2000" dirty="0"/>
              <a:t>with separation of remaining </a:t>
            </a:r>
            <a:r>
              <a:rPr lang="en-US" sz="2000" dirty="0" err="1"/>
              <a:t>haemoglobin</a:t>
            </a:r>
            <a:r>
              <a:rPr lang="en-US" sz="2000" dirty="0"/>
              <a:t> from the cell membrane</a:t>
            </a:r>
            <a:br>
              <a:rPr lang="en-US" sz="2000" dirty="0"/>
            </a:br>
            <a:r>
              <a:rPr lang="en-US" sz="2000" dirty="0"/>
              <a:t>(‘blister’ cells). There are also numerous contracted and deeply</a:t>
            </a:r>
            <a:br>
              <a:rPr lang="en-US" sz="2000" dirty="0"/>
            </a:br>
            <a:r>
              <a:rPr lang="en-US" sz="2000" dirty="0"/>
              <a:t>staining cells.</a:t>
            </a:r>
            <a:endParaRPr lang="ar-IQ" sz="2000" dirty="0"/>
          </a:p>
        </p:txBody>
      </p:sp>
      <p:pic>
        <p:nvPicPr>
          <p:cNvPr id="2050" name="Picture 2"/>
          <p:cNvPicPr>
            <a:picLocks noGrp="1" noChangeAspect="1" noChangeArrowheads="1"/>
          </p:cNvPicPr>
          <p:nvPr>
            <p:ph idx="1"/>
          </p:nvPr>
        </p:nvPicPr>
        <p:blipFill>
          <a:blip r:embed="rId2"/>
          <a:srcRect/>
          <a:stretch>
            <a:fillRect/>
          </a:stretch>
        </p:blipFill>
        <p:spPr bwMode="auto">
          <a:xfrm>
            <a:off x="0" y="1785926"/>
            <a:ext cx="4667250" cy="3286148"/>
          </a:xfrm>
          <a:prstGeom prst="rect">
            <a:avLst/>
          </a:prstGeom>
          <a:noFill/>
          <a:ln w="9525">
            <a:noFill/>
            <a:miter lim="800000"/>
            <a:headEnd/>
            <a:tailEnd/>
          </a:ln>
          <a:effectLst/>
        </p:spPr>
      </p:pic>
      <p:pic>
        <p:nvPicPr>
          <p:cNvPr id="2051" name="Picture 3" descr="C:\Users\Taiba\Desktop\hienz.jpg"/>
          <p:cNvPicPr>
            <a:picLocks noChangeAspect="1" noChangeArrowheads="1"/>
          </p:cNvPicPr>
          <p:nvPr/>
        </p:nvPicPr>
        <p:blipFill>
          <a:blip r:embed="rId3"/>
          <a:srcRect/>
          <a:stretch>
            <a:fillRect/>
          </a:stretch>
        </p:blipFill>
        <p:spPr bwMode="auto">
          <a:xfrm>
            <a:off x="4857752" y="1687685"/>
            <a:ext cx="3929090" cy="3437954"/>
          </a:xfrm>
          <a:prstGeom prst="rect">
            <a:avLst/>
          </a:prstGeom>
          <a:noFill/>
        </p:spPr>
      </p:pic>
      <p:pic>
        <p:nvPicPr>
          <p:cNvPr id="2052" name="Picture 4" descr="C:\Users\Taiba\Desktop\g6.png"/>
          <p:cNvPicPr>
            <a:picLocks noChangeAspect="1" noChangeArrowheads="1"/>
          </p:cNvPicPr>
          <p:nvPr/>
        </p:nvPicPr>
        <p:blipFill>
          <a:blip r:embed="rId4"/>
          <a:srcRect/>
          <a:stretch>
            <a:fillRect/>
          </a:stretch>
        </p:blipFill>
        <p:spPr bwMode="auto">
          <a:xfrm>
            <a:off x="3071802" y="5000636"/>
            <a:ext cx="3071834" cy="18573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28596" y="0"/>
            <a:ext cx="8372476" cy="1500166"/>
          </a:xfrm>
        </p:spPr>
        <p:txBody>
          <a:bodyPr>
            <a:noAutofit/>
          </a:bodyPr>
          <a:lstStyle/>
          <a:p>
            <a:pPr algn="l"/>
            <a:r>
              <a:rPr lang="en-US" sz="2400" b="1" dirty="0" smtClean="0"/>
              <a:t>Blood </a:t>
            </a:r>
            <a:r>
              <a:rPr lang="en-US" sz="2400" b="1" dirty="0"/>
              <a:t>film in warm autoimmune </a:t>
            </a:r>
            <a:r>
              <a:rPr lang="en-US" sz="2400" b="1" dirty="0" err="1"/>
              <a:t>haemolytic</a:t>
            </a:r>
            <a:r>
              <a:rPr lang="en-US" sz="2400" b="1" dirty="0"/>
              <a:t> </a:t>
            </a:r>
            <a:r>
              <a:rPr lang="en-US" sz="2400" b="1" dirty="0" err="1"/>
              <a:t>anaemia</a:t>
            </a:r>
            <a:r>
              <a:rPr lang="en-US" sz="2400" b="1" dirty="0"/>
              <a:t>. Numerous </a:t>
            </a:r>
            <a:r>
              <a:rPr lang="en-US" sz="2400" b="1" dirty="0" err="1"/>
              <a:t>microspherocytes</a:t>
            </a:r>
            <a:r>
              <a:rPr lang="en-US" sz="2400" b="1" dirty="0"/>
              <a:t> are present and larger </a:t>
            </a:r>
            <a:r>
              <a:rPr lang="en-US" sz="2400" b="1" dirty="0" smtClean="0"/>
              <a:t>polychromatic</a:t>
            </a:r>
            <a:r>
              <a:rPr lang="en-US" sz="2400" b="1" dirty="0"/>
              <a:t> </a:t>
            </a:r>
            <a:r>
              <a:rPr lang="en-US" sz="2400" b="1" dirty="0" smtClean="0"/>
              <a:t>cells </a:t>
            </a:r>
            <a:r>
              <a:rPr lang="en-US" sz="2400" b="1" dirty="0"/>
              <a:t>(</a:t>
            </a:r>
            <a:r>
              <a:rPr lang="en-US" sz="2400" b="1" dirty="0" err="1" smtClean="0"/>
              <a:t>reticulocytes</a:t>
            </a:r>
            <a:r>
              <a:rPr lang="en-US" sz="2400" b="1" dirty="0" smtClean="0"/>
              <a:t>)</a:t>
            </a:r>
            <a:endParaRPr lang="ar-IQ" sz="2400" b="1" dirty="0" smtClean="0">
              <a:cs typeface="Times New Roman" pitchFamily="18" charset="0"/>
            </a:endParaRPr>
          </a:p>
        </p:txBody>
      </p:sp>
      <p:sp>
        <p:nvSpPr>
          <p:cNvPr id="9219" name="Content Placeholder 2"/>
          <p:cNvSpPr>
            <a:spLocks noGrp="1"/>
          </p:cNvSpPr>
          <p:nvPr>
            <p:ph idx="1"/>
          </p:nvPr>
        </p:nvSpPr>
        <p:spPr/>
        <p:txBody>
          <a:bodyPr/>
          <a:lstStyle/>
          <a:p>
            <a:pPr eaLnBrk="1" hangingPunct="1"/>
            <a:endParaRPr lang="ar-IQ" smtClean="0"/>
          </a:p>
        </p:txBody>
      </p:sp>
      <p:pic>
        <p:nvPicPr>
          <p:cNvPr id="9220" name="Picture 2"/>
          <p:cNvPicPr>
            <a:picLocks noChangeAspect="1" noChangeArrowheads="1"/>
          </p:cNvPicPr>
          <p:nvPr/>
        </p:nvPicPr>
        <p:blipFill>
          <a:blip r:embed="rId2"/>
          <a:srcRect/>
          <a:stretch>
            <a:fillRect/>
          </a:stretch>
        </p:blipFill>
        <p:spPr bwMode="auto">
          <a:xfrm>
            <a:off x="1686986" y="1648952"/>
            <a:ext cx="5528220" cy="4423254"/>
          </a:xfrm>
          <a:prstGeom prst="rect">
            <a:avLst/>
          </a:prstGeom>
          <a:noFill/>
          <a:ln w="9525">
            <a:noFill/>
            <a:miter lim="800000"/>
            <a:headEnd/>
            <a:tailEnd/>
          </a:ln>
        </p:spPr>
      </p:pic>
    </p:spTree>
  </p:cSld>
  <p:clrMapOvr>
    <a:masterClrMapping/>
  </p:clrMapOvr>
  <p:transition spd="slow">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357158" y="142852"/>
            <a:ext cx="8572560" cy="1357314"/>
          </a:xfrm>
        </p:spPr>
        <p:txBody>
          <a:bodyPr>
            <a:noAutofit/>
          </a:bodyPr>
          <a:lstStyle/>
          <a:p>
            <a:pPr algn="l"/>
            <a:r>
              <a:rPr lang="en-US" sz="2400" b="1" dirty="0" smtClean="0"/>
              <a:t>Blood film in cold autoimmune </a:t>
            </a:r>
            <a:r>
              <a:rPr lang="en-US" sz="2400" b="1" dirty="0" err="1" smtClean="0"/>
              <a:t>haemolytic</a:t>
            </a:r>
            <a:r>
              <a:rPr lang="en-US" sz="2400" b="1" dirty="0" smtClean="0"/>
              <a:t> </a:t>
            </a:r>
            <a:r>
              <a:rPr lang="en-US" sz="2400" b="1" dirty="0" err="1" smtClean="0"/>
              <a:t>anaemia</a:t>
            </a:r>
            <a:r>
              <a:rPr lang="en-US" sz="2400" b="1" dirty="0" smtClean="0"/>
              <a:t>. Marked red cell agglutination is present in films made at room</a:t>
            </a:r>
            <a:br>
              <a:rPr lang="en-US" sz="2400" b="1" dirty="0" smtClean="0"/>
            </a:br>
            <a:r>
              <a:rPr lang="en-US" sz="2400" b="1" dirty="0" smtClean="0"/>
              <a:t>temperature. The background is caused by the raised plasma protein concentration</a:t>
            </a:r>
            <a:endParaRPr lang="ar-IQ" sz="2400" b="1" dirty="0" smtClean="0">
              <a:cs typeface="Times New Roman" pitchFamily="18" charset="0"/>
            </a:endParaRPr>
          </a:p>
        </p:txBody>
      </p:sp>
      <p:sp>
        <p:nvSpPr>
          <p:cNvPr id="14339" name="Content Placeholder 2"/>
          <p:cNvSpPr>
            <a:spLocks noGrp="1"/>
          </p:cNvSpPr>
          <p:nvPr>
            <p:ph idx="1"/>
          </p:nvPr>
        </p:nvSpPr>
        <p:spPr/>
        <p:txBody>
          <a:bodyPr/>
          <a:lstStyle/>
          <a:p>
            <a:pPr eaLnBrk="1" hangingPunct="1"/>
            <a:endParaRPr lang="ar-IQ" smtClean="0"/>
          </a:p>
        </p:txBody>
      </p:sp>
      <p:pic>
        <p:nvPicPr>
          <p:cNvPr id="14340" name="Picture 2"/>
          <p:cNvPicPr>
            <a:picLocks noChangeAspect="1" noChangeArrowheads="1"/>
          </p:cNvPicPr>
          <p:nvPr/>
        </p:nvPicPr>
        <p:blipFill>
          <a:blip r:embed="rId2"/>
          <a:srcRect/>
          <a:stretch>
            <a:fillRect/>
          </a:stretch>
        </p:blipFill>
        <p:spPr bwMode="auto">
          <a:xfrm>
            <a:off x="928662" y="1571612"/>
            <a:ext cx="7072330" cy="5086868"/>
          </a:xfrm>
          <a:prstGeom prst="rect">
            <a:avLst/>
          </a:prstGeom>
          <a:noFill/>
          <a:ln w="9525">
            <a:noFill/>
            <a:miter lim="800000"/>
            <a:headEnd/>
            <a:tailEnd/>
          </a:ln>
        </p:spPr>
      </p:pic>
    </p:spTree>
  </p:cSld>
  <p:clrMapOvr>
    <a:masterClrMapping/>
  </p:clrMapOvr>
  <p:transition spd="slow">
    <p:random/>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endParaRPr lang="ar-IQ" smtClean="0">
              <a:cs typeface="Times New Roman" pitchFamily="18" charset="0"/>
            </a:endParaRPr>
          </a:p>
        </p:txBody>
      </p:sp>
      <p:sp>
        <p:nvSpPr>
          <p:cNvPr id="20483" name="Content Placeholder 2"/>
          <p:cNvSpPr>
            <a:spLocks noGrp="1"/>
          </p:cNvSpPr>
          <p:nvPr>
            <p:ph idx="1"/>
          </p:nvPr>
        </p:nvSpPr>
        <p:spPr/>
        <p:txBody>
          <a:bodyPr/>
          <a:lstStyle/>
          <a:p>
            <a:pPr eaLnBrk="1" hangingPunct="1"/>
            <a:endParaRPr lang="ar-IQ" smtClean="0"/>
          </a:p>
        </p:txBody>
      </p:sp>
      <p:pic>
        <p:nvPicPr>
          <p:cNvPr id="20484" name="Picture 2"/>
          <p:cNvPicPr>
            <a:picLocks noChangeAspect="1" noChangeArrowheads="1"/>
          </p:cNvPicPr>
          <p:nvPr/>
        </p:nvPicPr>
        <p:blipFill>
          <a:blip r:embed="rId2"/>
          <a:srcRect/>
          <a:stretch>
            <a:fillRect/>
          </a:stretch>
        </p:blipFill>
        <p:spPr bwMode="auto">
          <a:xfrm>
            <a:off x="785786" y="1571612"/>
            <a:ext cx="6762768" cy="5041336"/>
          </a:xfrm>
          <a:prstGeom prst="rect">
            <a:avLst/>
          </a:prstGeom>
          <a:noFill/>
          <a:ln w="9525">
            <a:noFill/>
            <a:miter lim="800000"/>
            <a:headEnd/>
            <a:tailEnd/>
          </a:ln>
        </p:spPr>
      </p:pic>
    </p:spTree>
  </p:cSld>
  <p:clrMapOvr>
    <a:masterClrMapping/>
  </p:clrMapOvr>
  <p:transition spd="slow">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Pallor of the </a:t>
            </a:r>
            <a:r>
              <a:rPr lang="en-US" dirty="0" err="1"/>
              <a:t>conjunctival</a:t>
            </a:r>
            <a:r>
              <a:rPr lang="en-US" dirty="0"/>
              <a:t> mucosa </a:t>
            </a:r>
            <a:r>
              <a:rPr lang="en-US" b="1" dirty="0" smtClean="0"/>
              <a:t>in  patient </a:t>
            </a:r>
            <a:r>
              <a:rPr lang="en-US" b="1" dirty="0"/>
              <a:t>with severe </a:t>
            </a:r>
            <a:r>
              <a:rPr lang="en-US" b="1" dirty="0" err="1"/>
              <a:t>anaemia</a:t>
            </a:r>
            <a:endParaRPr lang="ar-IQ" dirty="0"/>
          </a:p>
        </p:txBody>
      </p:sp>
      <p:pic>
        <p:nvPicPr>
          <p:cNvPr id="1026" name="Picture 2"/>
          <p:cNvPicPr>
            <a:picLocks noGrp="1" noChangeAspect="1" noChangeArrowheads="1"/>
          </p:cNvPicPr>
          <p:nvPr>
            <p:ph idx="1"/>
          </p:nvPr>
        </p:nvPicPr>
        <p:blipFill>
          <a:blip r:embed="rId2"/>
          <a:srcRect r="51033"/>
          <a:stretch>
            <a:fillRect/>
          </a:stretch>
        </p:blipFill>
        <p:spPr bwMode="auto">
          <a:xfrm>
            <a:off x="2000232" y="2214554"/>
            <a:ext cx="5129767" cy="3500462"/>
          </a:xfrm>
          <a:prstGeom prst="rect">
            <a:avLst/>
          </a:prstGeom>
          <a:noFill/>
          <a:ln w="9525">
            <a:noFill/>
            <a:miter lim="800000"/>
            <a:headEnd/>
            <a:tailEnd/>
          </a:ln>
          <a:effec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14282" y="0"/>
            <a:ext cx="8929718" cy="1643050"/>
          </a:xfrm>
        </p:spPr>
        <p:txBody>
          <a:bodyPr>
            <a:noAutofit/>
          </a:bodyPr>
          <a:lstStyle/>
          <a:p>
            <a:pPr algn="l"/>
            <a:r>
              <a:rPr lang="en-US" sz="2400" b="1" dirty="0"/>
              <a:t>Blood film in </a:t>
            </a:r>
            <a:r>
              <a:rPr lang="en-US" sz="2400" b="1" dirty="0" err="1"/>
              <a:t>microangiopathic</a:t>
            </a:r>
            <a:r>
              <a:rPr lang="en-US" sz="2400" b="1" dirty="0"/>
              <a:t> </a:t>
            </a:r>
            <a:r>
              <a:rPr lang="en-US" sz="2400" b="1" dirty="0" err="1"/>
              <a:t>haemolytic</a:t>
            </a:r>
            <a:r>
              <a:rPr lang="en-US" sz="2400" b="1" dirty="0"/>
              <a:t> </a:t>
            </a:r>
            <a:r>
              <a:rPr lang="en-US" sz="2400" b="1" dirty="0" err="1"/>
              <a:t>anaemia</a:t>
            </a:r>
            <a:r>
              <a:rPr lang="en-US" sz="2400" b="1" dirty="0"/>
              <a:t/>
            </a:r>
            <a:br>
              <a:rPr lang="en-US" sz="2400" b="1" dirty="0"/>
            </a:br>
            <a:r>
              <a:rPr lang="en-US" sz="2400" b="1" dirty="0"/>
              <a:t>(in this patient Gram‐negative </a:t>
            </a:r>
            <a:r>
              <a:rPr lang="en-US" sz="2400" b="1" dirty="0" err="1"/>
              <a:t>septicaemia</a:t>
            </a:r>
            <a:r>
              <a:rPr lang="en-US" sz="2400" b="1" dirty="0"/>
              <a:t>). Numerous contracted</a:t>
            </a:r>
            <a:br>
              <a:rPr lang="en-US" sz="2400" b="1" dirty="0"/>
            </a:br>
            <a:r>
              <a:rPr lang="en-US" sz="2400" b="1" dirty="0"/>
              <a:t>and deeply staining cells and cell fragments are present</a:t>
            </a:r>
            <a:endParaRPr lang="ar-IQ" sz="2400" b="1" dirty="0" smtClean="0">
              <a:cs typeface="Times New Roman" pitchFamily="18" charset="0"/>
            </a:endParaRPr>
          </a:p>
        </p:txBody>
      </p:sp>
      <p:pic>
        <p:nvPicPr>
          <p:cNvPr id="23555" name="Picture 2"/>
          <p:cNvPicPr>
            <a:picLocks noGrp="1" noChangeAspect="1" noChangeArrowheads="1"/>
          </p:cNvPicPr>
          <p:nvPr>
            <p:ph idx="1"/>
          </p:nvPr>
        </p:nvPicPr>
        <p:blipFill>
          <a:blip r:embed="rId2"/>
          <a:srcRect/>
          <a:stretch>
            <a:fillRect/>
          </a:stretch>
        </p:blipFill>
        <p:spPr>
          <a:xfrm>
            <a:off x="1214414" y="1820288"/>
            <a:ext cx="6856430" cy="5037712"/>
          </a:xfrm>
          <a:noFill/>
        </p:spPr>
      </p:pic>
    </p:spTree>
  </p:cSld>
  <p:clrMapOvr>
    <a:masterClrMapping/>
  </p:clrMapOvr>
  <p:transition spd="slow">
    <p:random/>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noAutofit/>
          </a:bodyPr>
          <a:lstStyle/>
          <a:p>
            <a:r>
              <a:rPr lang="en-US" sz="2400" dirty="0" err="1"/>
              <a:t>Aplastic</a:t>
            </a:r>
            <a:r>
              <a:rPr lang="en-US" sz="2400" dirty="0"/>
              <a:t> </a:t>
            </a:r>
            <a:r>
              <a:rPr lang="en-US" sz="2400" dirty="0" err="1"/>
              <a:t>anaemia</a:t>
            </a:r>
            <a:r>
              <a:rPr lang="en-US" sz="2400" dirty="0"/>
              <a:t>: low power views of bone marrow show severe reduction of </a:t>
            </a:r>
            <a:r>
              <a:rPr lang="en-US" sz="2400" dirty="0" err="1"/>
              <a:t>haemopoietic</a:t>
            </a:r>
            <a:r>
              <a:rPr lang="en-US" sz="2400" dirty="0"/>
              <a:t> cells with an increase in fat</a:t>
            </a:r>
            <a:br>
              <a:rPr lang="en-US" sz="2400" dirty="0"/>
            </a:br>
            <a:r>
              <a:rPr lang="en-US" sz="2400" dirty="0"/>
              <a:t>spaces. </a:t>
            </a:r>
            <a:r>
              <a:rPr lang="en-US" sz="2400" b="1" dirty="0"/>
              <a:t>(a) Aspirated fragment. (b) Trephine biopsy</a:t>
            </a:r>
            <a:endParaRPr lang="ar-IQ" sz="2400" dirty="0" smtClean="0">
              <a:cs typeface="Times New Roman" pitchFamily="18" charset="0"/>
            </a:endParaRPr>
          </a:p>
        </p:txBody>
      </p:sp>
      <p:pic>
        <p:nvPicPr>
          <p:cNvPr id="2050" name="Picture 2"/>
          <p:cNvPicPr>
            <a:picLocks noGrp="1" noChangeAspect="1" noChangeArrowheads="1"/>
          </p:cNvPicPr>
          <p:nvPr>
            <p:ph idx="1"/>
          </p:nvPr>
        </p:nvPicPr>
        <p:blipFill>
          <a:blip r:embed="rId2"/>
          <a:srcRect/>
          <a:stretch>
            <a:fillRect/>
          </a:stretch>
        </p:blipFill>
        <p:spPr bwMode="auto">
          <a:xfrm>
            <a:off x="923925" y="1796256"/>
            <a:ext cx="7296150" cy="4133850"/>
          </a:xfrm>
          <a:prstGeom prst="rect">
            <a:avLst/>
          </a:prstGeom>
          <a:noFill/>
          <a:ln w="9525">
            <a:noFill/>
            <a:miter lim="800000"/>
            <a:headEnd/>
            <a:tailEnd/>
          </a:ln>
          <a:effectLst/>
        </p:spPr>
      </p:pic>
    </p:spTree>
  </p:cSld>
  <p:clrMapOvr>
    <a:masterClrMapping/>
  </p:clrMapOvr>
  <p:transition spd="slow">
    <p:random/>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04800" y="274638"/>
            <a:ext cx="8382000" cy="1477962"/>
          </a:xfrm>
        </p:spPr>
        <p:txBody>
          <a:bodyPr/>
          <a:lstStyle/>
          <a:p>
            <a:pPr algn="l"/>
            <a:r>
              <a:rPr lang="en-US" sz="2400" b="1" dirty="0" smtClean="0"/>
              <a:t>a) X-rays showing absent thumbs in a patient with </a:t>
            </a:r>
            <a:r>
              <a:rPr lang="en-US" sz="2400" b="1" dirty="0" err="1" smtClean="0"/>
              <a:t>Fanconi</a:t>
            </a:r>
            <a:r>
              <a:rPr lang="en-US" sz="2400" b="1" dirty="0" smtClean="0"/>
              <a:t> </a:t>
            </a:r>
            <a:r>
              <a:rPr lang="en-US" sz="2400" b="1" dirty="0" err="1" smtClean="0"/>
              <a:t>anaemia</a:t>
            </a:r>
            <a:r>
              <a:rPr lang="en-US" sz="2400" b="1" dirty="0" smtClean="0"/>
              <a:t> (FA). (b) Intravenous </a:t>
            </a:r>
            <a:r>
              <a:rPr lang="en-US" sz="2400" b="1" dirty="0" err="1" smtClean="0"/>
              <a:t>pyelogram</a:t>
            </a:r>
            <a:r>
              <a:rPr lang="en-US" sz="2400" b="1" dirty="0" smtClean="0"/>
              <a:t> in a patient with FA</a:t>
            </a:r>
            <a:br>
              <a:rPr lang="en-US" sz="2400" b="1" dirty="0" smtClean="0"/>
            </a:br>
            <a:r>
              <a:rPr lang="en-US" sz="2400" b="1" dirty="0" smtClean="0"/>
              <a:t>showing a normal right kidney but a left kidney abnormally placed in the pelvis.</a:t>
            </a:r>
            <a:endParaRPr lang="ar-IQ" sz="2400" b="1" dirty="0"/>
          </a:p>
        </p:txBody>
      </p:sp>
      <p:pic>
        <p:nvPicPr>
          <p:cNvPr id="45058" name="Picture 2"/>
          <p:cNvPicPr>
            <a:picLocks noGrp="1" noChangeAspect="1" noChangeArrowheads="1"/>
          </p:cNvPicPr>
          <p:nvPr>
            <p:ph idx="1"/>
          </p:nvPr>
        </p:nvPicPr>
        <p:blipFill>
          <a:blip r:embed="rId2"/>
          <a:srcRect/>
          <a:stretch>
            <a:fillRect/>
          </a:stretch>
        </p:blipFill>
        <p:spPr bwMode="auto">
          <a:xfrm>
            <a:off x="519112" y="1777206"/>
            <a:ext cx="8105775" cy="417195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koilonychia2"/>
          <p:cNvPicPr>
            <a:picLocks noChangeAspect="1" noChangeArrowheads="1"/>
          </p:cNvPicPr>
          <p:nvPr/>
        </p:nvPicPr>
        <p:blipFill>
          <a:blip r:embed="rId2" cstate="print">
            <a:extLst>
              <a:ext uri="{28A0092B-C50C-407E-A947-70E740481C1C}">
                <a14:useLocalDpi xmlns="" xmlns:a14="http://schemas.microsoft.com/office/drawing/2010/main" val="0"/>
              </a:ext>
            </a:extLst>
          </a:blip>
          <a:srcRect l="7843" t="15485" b="9677"/>
          <a:stretch>
            <a:fillRect/>
          </a:stretch>
        </p:blipFill>
        <p:spPr bwMode="auto">
          <a:xfrm>
            <a:off x="1905000" y="1600200"/>
            <a:ext cx="5372100" cy="2209800"/>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pic>
        <p:nvPicPr>
          <p:cNvPr id="40963" name="Picture 3" descr="koilonychia4"/>
          <p:cNvPicPr>
            <a:picLocks noChangeAspect="1" noChangeArrowheads="1"/>
          </p:cNvPicPr>
          <p:nvPr/>
        </p:nvPicPr>
        <p:blipFill>
          <a:blip r:embed="rId3" cstate="print">
            <a:extLst>
              <a:ext uri="{28A0092B-C50C-407E-A947-70E740481C1C}">
                <a14:useLocalDpi xmlns="" xmlns:a14="http://schemas.microsoft.com/office/drawing/2010/main" val="0"/>
              </a:ext>
            </a:extLst>
          </a:blip>
          <a:srcRect l="34990"/>
          <a:stretch>
            <a:fillRect/>
          </a:stretch>
        </p:blipFill>
        <p:spPr bwMode="auto">
          <a:xfrm>
            <a:off x="1371600" y="4114800"/>
            <a:ext cx="3114675" cy="2428875"/>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40964" name="Text Box 4"/>
          <p:cNvSpPr txBox="1">
            <a:spLocks noChangeArrowheads="1"/>
          </p:cNvSpPr>
          <p:nvPr/>
        </p:nvSpPr>
        <p:spPr bwMode="auto">
          <a:xfrm>
            <a:off x="1600200" y="533400"/>
            <a:ext cx="6577013" cy="711200"/>
          </a:xfrm>
          <a:prstGeom prst="rect">
            <a:avLst/>
          </a:prstGeom>
          <a:noFill/>
          <a:ln w="9525">
            <a:solidFill>
              <a:schemeClr val="tx1"/>
            </a:solidFill>
            <a:miter lim="800000"/>
            <a:headEnd/>
            <a:tailEnd/>
          </a:ln>
          <a:extLst>
            <a:ext uri="{909E8E84-426E-40DD-AFC4-6F175D3DCCD1}">
              <a14:hiddenFill xmlns="" xmlns:a14="http://schemas.microsoft.com/office/drawing/2010/main">
                <a:solidFill>
                  <a:srgbClr val="FFFFFF"/>
                </a:solidFill>
              </a14:hiddenFill>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en-US" sz="4000" b="1">
                <a:latin typeface="Arial Narrow" pitchFamily="34" charset="0"/>
                <a:cs typeface="Angsana New" pitchFamily="18" charset="-34"/>
              </a:rPr>
              <a:t>Koilonychia - spoon shaped nail</a:t>
            </a:r>
          </a:p>
        </p:txBody>
      </p:sp>
      <p:pic>
        <p:nvPicPr>
          <p:cNvPr id="40965" name="Picture 5" descr="DSC00147"/>
          <p:cNvPicPr>
            <a:picLocks noChangeAspect="1" noChangeArrowheads="1"/>
          </p:cNvPicPr>
          <p:nvPr/>
        </p:nvPicPr>
        <p:blipFill>
          <a:blip r:embed="rId4" cstate="print">
            <a:extLst>
              <a:ext uri="{28A0092B-C50C-407E-A947-70E740481C1C}">
                <a14:useLocalDpi xmlns="" xmlns:a14="http://schemas.microsoft.com/office/drawing/2010/main" val="0"/>
              </a:ext>
            </a:extLst>
          </a:blip>
          <a:srcRect b="28757"/>
          <a:stretch>
            <a:fillRect/>
          </a:stretch>
        </p:blipFill>
        <p:spPr bwMode="auto">
          <a:xfrm>
            <a:off x="4800600" y="4038600"/>
            <a:ext cx="3648075" cy="2481263"/>
          </a:xfrm>
          <a:prstGeom prst="rect">
            <a:avLst/>
          </a:prstGeom>
          <a:noFill/>
          <a:ln w="19050">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80878619"/>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pic>
        <p:nvPicPr>
          <p:cNvPr id="4" name="Picture 2" descr="C:\Users\Al-Hudhud\Pictures\iron-deficiency-anaemia-in-pregnancy-10-638.jpg"/>
          <p:cNvPicPr>
            <a:picLocks noGrp="1" noChangeAspect="1" noChangeArrowheads="1"/>
          </p:cNvPicPr>
          <p:nvPr>
            <p:ph idx="1"/>
          </p:nvPr>
        </p:nvPicPr>
        <p:blipFill>
          <a:blip r:embed="rId2" cstate="print"/>
          <a:srcRect/>
          <a:stretch>
            <a:fillRect/>
          </a:stretch>
        </p:blipFill>
        <p:spPr bwMode="auto">
          <a:xfrm>
            <a:off x="-2656" y="117130"/>
            <a:ext cx="9146656" cy="674087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368412"/>
          </a:xfrm>
        </p:spPr>
        <p:txBody>
          <a:bodyPr>
            <a:noAutofit/>
          </a:bodyPr>
          <a:lstStyle/>
          <a:p>
            <a:pPr algn="l"/>
            <a:r>
              <a:rPr lang="en-US" sz="3200" b="1" dirty="0" smtClean="0">
                <a:solidFill>
                  <a:srgbClr val="C00000"/>
                </a:solidFill>
              </a:rPr>
              <a:t>Blood film of IDA</a:t>
            </a:r>
            <a:r>
              <a:rPr lang="en-US" sz="3200" dirty="0" smtClean="0"/>
              <a:t>: </a:t>
            </a:r>
            <a:r>
              <a:rPr lang="en-US" sz="3200" dirty="0" err="1" smtClean="0"/>
              <a:t>Hypochromic</a:t>
            </a:r>
            <a:r>
              <a:rPr lang="en-US" sz="3200" dirty="0" smtClean="0"/>
              <a:t> </a:t>
            </a:r>
            <a:r>
              <a:rPr lang="en-US" sz="3200" dirty="0" err="1" smtClean="0"/>
              <a:t>microcytic</a:t>
            </a:r>
            <a:r>
              <a:rPr lang="en-US" sz="3200" dirty="0" smtClean="0"/>
              <a:t> RBCs with </a:t>
            </a:r>
            <a:r>
              <a:rPr lang="en-US" sz="3200" dirty="0" err="1" smtClean="0"/>
              <a:t>occational</a:t>
            </a:r>
            <a:r>
              <a:rPr lang="en-US" sz="3200" dirty="0" smtClean="0"/>
              <a:t> target cells and pencil shape </a:t>
            </a:r>
            <a:r>
              <a:rPr lang="en-US" sz="3200" dirty="0" err="1" smtClean="0"/>
              <a:t>poikelocyte</a:t>
            </a:r>
            <a:r>
              <a:rPr lang="en-US" sz="3200" dirty="0" smtClean="0"/>
              <a:t> </a:t>
            </a:r>
            <a:endParaRPr lang="ar-IQ" sz="3200" dirty="0"/>
          </a:p>
        </p:txBody>
      </p:sp>
      <p:pic>
        <p:nvPicPr>
          <p:cNvPr id="4098" name="Picture 2"/>
          <p:cNvPicPr>
            <a:picLocks noGrp="1" noChangeAspect="1" noChangeArrowheads="1"/>
          </p:cNvPicPr>
          <p:nvPr>
            <p:ph idx="1"/>
          </p:nvPr>
        </p:nvPicPr>
        <p:blipFill>
          <a:blip r:embed="rId2"/>
          <a:srcRect/>
          <a:stretch>
            <a:fillRect/>
          </a:stretch>
        </p:blipFill>
        <p:spPr bwMode="auto">
          <a:xfrm>
            <a:off x="881225" y="1752424"/>
            <a:ext cx="6905485" cy="4534096"/>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82726"/>
          </a:xfrm>
        </p:spPr>
        <p:txBody>
          <a:bodyPr>
            <a:noAutofit/>
          </a:bodyPr>
          <a:lstStyle/>
          <a:p>
            <a:pPr algn="l"/>
            <a:r>
              <a:rPr lang="en-US" sz="2800" dirty="0"/>
              <a:t>Bone marrow iron assessed by </a:t>
            </a:r>
            <a:r>
              <a:rPr lang="en-US" sz="2800" dirty="0" err="1"/>
              <a:t>Perls</a:t>
            </a:r>
            <a:r>
              <a:rPr lang="en-US" sz="2800" dirty="0"/>
              <a:t>’ </a:t>
            </a:r>
            <a:r>
              <a:rPr lang="en-US" sz="2800" dirty="0" smtClean="0"/>
              <a:t>stain</a:t>
            </a:r>
            <a:br>
              <a:rPr lang="en-US" sz="2800" dirty="0" smtClean="0"/>
            </a:br>
            <a:r>
              <a:rPr lang="en-US" sz="2800" b="1" dirty="0" smtClean="0"/>
              <a:t> </a:t>
            </a:r>
            <a:r>
              <a:rPr lang="en-US" sz="2800" b="1" dirty="0"/>
              <a:t>Normal iron stores indicated by blue staining in the macrophages. </a:t>
            </a:r>
            <a:r>
              <a:rPr lang="en-US" sz="2800" b="1" dirty="0" smtClean="0"/>
              <a:t>Inset: </a:t>
            </a:r>
            <a:r>
              <a:rPr lang="en-US" sz="2800" dirty="0" smtClean="0"/>
              <a:t>normal </a:t>
            </a:r>
            <a:r>
              <a:rPr lang="en-US" sz="2800" dirty="0" err="1"/>
              <a:t>siderotic</a:t>
            </a:r>
            <a:r>
              <a:rPr lang="en-US" sz="2800" dirty="0"/>
              <a:t> granule in </a:t>
            </a:r>
            <a:r>
              <a:rPr lang="en-US" sz="2800" dirty="0" smtClean="0"/>
              <a:t>erythroblast. </a:t>
            </a:r>
            <a:endParaRPr lang="ar-IQ" sz="2800" dirty="0"/>
          </a:p>
        </p:txBody>
      </p:sp>
      <p:pic>
        <p:nvPicPr>
          <p:cNvPr id="1026" name="Picture 2"/>
          <p:cNvPicPr>
            <a:picLocks noGrp="1" noChangeAspect="1" noChangeArrowheads="1"/>
          </p:cNvPicPr>
          <p:nvPr>
            <p:ph idx="1"/>
          </p:nvPr>
        </p:nvPicPr>
        <p:blipFill>
          <a:blip r:embed="rId2"/>
          <a:srcRect r="51763"/>
          <a:stretch>
            <a:fillRect/>
          </a:stretch>
        </p:blipFill>
        <p:spPr bwMode="auto">
          <a:xfrm>
            <a:off x="1650985" y="2143116"/>
            <a:ext cx="5921411" cy="4357718"/>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582726"/>
          </a:xfrm>
        </p:spPr>
        <p:txBody>
          <a:bodyPr>
            <a:noAutofit/>
          </a:bodyPr>
          <a:lstStyle/>
          <a:p>
            <a:pPr algn="l"/>
            <a:r>
              <a:rPr lang="en-US" sz="2800" dirty="0"/>
              <a:t>Bone marrow iron assessed by </a:t>
            </a:r>
            <a:r>
              <a:rPr lang="en-US" sz="2800" dirty="0" err="1"/>
              <a:t>Perls</a:t>
            </a:r>
            <a:r>
              <a:rPr lang="en-US" sz="2800" dirty="0"/>
              <a:t>’ stain</a:t>
            </a:r>
            <a:r>
              <a:rPr lang="en-US" sz="2800" dirty="0" smtClean="0"/>
              <a:t>.</a:t>
            </a:r>
            <a:br>
              <a:rPr lang="en-US" sz="2800" dirty="0" smtClean="0"/>
            </a:br>
            <a:r>
              <a:rPr lang="en-US" sz="2800" dirty="0" smtClean="0"/>
              <a:t> </a:t>
            </a:r>
            <a:r>
              <a:rPr lang="en-US" sz="2800" b="1" dirty="0" smtClean="0"/>
              <a:t>(Absence </a:t>
            </a:r>
            <a:r>
              <a:rPr lang="en-US" sz="2800" b="1" dirty="0"/>
              <a:t>of blue staining (absence of </a:t>
            </a:r>
            <a:r>
              <a:rPr lang="en-US" sz="2800" b="1" dirty="0" err="1"/>
              <a:t>haemosiderin</a:t>
            </a:r>
            <a:r>
              <a:rPr lang="en-US" sz="2800" b="1" dirty="0"/>
              <a:t>) in iron deficiency. Inset: absence of</a:t>
            </a:r>
            <a:br>
              <a:rPr lang="en-US" sz="2800" b="1" dirty="0"/>
            </a:br>
            <a:r>
              <a:rPr lang="en-US" sz="2800" dirty="0" err="1"/>
              <a:t>siderotic</a:t>
            </a:r>
            <a:r>
              <a:rPr lang="en-US" sz="2800" dirty="0"/>
              <a:t> granules in erythroblasts.</a:t>
            </a:r>
            <a:endParaRPr lang="ar-IQ" sz="2800" dirty="0"/>
          </a:p>
        </p:txBody>
      </p:sp>
      <p:pic>
        <p:nvPicPr>
          <p:cNvPr id="1026" name="Picture 2"/>
          <p:cNvPicPr>
            <a:picLocks noGrp="1" noChangeAspect="1" noChangeArrowheads="1"/>
          </p:cNvPicPr>
          <p:nvPr>
            <p:ph idx="1"/>
          </p:nvPr>
        </p:nvPicPr>
        <p:blipFill>
          <a:blip r:embed="rId2"/>
          <a:srcRect l="51528"/>
          <a:stretch>
            <a:fillRect/>
          </a:stretch>
        </p:blipFill>
        <p:spPr bwMode="auto">
          <a:xfrm>
            <a:off x="1928794" y="2000210"/>
            <a:ext cx="4714908" cy="485779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l"/>
            <a:r>
              <a:rPr lang="en-US" sz="3200" dirty="0"/>
              <a:t>Ring </a:t>
            </a:r>
            <a:r>
              <a:rPr lang="en-US" sz="3200" dirty="0" err="1"/>
              <a:t>sideroblasts</a:t>
            </a:r>
            <a:r>
              <a:rPr lang="en-US" sz="3200" dirty="0"/>
              <a:t> with a </a:t>
            </a:r>
            <a:r>
              <a:rPr lang="en-US" sz="3200" dirty="0" err="1"/>
              <a:t>perinuclear</a:t>
            </a:r>
            <a:r>
              <a:rPr lang="en-US" sz="3200" dirty="0"/>
              <a:t> ring of iron</a:t>
            </a:r>
            <a:br>
              <a:rPr lang="en-US" sz="3200" dirty="0"/>
            </a:br>
            <a:r>
              <a:rPr lang="en-US" sz="3200" dirty="0"/>
              <a:t>granules in </a:t>
            </a:r>
            <a:r>
              <a:rPr lang="en-US" sz="3200" dirty="0" err="1"/>
              <a:t>sideroblastic</a:t>
            </a:r>
            <a:r>
              <a:rPr lang="en-US" sz="3200" dirty="0"/>
              <a:t> </a:t>
            </a:r>
            <a:r>
              <a:rPr lang="en-US" sz="3200" dirty="0" err="1"/>
              <a:t>anaemia</a:t>
            </a:r>
            <a:r>
              <a:rPr lang="en-US" sz="3200" dirty="0"/>
              <a:t>.</a:t>
            </a:r>
            <a:endParaRPr lang="ar-IQ" sz="3200" dirty="0"/>
          </a:p>
        </p:txBody>
      </p:sp>
      <p:pic>
        <p:nvPicPr>
          <p:cNvPr id="5122" name="Picture 2"/>
          <p:cNvPicPr>
            <a:picLocks noGrp="1" noChangeAspect="1" noChangeArrowheads="1"/>
          </p:cNvPicPr>
          <p:nvPr>
            <p:ph idx="1"/>
          </p:nvPr>
        </p:nvPicPr>
        <p:blipFill>
          <a:blip r:embed="rId2"/>
          <a:srcRect/>
          <a:stretch>
            <a:fillRect/>
          </a:stretch>
        </p:blipFill>
        <p:spPr bwMode="auto">
          <a:xfrm>
            <a:off x="1285852" y="1643050"/>
            <a:ext cx="5872191" cy="4857784"/>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TotalTime>
  <Words>363</Words>
  <Application>Microsoft Office PowerPoint</Application>
  <PresentationFormat>عرض على الشاشة (3:4)‏</PresentationFormat>
  <Paragraphs>31</Paragraphs>
  <Slides>32</Slides>
  <Notes>0</Notes>
  <HiddenSlides>0</HiddenSlides>
  <MMClips>0</MMClips>
  <ScaleCrop>false</ScaleCrop>
  <HeadingPairs>
    <vt:vector size="4" baseType="variant">
      <vt:variant>
        <vt:lpstr>سمة</vt:lpstr>
      </vt:variant>
      <vt:variant>
        <vt:i4>1</vt:i4>
      </vt:variant>
      <vt:variant>
        <vt:lpstr>عناوين الشرائح</vt:lpstr>
      </vt:variant>
      <vt:variant>
        <vt:i4>32</vt:i4>
      </vt:variant>
    </vt:vector>
  </HeadingPairs>
  <TitlesOfParts>
    <vt:vector size="33" baseType="lpstr">
      <vt:lpstr>سمة Office</vt:lpstr>
      <vt:lpstr>3ed practical anemia</vt:lpstr>
      <vt:lpstr>الشريحة 2</vt:lpstr>
      <vt:lpstr>Pallor of the conjunctival mucosa in  patient with severe anaemia</vt:lpstr>
      <vt:lpstr>الشريحة 4</vt:lpstr>
      <vt:lpstr>الشريحة 5</vt:lpstr>
      <vt:lpstr>Blood film of IDA: Hypochromic microcytic RBCs with occational target cells and pencil shape poikelocyte </vt:lpstr>
      <vt:lpstr>Bone marrow iron assessed by Perls’ stain  Normal iron stores indicated by blue staining in the macrophages. Inset: normal siderotic granule in erythroblast. </vt:lpstr>
      <vt:lpstr>Bone marrow iron assessed by Perls’ stain.  (Absence of blue staining (absence of haemosiderin) in iron deficiency. Inset: absence of siderotic granules in erythroblasts.</vt:lpstr>
      <vt:lpstr>Ring sideroblasts with a perinuclear ring of iron granules in sideroblastic anaemia.</vt:lpstr>
      <vt:lpstr>α‐Thalassaemia: hydrops fetalis, the result of deletion of all four α‐globin genes (homozygous α0‐thalassaemia). The main haemoglobin present is Hb Barts (γ4). The condition is incompatible with life beyond the fetal stage</vt:lpstr>
      <vt:lpstr>α‐Thalassaemia: haemoglobin H disease. Supravital staining with brilliant cresyl blue reveals multiple fine, deeply stained deposits (‘golf ball’ cells) caused by precipitation of aggregates of β‐globin chains.</vt:lpstr>
      <vt:lpstr>α‐Thalassaemia: haemoglobin H disease (three α‐globin gene deletion). The blood film shows marked hypochromic, microcytic cells with target cells and poikilocytosis</vt:lpstr>
      <vt:lpstr>The facial appearance of a child with β‐thalassaemia major. The skull is bossed with prominent frontal and parietal bones; the maxilla is enlarged</vt:lpstr>
      <vt:lpstr>Skull X‐ray in β‐thalassaemia major. There is a ‘hairon‐ end’ appearance as a result of expansion of the bone marrow into cortical bone.</vt:lpstr>
      <vt:lpstr>الشريحة 15</vt:lpstr>
      <vt:lpstr>Sickle cell anaemia: peripheral blood film showing deeply staining sickle cells, target cells and polychromasia.</vt:lpstr>
      <vt:lpstr>الشريحة 17</vt:lpstr>
      <vt:lpstr>painful swollen fingers (dactylitis) in a child</vt:lpstr>
      <vt:lpstr>hand–foot’ syndrome</vt:lpstr>
      <vt:lpstr>necrosis and ulceration</vt:lpstr>
      <vt:lpstr>الشريحة 21</vt:lpstr>
      <vt:lpstr>Cross‐section of the spinal cord in a patient who died with subacute combined degeneration of the cord (Weigert–Pal stain). There is demyelination   of the dorsal and dorsolateral columns.</vt:lpstr>
      <vt:lpstr>Megaloblastic anaemia: peripheral blood film showing oval macrocytes</vt:lpstr>
      <vt:lpstr>Megaloblastic changes in the bone marrow in a patient with severe megaloblastic anaemia. (a–c) Erythroblasts showing fine, open stippled (primitive) appearance of the nuclear chromatin even in late cells (pale cytoplasm with some haemoglobin formation). (d) Abnormal giant metamyelocytes and band forms.</vt:lpstr>
      <vt:lpstr>(a) Blood film in hereditary spherocytosis. The spherocytes are deeply staining and of small diameter. Larger polychromatic cells are reticulocytes (confirmed by supravital staining). (b) Blood film in hereditary elliptocytosis.</vt:lpstr>
      <vt:lpstr>Blood film in G6PD deficiency with acute haemolysis after an oxidant stress. Some of the cells show loss of cytoplasm with separation of remaining haemoglobin from the cell membrane (‘blister’ cells). There are also numerous contracted and deeply staining cells.</vt:lpstr>
      <vt:lpstr>Blood film in warm autoimmune haemolytic anaemia. Numerous microspherocytes are present and larger polychromatic cells (reticulocytes)</vt:lpstr>
      <vt:lpstr>Blood film in cold autoimmune haemolytic anaemia. Marked red cell agglutination is present in films made at room temperature. The background is caused by the raised plasma protein concentration</vt:lpstr>
      <vt:lpstr>الشريحة 29</vt:lpstr>
      <vt:lpstr>Blood film in microangiopathic haemolytic anaemia (in this patient Gram‐negative septicaemia). Numerous contracted and deeply staining cells and cell fragments are present</vt:lpstr>
      <vt:lpstr>Aplastic anaemia: low power views of bone marrow show severe reduction of haemopoietic cells with an increase in fat spaces. (a) Aspirated fragment. (b) Trephine biopsy</vt:lpstr>
      <vt:lpstr>a) X-rays showing absent thumbs in a patient with Fanconi anaemia (FA). (b) Intravenous pyelogram in a patient with FA showing a normal right kidney but a left kidney abnormally placed in the pelvis.</vt:lpstr>
    </vt:vector>
  </TitlesOfParts>
  <Company>SACC - ANAS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3ed practical anemia</dc:title>
  <dc:creator>DR.Ahmed Saker 2O14</dc:creator>
  <cp:lastModifiedBy>DR.Ahmed Saker 2O14</cp:lastModifiedBy>
  <cp:revision>7</cp:revision>
  <dcterms:created xsi:type="dcterms:W3CDTF">2021-12-19T16:24:08Z</dcterms:created>
  <dcterms:modified xsi:type="dcterms:W3CDTF">2024-01-18T18:27:30Z</dcterms:modified>
</cp:coreProperties>
</file>