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0"/>
  </p:notesMasterIdLst>
  <p:sldIdLst>
    <p:sldId id="256" r:id="rId2"/>
    <p:sldId id="257" r:id="rId3"/>
    <p:sldId id="302" r:id="rId4"/>
    <p:sldId id="325" r:id="rId5"/>
    <p:sldId id="316" r:id="rId6"/>
    <p:sldId id="303" r:id="rId7"/>
    <p:sldId id="304" r:id="rId8"/>
    <p:sldId id="305" r:id="rId9"/>
    <p:sldId id="329" r:id="rId10"/>
    <p:sldId id="318" r:id="rId11"/>
    <p:sldId id="306" r:id="rId12"/>
    <p:sldId id="317" r:id="rId13"/>
    <p:sldId id="307" r:id="rId14"/>
    <p:sldId id="330" r:id="rId15"/>
    <p:sldId id="319" r:id="rId16"/>
    <p:sldId id="308" r:id="rId17"/>
    <p:sldId id="309" r:id="rId18"/>
    <p:sldId id="321" r:id="rId19"/>
    <p:sldId id="310" r:id="rId20"/>
    <p:sldId id="322" r:id="rId21"/>
    <p:sldId id="311" r:id="rId22"/>
    <p:sldId id="312" r:id="rId23"/>
    <p:sldId id="313" r:id="rId24"/>
    <p:sldId id="323" r:id="rId25"/>
    <p:sldId id="314" r:id="rId26"/>
    <p:sldId id="324" r:id="rId27"/>
    <p:sldId id="328" r:id="rId28"/>
    <p:sldId id="315" r:id="rId2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601AEFA-129D-474C-B930-0CB5830CBF3E}" type="datetimeFigureOut">
              <a:rPr lang="ar-IQ" smtClean="0"/>
              <a:pPr/>
              <a:t>19/03/1446</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AF8EB65-C3E2-4C28-A562-0B68FDC4A2D6}"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ABEC05-3DA0-4B3F-B17E-FA7D7BDE59AD}" type="datetimeFigureOut">
              <a:rPr lang="ar-IQ" smtClean="0"/>
              <a:pPr/>
              <a:t>19/03/1446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7B68AD1-7932-43C9-910D-D3F9FC3BAFD4}"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AABEC05-3DA0-4B3F-B17E-FA7D7BDE59AD}" type="datetimeFigureOut">
              <a:rPr lang="ar-IQ" smtClean="0"/>
              <a:pPr/>
              <a:t>19/03/1446</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7B68AD1-7932-43C9-910D-D3F9FC3BAFD4}"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L3 </a:t>
            </a:r>
            <a:r>
              <a:rPr lang="en-US" dirty="0" err="1" smtClean="0"/>
              <a:t>Hypochromic</a:t>
            </a:r>
            <a:r>
              <a:rPr lang="en-US" dirty="0" smtClean="0"/>
              <a:t> </a:t>
            </a:r>
            <a:r>
              <a:rPr lang="en-US" dirty="0" err="1" smtClean="0"/>
              <a:t>anaemias</a:t>
            </a:r>
            <a:endParaRPr lang="ar-IQ" dirty="0"/>
          </a:p>
        </p:txBody>
      </p:sp>
      <p:sp>
        <p:nvSpPr>
          <p:cNvPr id="3" name="عنوان فرعي 2"/>
          <p:cNvSpPr>
            <a:spLocks noGrp="1"/>
          </p:cNvSpPr>
          <p:nvPr>
            <p:ph type="subTitle" idx="1"/>
          </p:nvPr>
        </p:nvSpPr>
        <p:spPr/>
        <p:txBody>
          <a:bodyPr/>
          <a:lstStyle/>
          <a:p>
            <a:r>
              <a:rPr lang="en-US" dirty="0" smtClean="0"/>
              <a:t> </a:t>
            </a:r>
            <a:r>
              <a:rPr lang="en-US" dirty="0" err="1" smtClean="0"/>
              <a:t>Prof.Abeer</a:t>
            </a:r>
            <a:r>
              <a:rPr lang="en-US" dirty="0" smtClean="0"/>
              <a:t> </a:t>
            </a:r>
            <a:r>
              <a:rPr lang="en-US" dirty="0" err="1" smtClean="0"/>
              <a:t>Anwer</a:t>
            </a:r>
            <a:r>
              <a:rPr lang="en-US" dirty="0" smtClean="0"/>
              <a:t> Ahmed</a:t>
            </a:r>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5720" y="214290"/>
            <a:ext cx="8501122" cy="1214446"/>
          </a:xfrm>
        </p:spPr>
        <p:txBody>
          <a:bodyPr>
            <a:noAutofit/>
          </a:bodyPr>
          <a:lstStyle/>
          <a:p>
            <a:pPr algn="l"/>
            <a:r>
              <a:rPr lang="en-US" sz="1600" b="1" dirty="0" smtClean="0"/>
              <a:t>Daily iron cycle. Most of the iron in the body is contained in circulating </a:t>
            </a:r>
            <a:r>
              <a:rPr lang="en-US" sz="1600" b="1" dirty="0" err="1" smtClean="0"/>
              <a:t>haemoglobin</a:t>
            </a:r>
            <a:r>
              <a:rPr lang="en-US" sz="1600" b="1" dirty="0" smtClean="0"/>
              <a:t>  and is reutilized for synthesis after the red cells die. Iron is transferred from macrophages to plasma </a:t>
            </a:r>
            <a:r>
              <a:rPr lang="en-US" sz="1600" b="1" dirty="0" err="1" smtClean="0"/>
              <a:t>transferrin</a:t>
            </a:r>
            <a:r>
              <a:rPr lang="en-US" sz="1600" b="1" dirty="0" smtClean="0"/>
              <a:t> and so to bone marrow erythroblasts. Iron absorption is normally just sufficient to make up for iron loss. The dashed line indicates ineffective </a:t>
            </a:r>
            <a:r>
              <a:rPr lang="en-US" sz="1600" b="1" dirty="0" err="1" smtClean="0"/>
              <a:t>erythropoiesis</a:t>
            </a:r>
            <a:r>
              <a:rPr lang="ar-IQ" sz="1600" b="1" dirty="0" smtClean="0"/>
              <a:t/>
            </a:r>
            <a:br>
              <a:rPr lang="ar-IQ" sz="1600" b="1" dirty="0" smtClean="0"/>
            </a:br>
            <a:endParaRPr lang="ar-IQ" sz="1600" b="1" dirty="0"/>
          </a:p>
        </p:txBody>
      </p:sp>
      <p:pic>
        <p:nvPicPr>
          <p:cNvPr id="3074" name="Picture 2"/>
          <p:cNvPicPr>
            <a:picLocks noGrp="1" noChangeAspect="1" noChangeArrowheads="1"/>
          </p:cNvPicPr>
          <p:nvPr>
            <p:ph idx="1"/>
          </p:nvPr>
        </p:nvPicPr>
        <p:blipFill>
          <a:blip r:embed="rId2"/>
          <a:srcRect b="10416"/>
          <a:stretch>
            <a:fillRect/>
          </a:stretch>
        </p:blipFill>
        <p:spPr bwMode="auto">
          <a:xfrm>
            <a:off x="642910" y="1428736"/>
            <a:ext cx="7247457" cy="5429263"/>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4282" y="357166"/>
            <a:ext cx="8572528" cy="6143668"/>
          </a:xfrm>
        </p:spPr>
        <p:txBody>
          <a:bodyPr>
            <a:normAutofit fontScale="92500" lnSpcReduction="20000"/>
          </a:bodyPr>
          <a:lstStyle/>
          <a:p>
            <a:pPr algn="l">
              <a:buNone/>
            </a:pPr>
            <a:r>
              <a:rPr lang="en-US" dirty="0" smtClean="0">
                <a:solidFill>
                  <a:srgbClr val="FF0000"/>
                </a:solidFill>
              </a:rPr>
              <a:t>Iron in </a:t>
            </a:r>
            <a:r>
              <a:rPr lang="en-US" dirty="0" err="1" smtClean="0">
                <a:solidFill>
                  <a:srgbClr val="FF0000"/>
                </a:solidFill>
              </a:rPr>
              <a:t>ferritin</a:t>
            </a:r>
            <a:r>
              <a:rPr lang="en-US" dirty="0" smtClean="0">
                <a:solidFill>
                  <a:srgbClr val="FF0000"/>
                </a:solidFill>
              </a:rPr>
              <a:t> and </a:t>
            </a:r>
            <a:r>
              <a:rPr lang="en-US" dirty="0" err="1" smtClean="0">
                <a:solidFill>
                  <a:srgbClr val="FF0000"/>
                </a:solidFill>
              </a:rPr>
              <a:t>haemosiderin</a:t>
            </a:r>
            <a:r>
              <a:rPr lang="en-US" dirty="0" smtClean="0">
                <a:solidFill>
                  <a:srgbClr val="FF0000"/>
                </a:solidFill>
              </a:rPr>
              <a:t> is in the ferric form</a:t>
            </a:r>
            <a:r>
              <a:rPr lang="en-US" dirty="0" smtClean="0"/>
              <a:t>.</a:t>
            </a:r>
          </a:p>
          <a:p>
            <a:pPr algn="l">
              <a:buNone/>
            </a:pPr>
            <a:r>
              <a:rPr lang="en-US" dirty="0" smtClean="0"/>
              <a:t> It is </a:t>
            </a:r>
            <a:r>
              <a:rPr lang="en-US" dirty="0" smtClean="0">
                <a:solidFill>
                  <a:schemeClr val="tx2"/>
                </a:solidFill>
              </a:rPr>
              <a:t>mobilized after reduction to the ferrous form</a:t>
            </a:r>
            <a:r>
              <a:rPr lang="en-US" dirty="0" smtClean="0"/>
              <a:t>. </a:t>
            </a:r>
          </a:p>
          <a:p>
            <a:pPr algn="l">
              <a:buNone/>
            </a:pPr>
            <a:r>
              <a:rPr lang="en-US" dirty="0" smtClean="0"/>
              <a:t>A copper‐containing enzyme, </a:t>
            </a:r>
            <a:r>
              <a:rPr lang="en-US" dirty="0" err="1" smtClean="0"/>
              <a:t>caeruloplasmin</a:t>
            </a:r>
            <a:r>
              <a:rPr lang="en-US" dirty="0" smtClean="0"/>
              <a:t>, catalyses oxidation  of the iron to the </a:t>
            </a:r>
            <a:r>
              <a:rPr lang="en-US" dirty="0" smtClean="0">
                <a:solidFill>
                  <a:srgbClr val="FF0000"/>
                </a:solidFill>
              </a:rPr>
              <a:t>ferric form for binding to plasma </a:t>
            </a:r>
            <a:r>
              <a:rPr lang="en-US" dirty="0" err="1" smtClean="0">
                <a:solidFill>
                  <a:srgbClr val="FF0000"/>
                </a:solidFill>
              </a:rPr>
              <a:t>transferrin</a:t>
            </a:r>
            <a:r>
              <a:rPr lang="en-US" dirty="0" smtClean="0">
                <a:solidFill>
                  <a:srgbClr val="FF0000"/>
                </a:solidFill>
              </a:rPr>
              <a:t>.</a:t>
            </a:r>
          </a:p>
          <a:p>
            <a:pPr algn="l">
              <a:buNone/>
            </a:pPr>
            <a:r>
              <a:rPr lang="en-US" dirty="0" smtClean="0"/>
              <a:t>Iron is also present in muscle as </a:t>
            </a:r>
            <a:r>
              <a:rPr lang="en-US" dirty="0" err="1" smtClean="0"/>
              <a:t>myoglobin</a:t>
            </a:r>
            <a:r>
              <a:rPr lang="en-US" dirty="0" smtClean="0"/>
              <a:t> and in most</a:t>
            </a:r>
          </a:p>
          <a:p>
            <a:pPr algn="l">
              <a:buNone/>
            </a:pPr>
            <a:r>
              <a:rPr lang="en-US" dirty="0" smtClean="0"/>
              <a:t>cells of the body in iron‐containing enzymes (e.g. </a:t>
            </a:r>
            <a:r>
              <a:rPr lang="en-US" dirty="0" err="1" smtClean="0"/>
              <a:t>cytochromes</a:t>
            </a:r>
            <a:endParaRPr lang="en-US" dirty="0" smtClean="0"/>
          </a:p>
          <a:p>
            <a:pPr algn="l">
              <a:buNone/>
            </a:pPr>
            <a:r>
              <a:rPr lang="en-US" dirty="0" smtClean="0"/>
              <a:t>or </a:t>
            </a:r>
            <a:r>
              <a:rPr lang="en-US" dirty="0" err="1" smtClean="0"/>
              <a:t>catalase</a:t>
            </a:r>
            <a:r>
              <a:rPr lang="en-US" dirty="0" smtClean="0"/>
              <a:t>) .</a:t>
            </a:r>
          </a:p>
          <a:p>
            <a:pPr algn="l">
              <a:buNone/>
            </a:pPr>
            <a:r>
              <a:rPr lang="en-US" dirty="0" smtClean="0"/>
              <a:t>This tissue iron is less likely to become depleted than </a:t>
            </a:r>
            <a:r>
              <a:rPr lang="en-US" dirty="0" err="1" smtClean="0"/>
              <a:t>haemosiderin</a:t>
            </a:r>
            <a:r>
              <a:rPr lang="en-US" dirty="0" smtClean="0"/>
              <a:t>, </a:t>
            </a:r>
            <a:r>
              <a:rPr lang="en-US" dirty="0" err="1" smtClean="0"/>
              <a:t>ferritin</a:t>
            </a:r>
            <a:r>
              <a:rPr lang="en-US" dirty="0" smtClean="0"/>
              <a:t> and </a:t>
            </a:r>
            <a:r>
              <a:rPr lang="en-US" dirty="0" err="1" smtClean="0"/>
              <a:t>haemoglobin</a:t>
            </a:r>
            <a:r>
              <a:rPr lang="en-US" dirty="0" smtClean="0"/>
              <a:t> in states</a:t>
            </a:r>
          </a:p>
          <a:p>
            <a:pPr algn="l">
              <a:buNone/>
            </a:pPr>
            <a:r>
              <a:rPr lang="en-US" dirty="0" smtClean="0"/>
              <a:t>of iron deficiency, but some reduction of these </a:t>
            </a:r>
            <a:r>
              <a:rPr lang="en-US" dirty="0" err="1" smtClean="0"/>
              <a:t>haem</a:t>
            </a:r>
            <a:r>
              <a:rPr lang="en-US" dirty="0" smtClean="0"/>
              <a:t>‐containing enzymes may occur</a:t>
            </a: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2050" name="Picture 2"/>
          <p:cNvPicPr>
            <a:picLocks noGrp="1" noChangeAspect="1" noChangeArrowheads="1"/>
          </p:cNvPicPr>
          <p:nvPr>
            <p:ph idx="1"/>
          </p:nvPr>
        </p:nvPicPr>
        <p:blipFill>
          <a:blip r:embed="rId2"/>
          <a:srcRect/>
          <a:stretch>
            <a:fillRect/>
          </a:stretch>
        </p:blipFill>
        <p:spPr bwMode="auto">
          <a:xfrm>
            <a:off x="285720" y="428604"/>
            <a:ext cx="8460600" cy="5500702"/>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smtClean="0"/>
              <a:t>Regulation of </a:t>
            </a:r>
            <a:r>
              <a:rPr lang="en-US" b="1" i="1" dirty="0" err="1" smtClean="0"/>
              <a:t>ferritin</a:t>
            </a:r>
            <a:r>
              <a:rPr lang="en-US" b="1" i="1" dirty="0" smtClean="0"/>
              <a:t> and </a:t>
            </a:r>
            <a:r>
              <a:rPr lang="en-US" b="1" i="1" dirty="0" err="1" smtClean="0"/>
              <a:t>transferrin</a:t>
            </a:r>
            <a:r>
              <a:rPr lang="en-US" b="1" i="1" dirty="0" smtClean="0"/>
              <a:t/>
            </a:r>
            <a:br>
              <a:rPr lang="en-US" b="1" i="1" dirty="0" smtClean="0"/>
            </a:br>
            <a:r>
              <a:rPr lang="en-US" b="1" i="1" dirty="0" smtClean="0"/>
              <a:t>receptor 1 synthesis</a:t>
            </a:r>
            <a:endParaRPr lang="ar-IQ" dirty="0"/>
          </a:p>
        </p:txBody>
      </p:sp>
      <p:sp>
        <p:nvSpPr>
          <p:cNvPr id="3" name="عنصر نائب للمحتوى 2"/>
          <p:cNvSpPr>
            <a:spLocks noGrp="1"/>
          </p:cNvSpPr>
          <p:nvPr>
            <p:ph idx="1"/>
          </p:nvPr>
        </p:nvSpPr>
        <p:spPr>
          <a:xfrm>
            <a:off x="357158" y="1600200"/>
            <a:ext cx="8572560" cy="5257800"/>
          </a:xfrm>
        </p:spPr>
        <p:txBody>
          <a:bodyPr>
            <a:normAutofit fontScale="70000" lnSpcReduction="20000"/>
          </a:bodyPr>
          <a:lstStyle/>
          <a:p>
            <a:pPr algn="l">
              <a:buNone/>
            </a:pPr>
            <a:r>
              <a:rPr lang="en-US" b="1" dirty="0" smtClean="0"/>
              <a:t>The levels of </a:t>
            </a:r>
            <a:r>
              <a:rPr lang="en-US" b="1" dirty="0" err="1" smtClean="0"/>
              <a:t>ferritin</a:t>
            </a:r>
            <a:r>
              <a:rPr lang="en-US" b="1" dirty="0" smtClean="0"/>
              <a:t>, TfR1, δ‐</a:t>
            </a:r>
            <a:r>
              <a:rPr lang="en-US" b="1" dirty="0" err="1" smtClean="0"/>
              <a:t>aminolaevulinic</a:t>
            </a:r>
            <a:r>
              <a:rPr lang="en-US" b="1" dirty="0" smtClean="0"/>
              <a:t> acid </a:t>
            </a:r>
            <a:r>
              <a:rPr lang="en-US" b="1" dirty="0" err="1" smtClean="0"/>
              <a:t>synthase</a:t>
            </a:r>
            <a:endParaRPr lang="en-US" b="1" dirty="0" smtClean="0"/>
          </a:p>
          <a:p>
            <a:pPr algn="l">
              <a:buNone/>
            </a:pPr>
            <a:r>
              <a:rPr lang="en-US" b="1" dirty="0" smtClean="0"/>
              <a:t>(ALA‐S) and divalent metal transporter 1 (DMT‐1) are linked</a:t>
            </a:r>
          </a:p>
          <a:p>
            <a:pPr algn="l">
              <a:buNone/>
            </a:pPr>
            <a:r>
              <a:rPr lang="en-US" b="1" dirty="0" smtClean="0"/>
              <a:t>to iron status </a:t>
            </a:r>
          </a:p>
          <a:p>
            <a:pPr algn="l">
              <a:buNone/>
            </a:pPr>
            <a:r>
              <a:rPr lang="en-US" b="1" dirty="0" smtClean="0">
                <a:solidFill>
                  <a:srgbClr val="FF0000"/>
                </a:solidFill>
              </a:rPr>
              <a:t>iron overload causes a </a:t>
            </a:r>
            <a:r>
              <a:rPr lang="en-US" b="1" dirty="0" smtClean="0"/>
              <a:t>rise in tissue </a:t>
            </a:r>
            <a:r>
              <a:rPr lang="en-US" b="1" dirty="0" err="1" smtClean="0"/>
              <a:t>ferritin</a:t>
            </a:r>
            <a:r>
              <a:rPr lang="en-US" b="1" dirty="0" smtClean="0"/>
              <a:t> and a fall in TfR1 and DMT‐1, </a:t>
            </a:r>
          </a:p>
          <a:p>
            <a:pPr algn="l">
              <a:buNone/>
            </a:pPr>
            <a:r>
              <a:rPr lang="en-US" b="1" dirty="0" smtClean="0">
                <a:solidFill>
                  <a:srgbClr val="FF0000"/>
                </a:solidFill>
              </a:rPr>
              <a:t>whereas in iron deficiency </a:t>
            </a:r>
            <a:r>
              <a:rPr lang="en-US" b="1" dirty="0" err="1" smtClean="0"/>
              <a:t>ferritin</a:t>
            </a:r>
            <a:r>
              <a:rPr lang="en-US" b="1" dirty="0" smtClean="0"/>
              <a:t> and ALA‐S are low and TfR1 increased. </a:t>
            </a:r>
          </a:p>
          <a:p>
            <a:pPr algn="l">
              <a:buNone/>
            </a:pPr>
            <a:r>
              <a:rPr lang="en-US" b="1" dirty="0" smtClean="0"/>
              <a:t>This linkage arises through the binding of an iron regulatory protein (IRP)</a:t>
            </a:r>
          </a:p>
          <a:p>
            <a:pPr algn="l">
              <a:buNone/>
            </a:pPr>
            <a:r>
              <a:rPr lang="en-US" b="1" dirty="0" smtClean="0"/>
              <a:t>to iron response elements (IREs) on the </a:t>
            </a:r>
            <a:r>
              <a:rPr lang="en-US" b="1" dirty="0" err="1" smtClean="0"/>
              <a:t>ferritin</a:t>
            </a:r>
            <a:r>
              <a:rPr lang="en-US" b="1" dirty="0" smtClean="0"/>
              <a:t>, TfR1, ALA‐S and DMT‐1 </a:t>
            </a:r>
            <a:endParaRPr lang="ar-IQ" b="1" dirty="0" smtClean="0"/>
          </a:p>
          <a:p>
            <a:pPr algn="l">
              <a:buNone/>
            </a:pPr>
            <a:r>
              <a:rPr lang="en-US" b="1" dirty="0" smtClean="0"/>
              <a:t>mRNA molecules.</a:t>
            </a:r>
          </a:p>
          <a:p>
            <a:pPr algn="l">
              <a:buNone/>
            </a:pPr>
            <a:r>
              <a:rPr lang="en-US" b="1" dirty="0" smtClean="0">
                <a:solidFill>
                  <a:srgbClr val="FF0000"/>
                </a:solidFill>
              </a:rPr>
              <a:t>Iron deficiency </a:t>
            </a:r>
            <a:r>
              <a:rPr lang="en-US" b="1" dirty="0" smtClean="0"/>
              <a:t>increases the ability of IRP to bind to the IREs whereas </a:t>
            </a:r>
          </a:p>
          <a:p>
            <a:pPr algn="l">
              <a:buNone/>
            </a:pPr>
            <a:r>
              <a:rPr lang="en-US" b="1" dirty="0" smtClean="0">
                <a:solidFill>
                  <a:srgbClr val="FF0000"/>
                </a:solidFill>
              </a:rPr>
              <a:t>iron overload </a:t>
            </a:r>
            <a:r>
              <a:rPr lang="en-US" b="1" dirty="0" smtClean="0"/>
              <a:t>reduces the binding. </a:t>
            </a:r>
          </a:p>
          <a:p>
            <a:pPr algn="l">
              <a:buNone/>
            </a:pPr>
            <a:r>
              <a:rPr lang="en-US" b="1" dirty="0" smtClean="0"/>
              <a:t>The site of IRP binding to IREs, whether upstream (5′) or downstream (3′) from the coding gene, determines whether the amount of mRNA and so protein produced is increased or decreased .</a:t>
            </a:r>
            <a:endParaRPr lang="ar-IQ"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a:xfrm>
            <a:off x="0" y="0"/>
            <a:ext cx="9144000" cy="6858000"/>
          </a:xfrm>
        </p:spPr>
        <p:txBody>
          <a:bodyPr>
            <a:normAutofit fontScale="77500" lnSpcReduction="20000"/>
          </a:bodyPr>
          <a:lstStyle/>
          <a:p>
            <a:pPr algn="l">
              <a:buNone/>
            </a:pPr>
            <a:r>
              <a:rPr lang="en-US" b="1" dirty="0" smtClean="0"/>
              <a:t>Regulation of </a:t>
            </a:r>
            <a:r>
              <a:rPr lang="en-US" b="1" dirty="0" err="1" smtClean="0"/>
              <a:t>transferrin</a:t>
            </a:r>
            <a:r>
              <a:rPr lang="en-US" b="1" dirty="0" smtClean="0"/>
              <a:t> receptor 1 (TfR1)</a:t>
            </a:r>
          </a:p>
          <a:p>
            <a:pPr algn="l">
              <a:buNone/>
            </a:pPr>
            <a:r>
              <a:rPr lang="en-US" b="1" dirty="0" smtClean="0"/>
              <a:t> divalent metal transporter 1 (DMT‐1) </a:t>
            </a:r>
          </a:p>
          <a:p>
            <a:pPr algn="l">
              <a:buNone/>
            </a:pPr>
            <a:r>
              <a:rPr lang="en-US" b="1" dirty="0" smtClean="0"/>
              <a:t>and </a:t>
            </a:r>
            <a:r>
              <a:rPr lang="en-US" b="1" dirty="0" err="1" smtClean="0"/>
              <a:t>ferritin</a:t>
            </a:r>
            <a:r>
              <a:rPr lang="en-US" b="1" dirty="0" smtClean="0"/>
              <a:t> expression by iron regulatory protein (IRP) sensing of intracellular iron levels.</a:t>
            </a:r>
          </a:p>
          <a:p>
            <a:pPr algn="l">
              <a:buNone/>
            </a:pPr>
            <a:r>
              <a:rPr lang="en-US" b="1" dirty="0" smtClean="0"/>
              <a:t> IRPs are able to bind to stem‐loop structures called iron response</a:t>
            </a:r>
          </a:p>
          <a:p>
            <a:pPr algn="l">
              <a:buNone/>
            </a:pPr>
            <a:r>
              <a:rPr lang="en-US" b="1" dirty="0" smtClean="0"/>
              <a:t>elements (IREs). </a:t>
            </a:r>
          </a:p>
          <a:p>
            <a:pPr algn="l">
              <a:buNone/>
            </a:pPr>
            <a:r>
              <a:rPr lang="en-US" b="1" dirty="0" smtClean="0">
                <a:solidFill>
                  <a:srgbClr val="FF0000"/>
                </a:solidFill>
              </a:rPr>
              <a:t>IRP binding to the IRE within the 3′ </a:t>
            </a:r>
            <a:r>
              <a:rPr lang="en-US" b="1" dirty="0" err="1" smtClean="0">
                <a:solidFill>
                  <a:srgbClr val="FF0000"/>
                </a:solidFill>
              </a:rPr>
              <a:t>untranslated</a:t>
            </a:r>
            <a:r>
              <a:rPr lang="en-US" b="1" dirty="0" smtClean="0">
                <a:solidFill>
                  <a:srgbClr val="FF0000"/>
                </a:solidFill>
              </a:rPr>
              <a:t> region of TfR1 and DMT‐1 leads to stabilization of the mRNA and increased protein synthesis</a:t>
            </a:r>
            <a:r>
              <a:rPr lang="en-US" b="1" dirty="0" smtClean="0"/>
              <a:t>,</a:t>
            </a:r>
          </a:p>
          <a:p>
            <a:pPr algn="l">
              <a:buNone/>
            </a:pPr>
            <a:r>
              <a:rPr lang="en-US" b="1" dirty="0" smtClean="0">
                <a:solidFill>
                  <a:schemeClr val="tx2"/>
                </a:solidFill>
              </a:rPr>
              <a:t>whereas IRP binding to the IRE within the 5′ </a:t>
            </a:r>
            <a:r>
              <a:rPr lang="en-US" b="1" dirty="0" err="1" smtClean="0">
                <a:solidFill>
                  <a:schemeClr val="tx2"/>
                </a:solidFill>
              </a:rPr>
              <a:t>untranslated</a:t>
            </a:r>
            <a:r>
              <a:rPr lang="en-US" b="1" dirty="0" smtClean="0">
                <a:solidFill>
                  <a:schemeClr val="tx2"/>
                </a:solidFill>
              </a:rPr>
              <a:t> region of </a:t>
            </a:r>
            <a:r>
              <a:rPr lang="en-US" b="1" dirty="0" err="1" smtClean="0">
                <a:solidFill>
                  <a:schemeClr val="tx2"/>
                </a:solidFill>
              </a:rPr>
              <a:t>ferritin</a:t>
            </a:r>
            <a:r>
              <a:rPr lang="en-US" b="1" dirty="0" smtClean="0">
                <a:solidFill>
                  <a:schemeClr val="tx2"/>
                </a:solidFill>
              </a:rPr>
              <a:t> and δ‐</a:t>
            </a:r>
            <a:r>
              <a:rPr lang="en-US" b="1" dirty="0" err="1" smtClean="0">
                <a:solidFill>
                  <a:schemeClr val="tx2"/>
                </a:solidFill>
              </a:rPr>
              <a:t>aminolaevulinic</a:t>
            </a:r>
            <a:r>
              <a:rPr lang="en-US" b="1" dirty="0" smtClean="0">
                <a:solidFill>
                  <a:schemeClr val="tx2"/>
                </a:solidFill>
              </a:rPr>
              <a:t> acid </a:t>
            </a:r>
            <a:r>
              <a:rPr lang="en-US" b="1" dirty="0" err="1" smtClean="0">
                <a:solidFill>
                  <a:schemeClr val="tx2"/>
                </a:solidFill>
              </a:rPr>
              <a:t>synthase</a:t>
            </a:r>
            <a:r>
              <a:rPr lang="en-US" b="1" dirty="0" smtClean="0">
                <a:solidFill>
                  <a:schemeClr val="tx2"/>
                </a:solidFill>
              </a:rPr>
              <a:t> (ALA‐S) mRNA reduces translation. </a:t>
            </a:r>
            <a:r>
              <a:rPr lang="en-US" b="1" dirty="0" smtClean="0"/>
              <a:t>IRPs can exist in two states:</a:t>
            </a:r>
          </a:p>
          <a:p>
            <a:pPr algn="l">
              <a:buNone/>
            </a:pPr>
            <a:r>
              <a:rPr lang="en-US" b="1" dirty="0" smtClean="0"/>
              <a:t> at times of high iron levels the IRP binds iron and exhibits a reduced affinity for the IREs,</a:t>
            </a:r>
          </a:p>
          <a:p>
            <a:pPr algn="l">
              <a:buNone/>
            </a:pPr>
            <a:endParaRPr lang="en-US" b="1" dirty="0" smtClean="0"/>
          </a:p>
          <a:p>
            <a:pPr algn="l">
              <a:buNone/>
            </a:pPr>
            <a:r>
              <a:rPr lang="en-US" b="1" dirty="0" smtClean="0"/>
              <a:t> whereas when iron levels are low the binding of IRPs to IREs is increased. In this way synthesis of </a:t>
            </a:r>
            <a:r>
              <a:rPr lang="en-US" b="1" dirty="0" err="1" smtClean="0"/>
              <a:t>TfR</a:t>
            </a:r>
            <a:r>
              <a:rPr lang="en-US" b="1" dirty="0" smtClean="0"/>
              <a:t>, ALA‐S, DMT‐1 and </a:t>
            </a:r>
            <a:r>
              <a:rPr lang="en-US" b="1" dirty="0" err="1" smtClean="0"/>
              <a:t>ferritin</a:t>
            </a:r>
            <a:r>
              <a:rPr lang="en-US" b="1" dirty="0" smtClean="0"/>
              <a:t> is coordinated </a:t>
            </a:r>
            <a:r>
              <a:rPr lang="en-US" b="1" dirty="0" smtClean="0"/>
              <a:t>physiological </a:t>
            </a:r>
            <a:r>
              <a:rPr lang="en-US" b="1" dirty="0" smtClean="0"/>
              <a:t>requirements.</a:t>
            </a:r>
            <a:endParaRPr lang="ar-IQ"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098" name="Picture 2"/>
          <p:cNvPicPr>
            <a:picLocks noGrp="1" noChangeAspect="1" noChangeArrowheads="1"/>
          </p:cNvPicPr>
          <p:nvPr>
            <p:ph idx="1"/>
          </p:nvPr>
        </p:nvPicPr>
        <p:blipFill>
          <a:blip r:embed="rId2"/>
          <a:srcRect/>
          <a:stretch>
            <a:fillRect/>
          </a:stretch>
        </p:blipFill>
        <p:spPr bwMode="auto">
          <a:xfrm>
            <a:off x="381078" y="209598"/>
            <a:ext cx="8334326" cy="6434112"/>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85728"/>
            <a:ext cx="8258204" cy="5840435"/>
          </a:xfrm>
        </p:spPr>
        <p:txBody>
          <a:bodyPr>
            <a:normAutofit/>
          </a:bodyPr>
          <a:lstStyle/>
          <a:p>
            <a:pPr algn="l">
              <a:buNone/>
            </a:pPr>
            <a:r>
              <a:rPr lang="en-US" dirty="0" smtClean="0"/>
              <a:t>Upstream binding  reduces translation, whereas downstream binding stabilizes the mRNA, increasing translation and so protein synthesis.</a:t>
            </a:r>
          </a:p>
          <a:p>
            <a:pPr algn="l">
              <a:buNone/>
            </a:pPr>
            <a:r>
              <a:rPr lang="en-US" dirty="0" smtClean="0"/>
              <a:t>When plasma iron is raised and </a:t>
            </a:r>
            <a:r>
              <a:rPr lang="en-US" dirty="0" err="1" smtClean="0"/>
              <a:t>transferrin</a:t>
            </a:r>
            <a:r>
              <a:rPr lang="en-US" dirty="0" smtClean="0"/>
              <a:t> is saturated, the amount of iron transferred to </a:t>
            </a:r>
            <a:r>
              <a:rPr lang="en-US" dirty="0" err="1" smtClean="0"/>
              <a:t>parenchymal</a:t>
            </a:r>
            <a:r>
              <a:rPr lang="en-US" dirty="0" smtClean="0"/>
              <a:t> cells (e.g. those of the liver, endocrine organs and heart) is increased and this is the basis of the pathological changes associated with iron loading conditions. </a:t>
            </a:r>
          </a:p>
          <a:p>
            <a:pPr algn="l">
              <a:buNone/>
            </a:pPr>
            <a:r>
              <a:rPr lang="en-US" dirty="0" smtClean="0"/>
              <a:t>There may also be free iron in plasma which is toxic to different organs</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i="1" dirty="0" err="1" smtClean="0"/>
              <a:t>Hepcidin</a:t>
            </a:r>
            <a:endParaRPr lang="ar-IQ" dirty="0"/>
          </a:p>
        </p:txBody>
      </p:sp>
      <p:sp>
        <p:nvSpPr>
          <p:cNvPr id="3" name="عنصر نائب للمحتوى 2"/>
          <p:cNvSpPr>
            <a:spLocks noGrp="1"/>
          </p:cNvSpPr>
          <p:nvPr>
            <p:ph idx="1"/>
          </p:nvPr>
        </p:nvSpPr>
        <p:spPr>
          <a:xfrm>
            <a:off x="457200" y="1142984"/>
            <a:ext cx="8329642" cy="4983179"/>
          </a:xfrm>
        </p:spPr>
        <p:txBody>
          <a:bodyPr>
            <a:normAutofit fontScale="92500" lnSpcReduction="10000"/>
          </a:bodyPr>
          <a:lstStyle/>
          <a:p>
            <a:pPr algn="l">
              <a:buNone/>
            </a:pPr>
            <a:r>
              <a:rPr lang="en-US" dirty="0" err="1" smtClean="0"/>
              <a:t>Hepcidin</a:t>
            </a:r>
            <a:r>
              <a:rPr lang="en-US" dirty="0" smtClean="0"/>
              <a:t> is a polypeptide produced by liver cells.</a:t>
            </a:r>
          </a:p>
          <a:p>
            <a:pPr algn="l">
              <a:buNone/>
            </a:pPr>
            <a:r>
              <a:rPr lang="en-US" dirty="0" smtClean="0"/>
              <a:t> It is the major hormonal regulator of iron homeostasis </a:t>
            </a:r>
          </a:p>
          <a:p>
            <a:pPr algn="l">
              <a:buNone/>
            </a:pPr>
            <a:r>
              <a:rPr lang="en-US" dirty="0" smtClean="0"/>
              <a:t> It iron release from macrophages and from intestinal epithelial cells by its interaction with the </a:t>
            </a:r>
            <a:r>
              <a:rPr lang="en-US" dirty="0" err="1" smtClean="0"/>
              <a:t>transmembrane</a:t>
            </a:r>
            <a:r>
              <a:rPr lang="en-US" dirty="0" smtClean="0"/>
              <a:t> iron exporter, </a:t>
            </a:r>
            <a:r>
              <a:rPr lang="en-US" dirty="0" err="1" smtClean="0"/>
              <a:t>ferroportin</a:t>
            </a:r>
            <a:r>
              <a:rPr lang="en-US" dirty="0" smtClean="0"/>
              <a:t>. </a:t>
            </a:r>
          </a:p>
          <a:p>
            <a:pPr algn="l">
              <a:buNone/>
            </a:pPr>
            <a:r>
              <a:rPr lang="en-US" dirty="0" smtClean="0"/>
              <a:t>It accelerates degradation of  </a:t>
            </a:r>
            <a:r>
              <a:rPr lang="en-US" dirty="0" err="1" smtClean="0"/>
              <a:t>ferroportin</a:t>
            </a:r>
            <a:r>
              <a:rPr lang="en-US" dirty="0" smtClean="0"/>
              <a:t> mRNA. </a:t>
            </a:r>
          </a:p>
          <a:p>
            <a:pPr algn="l">
              <a:buNone/>
            </a:pPr>
            <a:r>
              <a:rPr lang="en-US" dirty="0" smtClean="0">
                <a:solidFill>
                  <a:srgbClr val="FF0000"/>
                </a:solidFill>
              </a:rPr>
              <a:t>Raised </a:t>
            </a:r>
            <a:r>
              <a:rPr lang="en-US" dirty="0" err="1" smtClean="0">
                <a:solidFill>
                  <a:srgbClr val="FF0000"/>
                </a:solidFill>
              </a:rPr>
              <a:t>hepcidin</a:t>
            </a:r>
            <a:r>
              <a:rPr lang="en-US" dirty="0" smtClean="0">
                <a:solidFill>
                  <a:srgbClr val="FF0000"/>
                </a:solidFill>
              </a:rPr>
              <a:t> </a:t>
            </a:r>
            <a:r>
              <a:rPr lang="en-US" dirty="0" smtClean="0"/>
              <a:t>levels therefore profoundly affect</a:t>
            </a:r>
          </a:p>
          <a:p>
            <a:pPr algn="l">
              <a:buNone/>
            </a:pPr>
            <a:r>
              <a:rPr lang="en-US" dirty="0" smtClean="0"/>
              <a:t>iron metabolism by </a:t>
            </a:r>
            <a:r>
              <a:rPr lang="en-US" dirty="0" smtClean="0">
                <a:solidFill>
                  <a:srgbClr val="FF0000"/>
                </a:solidFill>
              </a:rPr>
              <a:t>reducing its absorption and release </a:t>
            </a:r>
            <a:r>
              <a:rPr lang="en-US" dirty="0" smtClean="0"/>
              <a:t>from macrophages</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439850"/>
          </a:xfrm>
        </p:spPr>
        <p:txBody>
          <a:bodyPr>
            <a:noAutofit/>
          </a:bodyPr>
          <a:lstStyle/>
          <a:p>
            <a:pPr algn="l"/>
            <a:r>
              <a:rPr lang="en-US" sz="2000" dirty="0" err="1" smtClean="0"/>
              <a:t>Hepcidin</a:t>
            </a:r>
            <a:r>
              <a:rPr lang="en-US" sz="2000" dirty="0" smtClean="0"/>
              <a:t> reduces iron absorption and release from macrophages by stimulating degradation of </a:t>
            </a:r>
            <a:r>
              <a:rPr lang="en-US" sz="2000" dirty="0" err="1" smtClean="0"/>
              <a:t>ferroportin</a:t>
            </a:r>
            <a:r>
              <a:rPr lang="en-US" sz="2000" dirty="0" smtClean="0"/>
              <a:t>. </a:t>
            </a:r>
            <a:br>
              <a:rPr lang="en-US" sz="2000" dirty="0" smtClean="0"/>
            </a:br>
            <a:r>
              <a:rPr lang="en-US" sz="2000" dirty="0" smtClean="0">
                <a:solidFill>
                  <a:srgbClr val="FF0000"/>
                </a:solidFill>
              </a:rPr>
              <a:t>Its synthesis is increased by </a:t>
            </a:r>
            <a:r>
              <a:rPr lang="en-US" sz="2000" dirty="0" err="1" smtClean="0">
                <a:solidFill>
                  <a:srgbClr val="FF0000"/>
                </a:solidFill>
              </a:rPr>
              <a:t>transferrin</a:t>
            </a:r>
            <a:r>
              <a:rPr lang="en-US" sz="2000" dirty="0" smtClean="0">
                <a:solidFill>
                  <a:srgbClr val="FF0000"/>
                </a:solidFill>
              </a:rPr>
              <a:t> saturation and inflammation but </a:t>
            </a:r>
            <a:r>
              <a:rPr lang="en-US" sz="2000" dirty="0" smtClean="0">
                <a:solidFill>
                  <a:srgbClr val="0070C0"/>
                </a:solidFill>
              </a:rPr>
              <a:t>reduced by increased </a:t>
            </a:r>
            <a:r>
              <a:rPr lang="en-US" sz="2000" dirty="0" err="1" smtClean="0">
                <a:solidFill>
                  <a:srgbClr val="0070C0"/>
                </a:solidFill>
              </a:rPr>
              <a:t>erythropoiesis</a:t>
            </a:r>
            <a:r>
              <a:rPr lang="en-US" sz="2000" dirty="0" smtClean="0">
                <a:solidFill>
                  <a:srgbClr val="0070C0"/>
                </a:solidFill>
              </a:rPr>
              <a:t>, erythropoietin, hypoxia and </a:t>
            </a:r>
            <a:r>
              <a:rPr lang="en-US" sz="2000" dirty="0" err="1" smtClean="0">
                <a:solidFill>
                  <a:srgbClr val="0070C0"/>
                </a:solidFill>
              </a:rPr>
              <a:t>matriptase</a:t>
            </a:r>
            <a:endParaRPr lang="ar-IQ" sz="2000" dirty="0">
              <a:solidFill>
                <a:srgbClr val="0070C0"/>
              </a:solidFill>
            </a:endParaRPr>
          </a:p>
        </p:txBody>
      </p:sp>
      <p:pic>
        <p:nvPicPr>
          <p:cNvPr id="6146" name="Picture 2"/>
          <p:cNvPicPr>
            <a:picLocks noGrp="1" noChangeAspect="1" noChangeArrowheads="1"/>
          </p:cNvPicPr>
          <p:nvPr>
            <p:ph idx="1"/>
          </p:nvPr>
        </p:nvPicPr>
        <p:blipFill>
          <a:blip r:embed="rId2"/>
          <a:srcRect/>
          <a:stretch>
            <a:fillRect/>
          </a:stretch>
        </p:blipFill>
        <p:spPr bwMode="auto">
          <a:xfrm>
            <a:off x="0" y="1928802"/>
            <a:ext cx="9144000" cy="4929198"/>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smtClean="0"/>
              <a:t>Control of </a:t>
            </a:r>
            <a:r>
              <a:rPr lang="en-US" dirty="0" err="1" smtClean="0"/>
              <a:t>hepcidin</a:t>
            </a:r>
            <a:r>
              <a:rPr lang="en-US" dirty="0" smtClean="0"/>
              <a:t> expression</a:t>
            </a:r>
            <a:endParaRPr lang="ar-IQ" dirty="0"/>
          </a:p>
        </p:txBody>
      </p:sp>
      <p:sp>
        <p:nvSpPr>
          <p:cNvPr id="3" name="عنصر نائب للمحتوى 2"/>
          <p:cNvSpPr>
            <a:spLocks noGrp="1"/>
          </p:cNvSpPr>
          <p:nvPr>
            <p:ph idx="1"/>
          </p:nvPr>
        </p:nvSpPr>
        <p:spPr>
          <a:xfrm>
            <a:off x="428596" y="1214422"/>
            <a:ext cx="8286808" cy="5286412"/>
          </a:xfrm>
        </p:spPr>
        <p:txBody>
          <a:bodyPr>
            <a:normAutofit fontScale="70000" lnSpcReduction="20000"/>
          </a:bodyPr>
          <a:lstStyle/>
          <a:p>
            <a:pPr algn="l">
              <a:buNone/>
            </a:pPr>
            <a:r>
              <a:rPr lang="en-US" dirty="0" smtClean="0"/>
              <a:t>Membrane‐bound </a:t>
            </a:r>
            <a:r>
              <a:rPr lang="en-US" dirty="0" err="1" smtClean="0"/>
              <a:t>hemojuvelin</a:t>
            </a:r>
            <a:r>
              <a:rPr lang="en-US" dirty="0" smtClean="0"/>
              <a:t> (HJV) is a co‐receptor with bone morphogenetic protein (BMP) which stimulates </a:t>
            </a:r>
            <a:r>
              <a:rPr lang="en-US" dirty="0" err="1" smtClean="0"/>
              <a:t>hepcidin</a:t>
            </a:r>
            <a:r>
              <a:rPr lang="en-US" dirty="0" smtClean="0"/>
              <a:t> expression .</a:t>
            </a:r>
          </a:p>
          <a:p>
            <a:pPr algn="l">
              <a:buNone/>
            </a:pPr>
            <a:r>
              <a:rPr lang="en-US" dirty="0" smtClean="0"/>
              <a:t>A complex between HFE and </a:t>
            </a:r>
            <a:r>
              <a:rPr lang="en-US" dirty="0" err="1" smtClean="0"/>
              <a:t>transferrin</a:t>
            </a:r>
            <a:r>
              <a:rPr lang="en-US" dirty="0" smtClean="0"/>
              <a:t> receptor 2 (TfR2) promotes HJV binding to BMP. </a:t>
            </a:r>
          </a:p>
          <a:p>
            <a:pPr algn="l">
              <a:buNone/>
            </a:pPr>
            <a:r>
              <a:rPr lang="en-US" dirty="0" smtClean="0"/>
              <a:t>The amount of HFE–TfR2 complex is determined by the degree of iron saturation of </a:t>
            </a:r>
            <a:r>
              <a:rPr lang="en-US" dirty="0" err="1" smtClean="0"/>
              <a:t>transferrin</a:t>
            </a:r>
            <a:r>
              <a:rPr lang="en-US" dirty="0" smtClean="0"/>
              <a:t> as follows:</a:t>
            </a:r>
          </a:p>
          <a:p>
            <a:pPr algn="l">
              <a:buNone/>
            </a:pPr>
            <a:r>
              <a:rPr lang="en-US" dirty="0" smtClean="0"/>
              <a:t> </a:t>
            </a:r>
            <a:r>
              <a:rPr lang="en-US" dirty="0" err="1" smtClean="0"/>
              <a:t>Diferric</a:t>
            </a:r>
            <a:r>
              <a:rPr lang="en-US" dirty="0" smtClean="0"/>
              <a:t> </a:t>
            </a:r>
            <a:r>
              <a:rPr lang="en-US" dirty="0" err="1" smtClean="0"/>
              <a:t>transferrin</a:t>
            </a:r>
            <a:r>
              <a:rPr lang="en-US" dirty="0" smtClean="0"/>
              <a:t> competes with TfR1 for binding to HFE. </a:t>
            </a:r>
          </a:p>
          <a:p>
            <a:pPr algn="l">
              <a:buNone/>
            </a:pPr>
            <a:r>
              <a:rPr lang="en-US" dirty="0" smtClean="0"/>
              <a:t>The more </a:t>
            </a:r>
            <a:r>
              <a:rPr lang="en-US" dirty="0" err="1" smtClean="0"/>
              <a:t>diferric</a:t>
            </a:r>
            <a:r>
              <a:rPr lang="en-US" dirty="0" smtClean="0"/>
              <a:t> </a:t>
            </a:r>
            <a:r>
              <a:rPr lang="en-US" dirty="0" err="1" smtClean="0"/>
              <a:t>transferrin</a:t>
            </a:r>
            <a:r>
              <a:rPr lang="en-US" dirty="0" smtClean="0"/>
              <a:t>, the less TfR1 is bound to HFE and more HFE is available to bind to TfR2, with consequently increased </a:t>
            </a:r>
            <a:r>
              <a:rPr lang="en-US" dirty="0" err="1" smtClean="0"/>
              <a:t>hepcidin</a:t>
            </a:r>
            <a:r>
              <a:rPr lang="en-US" dirty="0" smtClean="0"/>
              <a:t> synthesis.</a:t>
            </a:r>
          </a:p>
          <a:p>
            <a:pPr algn="l">
              <a:buNone/>
            </a:pPr>
            <a:r>
              <a:rPr lang="en-US" dirty="0" smtClean="0"/>
              <a:t> </a:t>
            </a:r>
          </a:p>
          <a:p>
            <a:pPr algn="l">
              <a:buNone/>
            </a:pPr>
            <a:r>
              <a:rPr lang="en-US" dirty="0" smtClean="0"/>
              <a:t> Low concentrations of </a:t>
            </a:r>
            <a:r>
              <a:rPr lang="en-US" dirty="0" err="1" smtClean="0"/>
              <a:t>diferric</a:t>
            </a:r>
            <a:r>
              <a:rPr lang="en-US" dirty="0" smtClean="0"/>
              <a:t> </a:t>
            </a:r>
            <a:r>
              <a:rPr lang="en-US" dirty="0" err="1" smtClean="0"/>
              <a:t>transferrin</a:t>
            </a:r>
            <a:r>
              <a:rPr lang="en-US" dirty="0" smtClean="0"/>
              <a:t>, as in iron deficiency, allow HFE binding to TfR1, reducing the amount of HFE able to bind TfR2 and thus reducing </a:t>
            </a:r>
            <a:r>
              <a:rPr lang="en-US" dirty="0" err="1" smtClean="0"/>
              <a:t>hepcidin</a:t>
            </a:r>
            <a:r>
              <a:rPr lang="en-US" dirty="0" smtClean="0"/>
              <a:t> secretion. </a:t>
            </a:r>
          </a:p>
          <a:p>
            <a:pPr algn="l">
              <a:buNone/>
            </a:pPr>
            <a:r>
              <a:rPr lang="en-US" dirty="0" smtClean="0"/>
              <a:t>HFE also increases BMP expression, directly increasing </a:t>
            </a:r>
            <a:r>
              <a:rPr lang="en-US" dirty="0" err="1" smtClean="0"/>
              <a:t>hepcidin</a:t>
            </a:r>
            <a:r>
              <a:rPr lang="en-US" dirty="0" smtClean="0"/>
              <a:t> synthesis.</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00042"/>
            <a:ext cx="8329642" cy="5626121"/>
          </a:xfrm>
        </p:spPr>
        <p:txBody>
          <a:bodyPr>
            <a:normAutofit lnSpcReduction="10000"/>
          </a:bodyPr>
          <a:lstStyle/>
          <a:p>
            <a:pPr algn="l">
              <a:buNone/>
            </a:pPr>
            <a:r>
              <a:rPr lang="en-US" b="1" dirty="0" smtClean="0"/>
              <a:t>iron deficiency is the most common cause of</a:t>
            </a:r>
          </a:p>
          <a:p>
            <a:pPr algn="l">
              <a:buNone/>
            </a:pPr>
            <a:r>
              <a:rPr lang="en-US" b="1" dirty="0" err="1" smtClean="0"/>
              <a:t>anaemia</a:t>
            </a:r>
            <a:r>
              <a:rPr lang="en-US" b="1" dirty="0" smtClean="0"/>
              <a:t>, affecting about 500 million people worldwide.</a:t>
            </a:r>
          </a:p>
          <a:p>
            <a:pPr algn="l">
              <a:buNone/>
            </a:pPr>
            <a:r>
              <a:rPr lang="en-US" b="1" dirty="0" smtClean="0"/>
              <a:t> It i</a:t>
            </a:r>
            <a:r>
              <a:rPr lang="en-US" dirty="0" smtClean="0"/>
              <a:t>s particularly frequent in low‐income populations, such as in sub‐Saharan Africa or South Asia, where the diet can be of poor quality and parasites (e.g. hookworm or </a:t>
            </a:r>
            <a:r>
              <a:rPr lang="en-US" dirty="0" err="1" smtClean="0"/>
              <a:t>schistosomiasis</a:t>
            </a:r>
            <a:r>
              <a:rPr lang="en-US" dirty="0" smtClean="0"/>
              <a:t>), which cause iron loss due to </a:t>
            </a:r>
            <a:r>
              <a:rPr lang="en-US" dirty="0" err="1" smtClean="0"/>
              <a:t>haemorrhage</a:t>
            </a:r>
            <a:r>
              <a:rPr lang="en-US" dirty="0" smtClean="0"/>
              <a:t>, may be present. </a:t>
            </a:r>
          </a:p>
          <a:p>
            <a:pPr algn="l">
              <a:buNone/>
            </a:pPr>
            <a:r>
              <a:rPr lang="en-US" dirty="0" smtClean="0"/>
              <a:t>Moreover the body has limited ability to absorb iron</a:t>
            </a:r>
            <a:endParaRPr lang="ar-IQ"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3797304"/>
          </a:xfrm>
        </p:spPr>
        <p:txBody>
          <a:bodyPr>
            <a:noAutofit/>
          </a:bodyPr>
          <a:lstStyle/>
          <a:p>
            <a:pPr algn="l"/>
            <a:r>
              <a:rPr lang="en-US" sz="1800" b="1" dirty="0" smtClean="0"/>
              <a:t>The proposed mechanism by which the degree of </a:t>
            </a:r>
            <a:r>
              <a:rPr lang="en-US" sz="1800" b="1" dirty="0" err="1" smtClean="0"/>
              <a:t>transferrin</a:t>
            </a:r>
            <a:r>
              <a:rPr lang="en-US" sz="1800" b="1" dirty="0" smtClean="0"/>
              <a:t> saturation by iron affects </a:t>
            </a:r>
            <a:r>
              <a:rPr lang="en-US" sz="1800" b="1" dirty="0" err="1" smtClean="0"/>
              <a:t>hepcidin</a:t>
            </a:r>
            <a:r>
              <a:rPr lang="en-US" sz="1800" b="1" dirty="0" smtClean="0"/>
              <a:t> synthesis.</a:t>
            </a:r>
            <a:br>
              <a:rPr lang="en-US" sz="1800" b="1" dirty="0" smtClean="0"/>
            </a:br>
            <a:r>
              <a:rPr lang="en-US" sz="1800" b="1" dirty="0" smtClean="0"/>
              <a:t> BMP, bone morphogenetic protein; HJV, </a:t>
            </a:r>
            <a:r>
              <a:rPr lang="en-US" sz="1800" b="1" dirty="0" err="1" smtClean="0"/>
              <a:t>hemojuvelin</a:t>
            </a:r>
            <a:r>
              <a:rPr lang="en-US" sz="1800" b="1" dirty="0" smtClean="0"/>
              <a:t>; TFR1 and 2, </a:t>
            </a:r>
            <a:r>
              <a:rPr lang="en-US" sz="1800" b="1" dirty="0" err="1" smtClean="0"/>
              <a:t>transferrin</a:t>
            </a:r>
            <a:r>
              <a:rPr lang="en-US" sz="1800" b="1" dirty="0" smtClean="0"/>
              <a:t> receptor 1 and 2. </a:t>
            </a:r>
            <a:br>
              <a:rPr lang="en-US" sz="1800" b="1" dirty="0" smtClean="0"/>
            </a:br>
            <a:r>
              <a:rPr lang="en-US" sz="1800" b="1" dirty="0" smtClean="0"/>
              <a:t>BMP stimulates </a:t>
            </a:r>
            <a:r>
              <a:rPr lang="en-US" sz="1800" b="1" dirty="0" err="1" smtClean="0"/>
              <a:t>hepcidin</a:t>
            </a:r>
            <a:r>
              <a:rPr lang="en-US" sz="1800" b="1" dirty="0" smtClean="0"/>
              <a:t> synthesis and this is enhanced by HJV binding to BMP. </a:t>
            </a:r>
            <a:br>
              <a:rPr lang="en-US" sz="1800" b="1" dirty="0" smtClean="0"/>
            </a:br>
            <a:r>
              <a:rPr lang="en-US" sz="1800" b="1" dirty="0" err="1" smtClean="0"/>
              <a:t>Diferric</a:t>
            </a:r>
            <a:r>
              <a:rPr lang="en-US" sz="1800" b="1" dirty="0" smtClean="0"/>
              <a:t> </a:t>
            </a:r>
            <a:r>
              <a:rPr lang="en-US" sz="1800" b="1" dirty="0" err="1" smtClean="0"/>
              <a:t>transferrin</a:t>
            </a:r>
            <a:r>
              <a:rPr lang="en-US" sz="1800" b="1" dirty="0" smtClean="0"/>
              <a:t> competes with TFR1 for binding of HFE. </a:t>
            </a:r>
            <a:br>
              <a:rPr lang="en-US" sz="1800" b="1" dirty="0" smtClean="0"/>
            </a:br>
            <a:r>
              <a:rPr lang="en-US" sz="1800" b="1" dirty="0" smtClean="0">
                <a:solidFill>
                  <a:srgbClr val="FF0000"/>
                </a:solidFill>
              </a:rPr>
              <a:t>The more </a:t>
            </a:r>
            <a:r>
              <a:rPr lang="en-US" sz="1800" b="1" dirty="0" err="1" smtClean="0">
                <a:solidFill>
                  <a:srgbClr val="FF0000"/>
                </a:solidFill>
              </a:rPr>
              <a:t>diferric</a:t>
            </a:r>
            <a:r>
              <a:rPr lang="en-US" sz="1800" b="1" dirty="0" smtClean="0">
                <a:solidFill>
                  <a:srgbClr val="FF0000"/>
                </a:solidFill>
              </a:rPr>
              <a:t> </a:t>
            </a:r>
            <a:r>
              <a:rPr lang="en-US" sz="1800" b="1" dirty="0" err="1" smtClean="0">
                <a:solidFill>
                  <a:srgbClr val="FF0000"/>
                </a:solidFill>
              </a:rPr>
              <a:t>transferrin</a:t>
            </a:r>
            <a:r>
              <a:rPr lang="en-US" sz="1800" b="1" dirty="0" smtClean="0">
                <a:solidFill>
                  <a:srgbClr val="FF0000"/>
                </a:solidFill>
              </a:rPr>
              <a:t>, the less TRF1 is bound to HFE and more HFE is available to bind to TFR2. The HFE/TFR2 complex promotes HJV binding to BMP and so promotes </a:t>
            </a:r>
            <a:r>
              <a:rPr lang="en-US" sz="1800" b="1" dirty="0" err="1" smtClean="0">
                <a:solidFill>
                  <a:srgbClr val="FF0000"/>
                </a:solidFill>
              </a:rPr>
              <a:t>hepcidin</a:t>
            </a:r>
            <a:r>
              <a:rPr lang="en-US" sz="1800" b="1" dirty="0" smtClean="0">
                <a:solidFill>
                  <a:srgbClr val="FF0000"/>
                </a:solidFill>
              </a:rPr>
              <a:t> synthesis.</a:t>
            </a:r>
            <a:r>
              <a:rPr lang="en-US" sz="1800" b="1" dirty="0" smtClean="0"/>
              <a:t/>
            </a:r>
            <a:br>
              <a:rPr lang="en-US" sz="1800" b="1" dirty="0" smtClean="0"/>
            </a:br>
            <a:r>
              <a:rPr lang="en-US" sz="1800" b="1" dirty="0" smtClean="0">
                <a:solidFill>
                  <a:srgbClr val="0070C0"/>
                </a:solidFill>
              </a:rPr>
              <a:t>Low concentrations of </a:t>
            </a:r>
            <a:r>
              <a:rPr lang="en-US" sz="1800" b="1" dirty="0" err="1" smtClean="0">
                <a:solidFill>
                  <a:srgbClr val="0070C0"/>
                </a:solidFill>
              </a:rPr>
              <a:t>diferric</a:t>
            </a:r>
            <a:r>
              <a:rPr lang="en-US" sz="1800" b="1" dirty="0" smtClean="0">
                <a:solidFill>
                  <a:srgbClr val="0070C0"/>
                </a:solidFill>
              </a:rPr>
              <a:t> </a:t>
            </a:r>
            <a:r>
              <a:rPr lang="en-US" sz="1800" b="1" dirty="0" err="1" smtClean="0">
                <a:solidFill>
                  <a:srgbClr val="0070C0"/>
                </a:solidFill>
              </a:rPr>
              <a:t>transferrin</a:t>
            </a:r>
            <a:r>
              <a:rPr lang="en-US" sz="1800" b="1" dirty="0" smtClean="0">
                <a:solidFill>
                  <a:srgbClr val="0070C0"/>
                </a:solidFill>
              </a:rPr>
              <a:t>, as in iron </a:t>
            </a:r>
            <a:r>
              <a:rPr lang="en-US" sz="1800" b="1" dirty="0" err="1" smtClean="0">
                <a:solidFill>
                  <a:srgbClr val="0070C0"/>
                </a:solidFill>
              </a:rPr>
              <a:t>defciency</a:t>
            </a:r>
            <a:r>
              <a:rPr lang="en-US" sz="1800" b="1" dirty="0" smtClean="0">
                <a:solidFill>
                  <a:srgbClr val="0070C0"/>
                </a:solidFill>
              </a:rPr>
              <a:t>, allow HFE binding to TFR1, reducing the amount of HFE able to bind TFR2 and thus reducing HJV binding to BMP and so reducing </a:t>
            </a:r>
            <a:r>
              <a:rPr lang="en-US" sz="1800" b="1" dirty="0" err="1" smtClean="0">
                <a:solidFill>
                  <a:srgbClr val="0070C0"/>
                </a:solidFill>
              </a:rPr>
              <a:t>hepcidin</a:t>
            </a:r>
            <a:r>
              <a:rPr lang="en-US" sz="1800" b="1" dirty="0" smtClean="0">
                <a:solidFill>
                  <a:srgbClr val="0070C0"/>
                </a:solidFill>
              </a:rPr>
              <a:t> secretion. </a:t>
            </a:r>
            <a:r>
              <a:rPr lang="en-US" sz="1800" b="1" dirty="0" smtClean="0"/>
              <a:t/>
            </a:r>
            <a:br>
              <a:rPr lang="en-US" sz="1800" b="1" dirty="0" smtClean="0"/>
            </a:br>
            <a:r>
              <a:rPr lang="en-US" sz="1800" b="1" dirty="0" smtClean="0"/>
              <a:t>HFE also enhances BMP expression directly but mutated HFE inhibits its expression</a:t>
            </a:r>
            <a:endParaRPr lang="ar-IQ" sz="1800" b="1" dirty="0"/>
          </a:p>
        </p:txBody>
      </p:sp>
      <p:pic>
        <p:nvPicPr>
          <p:cNvPr id="7170" name="Picture 2"/>
          <p:cNvPicPr>
            <a:picLocks noGrp="1" noChangeAspect="1" noChangeArrowheads="1"/>
          </p:cNvPicPr>
          <p:nvPr>
            <p:ph idx="1"/>
          </p:nvPr>
        </p:nvPicPr>
        <p:blipFill>
          <a:blip r:embed="rId2"/>
          <a:srcRect/>
          <a:stretch>
            <a:fillRect/>
          </a:stretch>
        </p:blipFill>
        <p:spPr bwMode="auto">
          <a:xfrm>
            <a:off x="357158" y="4104889"/>
            <a:ext cx="7929618" cy="2753111"/>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74647"/>
            <a:ext cx="8258204" cy="5768997"/>
          </a:xfrm>
        </p:spPr>
        <p:txBody>
          <a:bodyPr>
            <a:normAutofit fontScale="85000" lnSpcReduction="10000"/>
          </a:bodyPr>
          <a:lstStyle/>
          <a:p>
            <a:pPr algn="l">
              <a:buNone/>
            </a:pPr>
            <a:r>
              <a:rPr lang="en-US" dirty="0" err="1" smtClean="0"/>
              <a:t>Matriptase</a:t>
            </a:r>
            <a:r>
              <a:rPr lang="en-US" dirty="0" smtClean="0"/>
              <a:t> 2 digests membrane‐bound HJV.</a:t>
            </a:r>
          </a:p>
          <a:p>
            <a:pPr algn="l">
              <a:buNone/>
            </a:pPr>
            <a:r>
              <a:rPr lang="en-US" dirty="0" smtClean="0"/>
              <a:t> </a:t>
            </a:r>
            <a:r>
              <a:rPr lang="en-US" dirty="0" smtClean="0">
                <a:solidFill>
                  <a:srgbClr val="0070C0"/>
                </a:solidFill>
              </a:rPr>
              <a:t>In iron deficiency, increased </a:t>
            </a:r>
            <a:r>
              <a:rPr lang="en-US" dirty="0" err="1" smtClean="0">
                <a:solidFill>
                  <a:srgbClr val="0070C0"/>
                </a:solidFill>
              </a:rPr>
              <a:t>matriptase</a:t>
            </a:r>
            <a:r>
              <a:rPr lang="en-US" dirty="0" smtClean="0">
                <a:solidFill>
                  <a:srgbClr val="0070C0"/>
                </a:solidFill>
              </a:rPr>
              <a:t> activity therefore results in decreased </a:t>
            </a:r>
            <a:r>
              <a:rPr lang="en-US" dirty="0" err="1" smtClean="0">
                <a:solidFill>
                  <a:srgbClr val="0070C0"/>
                </a:solidFill>
              </a:rPr>
              <a:t>hepcidin</a:t>
            </a:r>
            <a:r>
              <a:rPr lang="en-US" dirty="0" smtClean="0">
                <a:solidFill>
                  <a:srgbClr val="0070C0"/>
                </a:solidFill>
              </a:rPr>
              <a:t> synthesis.</a:t>
            </a:r>
          </a:p>
          <a:p>
            <a:pPr algn="l">
              <a:buNone/>
            </a:pPr>
            <a:r>
              <a:rPr lang="en-US" dirty="0" smtClean="0">
                <a:solidFill>
                  <a:srgbClr val="0070C0"/>
                </a:solidFill>
              </a:rPr>
              <a:t> Erythroblasts secrete two proteins, </a:t>
            </a:r>
            <a:r>
              <a:rPr lang="en-US" dirty="0" err="1" smtClean="0">
                <a:solidFill>
                  <a:srgbClr val="0070C0"/>
                </a:solidFill>
              </a:rPr>
              <a:t>erythroferrone</a:t>
            </a:r>
            <a:r>
              <a:rPr lang="en-US" dirty="0" smtClean="0">
                <a:solidFill>
                  <a:srgbClr val="0070C0"/>
                </a:solidFill>
              </a:rPr>
              <a:t> and GDF 15, which suppress </a:t>
            </a:r>
            <a:r>
              <a:rPr lang="en-US" dirty="0" err="1" smtClean="0">
                <a:solidFill>
                  <a:srgbClr val="0070C0"/>
                </a:solidFill>
              </a:rPr>
              <a:t>hepcidin</a:t>
            </a:r>
            <a:r>
              <a:rPr lang="en-US" dirty="0" smtClean="0">
                <a:solidFill>
                  <a:srgbClr val="0070C0"/>
                </a:solidFill>
              </a:rPr>
              <a:t> secretion</a:t>
            </a:r>
            <a:r>
              <a:rPr lang="en-US" dirty="0" smtClean="0"/>
              <a:t>.</a:t>
            </a:r>
          </a:p>
          <a:p>
            <a:pPr algn="l">
              <a:buNone/>
            </a:pPr>
            <a:r>
              <a:rPr lang="en-US" dirty="0" smtClean="0">
                <a:solidFill>
                  <a:srgbClr val="0070C0"/>
                </a:solidFill>
              </a:rPr>
              <a:t> In conditions with increased numbers of early erythroblasts in the marrow (e.g. conditions of ineffective </a:t>
            </a:r>
            <a:r>
              <a:rPr lang="en-US" dirty="0" err="1" smtClean="0">
                <a:solidFill>
                  <a:srgbClr val="0070C0"/>
                </a:solidFill>
              </a:rPr>
              <a:t>erythropoiesis</a:t>
            </a:r>
            <a:r>
              <a:rPr lang="en-US" dirty="0" smtClean="0">
                <a:solidFill>
                  <a:srgbClr val="0070C0"/>
                </a:solidFill>
              </a:rPr>
              <a:t>, such as </a:t>
            </a:r>
            <a:r>
              <a:rPr lang="en-US" dirty="0" err="1" smtClean="0">
                <a:solidFill>
                  <a:srgbClr val="0070C0"/>
                </a:solidFill>
              </a:rPr>
              <a:t>thalassaemia</a:t>
            </a:r>
            <a:r>
              <a:rPr lang="en-US" dirty="0" smtClean="0">
                <a:solidFill>
                  <a:srgbClr val="0070C0"/>
                </a:solidFill>
              </a:rPr>
              <a:t> major), iron absorption is increased because of suppression of </a:t>
            </a:r>
            <a:r>
              <a:rPr lang="en-US" dirty="0" err="1" smtClean="0">
                <a:solidFill>
                  <a:srgbClr val="0070C0"/>
                </a:solidFill>
              </a:rPr>
              <a:t>hepcidin</a:t>
            </a:r>
            <a:r>
              <a:rPr lang="en-US" dirty="0" smtClean="0">
                <a:solidFill>
                  <a:srgbClr val="0070C0"/>
                </a:solidFill>
              </a:rPr>
              <a:t> secretion by these proteins.</a:t>
            </a:r>
          </a:p>
          <a:p>
            <a:pPr algn="l">
              <a:buNone/>
            </a:pPr>
            <a:r>
              <a:rPr lang="en-US" dirty="0" smtClean="0">
                <a:solidFill>
                  <a:srgbClr val="0070C0"/>
                </a:solidFill>
              </a:rPr>
              <a:t> Hypoxia also suppresses </a:t>
            </a:r>
            <a:r>
              <a:rPr lang="en-US" dirty="0" err="1" smtClean="0">
                <a:solidFill>
                  <a:srgbClr val="0070C0"/>
                </a:solidFill>
              </a:rPr>
              <a:t>hepcidin</a:t>
            </a:r>
            <a:r>
              <a:rPr lang="en-US" dirty="0" smtClean="0">
                <a:solidFill>
                  <a:srgbClr val="0070C0"/>
                </a:solidFill>
              </a:rPr>
              <a:t> synthesis</a:t>
            </a:r>
            <a:r>
              <a:rPr lang="en-US" dirty="0" smtClean="0"/>
              <a:t>, </a:t>
            </a:r>
            <a:r>
              <a:rPr lang="en-US" dirty="0" smtClean="0">
                <a:solidFill>
                  <a:srgbClr val="C00000"/>
                </a:solidFill>
              </a:rPr>
              <a:t>whereas</a:t>
            </a:r>
          </a:p>
          <a:p>
            <a:pPr algn="l">
              <a:buNone/>
            </a:pPr>
            <a:r>
              <a:rPr lang="en-US" dirty="0" smtClean="0">
                <a:solidFill>
                  <a:srgbClr val="C00000"/>
                </a:solidFill>
              </a:rPr>
              <a:t>in inflammation interleukin 6 (IL‐6) and other cytokines</a:t>
            </a:r>
          </a:p>
          <a:p>
            <a:pPr algn="l">
              <a:buNone/>
            </a:pPr>
            <a:r>
              <a:rPr lang="en-US" dirty="0" smtClean="0">
                <a:solidFill>
                  <a:srgbClr val="C00000"/>
                </a:solidFill>
              </a:rPr>
              <a:t>increase </a:t>
            </a:r>
            <a:r>
              <a:rPr lang="en-US" dirty="0" err="1" smtClean="0">
                <a:solidFill>
                  <a:srgbClr val="C00000"/>
                </a:solidFill>
              </a:rPr>
              <a:t>hepcidin</a:t>
            </a:r>
            <a:r>
              <a:rPr lang="en-US" dirty="0" smtClean="0">
                <a:solidFill>
                  <a:srgbClr val="C00000"/>
                </a:solidFill>
              </a:rPr>
              <a:t> synthesis</a:t>
            </a:r>
            <a:endParaRPr lang="ar-IQ" dirty="0">
              <a:solidFill>
                <a:srgbClr val="C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smtClean="0"/>
              <a:t>Dietary iron</a:t>
            </a:r>
            <a:endParaRPr lang="ar-IQ" dirty="0"/>
          </a:p>
        </p:txBody>
      </p:sp>
      <p:sp>
        <p:nvSpPr>
          <p:cNvPr id="3" name="عنصر نائب للمحتوى 2"/>
          <p:cNvSpPr>
            <a:spLocks noGrp="1"/>
          </p:cNvSpPr>
          <p:nvPr>
            <p:ph idx="1"/>
          </p:nvPr>
        </p:nvSpPr>
        <p:spPr>
          <a:xfrm>
            <a:off x="457200" y="1500174"/>
            <a:ext cx="8329642" cy="5143536"/>
          </a:xfrm>
        </p:spPr>
        <p:txBody>
          <a:bodyPr>
            <a:normAutofit fontScale="92500" lnSpcReduction="20000"/>
          </a:bodyPr>
          <a:lstStyle/>
          <a:p>
            <a:pPr algn="l">
              <a:buNone/>
            </a:pPr>
            <a:r>
              <a:rPr lang="en-US" dirty="0" smtClean="0"/>
              <a:t>Iron is present in food as ferric hydroxides, ferric–protein and </a:t>
            </a:r>
            <a:r>
              <a:rPr lang="en-US" dirty="0" err="1" smtClean="0"/>
              <a:t>haem</a:t>
            </a:r>
            <a:r>
              <a:rPr lang="en-US" dirty="0" smtClean="0"/>
              <a:t>–protein complexes. </a:t>
            </a:r>
          </a:p>
          <a:p>
            <a:pPr algn="l">
              <a:buNone/>
            </a:pPr>
            <a:r>
              <a:rPr lang="en-US" smtClean="0"/>
              <a:t>Both </a:t>
            </a:r>
            <a:r>
              <a:rPr lang="en-US" dirty="0" smtClean="0"/>
              <a:t>the iron content and the proportion of iron absorbed differ from food to food; </a:t>
            </a:r>
          </a:p>
          <a:p>
            <a:pPr algn="l">
              <a:buNone/>
            </a:pPr>
            <a:r>
              <a:rPr lang="en-US" dirty="0" smtClean="0"/>
              <a:t>In general meat, in particular liver, is a better source than vegetables, eggs or dairy foods. The average Western diet contains 10–15 mg</a:t>
            </a:r>
          </a:p>
          <a:p>
            <a:pPr algn="l">
              <a:buNone/>
            </a:pPr>
            <a:r>
              <a:rPr lang="en-US" dirty="0" smtClean="0"/>
              <a:t>iron daily from which only 5–10% is normally absorbed. </a:t>
            </a:r>
          </a:p>
          <a:p>
            <a:pPr algn="l">
              <a:buNone/>
            </a:pPr>
            <a:r>
              <a:rPr lang="en-US" dirty="0" smtClean="0"/>
              <a:t>The proportion can be increased to 20–30% in iron deficiency or pregnancy  but even in these situations most dietary iron remains unabsorbed</a:t>
            </a: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Iron absorption</a:t>
            </a:r>
            <a:br>
              <a:rPr lang="en-US" b="1" dirty="0" smtClean="0"/>
            </a:br>
            <a:endParaRPr lang="ar-IQ" dirty="0"/>
          </a:p>
        </p:txBody>
      </p:sp>
      <p:sp>
        <p:nvSpPr>
          <p:cNvPr id="3" name="عنصر نائب للمحتوى 2"/>
          <p:cNvSpPr>
            <a:spLocks noGrp="1"/>
          </p:cNvSpPr>
          <p:nvPr>
            <p:ph idx="1"/>
          </p:nvPr>
        </p:nvSpPr>
        <p:spPr/>
        <p:txBody>
          <a:bodyPr>
            <a:normAutofit fontScale="85000" lnSpcReduction="20000"/>
          </a:bodyPr>
          <a:lstStyle/>
          <a:p>
            <a:pPr algn="l">
              <a:buNone/>
            </a:pPr>
            <a:r>
              <a:rPr lang="en-US" dirty="0" smtClean="0"/>
              <a:t>Organic dietary iron is partly absorbed as </a:t>
            </a:r>
            <a:r>
              <a:rPr lang="en-US" dirty="0" err="1" smtClean="0"/>
              <a:t>haem</a:t>
            </a:r>
            <a:r>
              <a:rPr lang="en-US" dirty="0" smtClean="0"/>
              <a:t> and partly</a:t>
            </a:r>
          </a:p>
          <a:p>
            <a:pPr algn="l">
              <a:buNone/>
            </a:pPr>
            <a:r>
              <a:rPr lang="en-US" dirty="0" smtClean="0"/>
              <a:t>broken down in the gut to inorganic iron. </a:t>
            </a:r>
          </a:p>
          <a:p>
            <a:pPr algn="l">
              <a:buNone/>
            </a:pPr>
            <a:r>
              <a:rPr lang="en-US" dirty="0" smtClean="0"/>
              <a:t>Absorption occurs through the duodenum. </a:t>
            </a:r>
            <a:r>
              <a:rPr lang="en-US" dirty="0" err="1" smtClean="0"/>
              <a:t>Haem</a:t>
            </a:r>
            <a:r>
              <a:rPr lang="en-US" dirty="0" smtClean="0"/>
              <a:t> is absorbed through a receptor, yet to be identified, on the apical membrane of the duodenal </a:t>
            </a:r>
            <a:r>
              <a:rPr lang="en-US" dirty="0" err="1" smtClean="0"/>
              <a:t>enterocyte</a:t>
            </a:r>
            <a:r>
              <a:rPr lang="en-US" dirty="0" smtClean="0"/>
              <a:t>.</a:t>
            </a:r>
          </a:p>
          <a:p>
            <a:pPr algn="l">
              <a:buNone/>
            </a:pPr>
            <a:r>
              <a:rPr lang="en-US" dirty="0" smtClean="0"/>
              <a:t> </a:t>
            </a:r>
            <a:r>
              <a:rPr lang="en-US" dirty="0" err="1" smtClean="0"/>
              <a:t>Haem</a:t>
            </a:r>
            <a:r>
              <a:rPr lang="en-US" dirty="0" smtClean="0"/>
              <a:t> is then digested to release iron. </a:t>
            </a:r>
          </a:p>
          <a:p>
            <a:pPr algn="l">
              <a:buNone/>
            </a:pPr>
            <a:r>
              <a:rPr lang="en-US" dirty="0" smtClean="0"/>
              <a:t>Inorganic iron absorption is </a:t>
            </a:r>
            <a:r>
              <a:rPr lang="en-US" dirty="0" err="1" smtClean="0"/>
              <a:t>favoured</a:t>
            </a:r>
            <a:r>
              <a:rPr lang="en-US" dirty="0" smtClean="0"/>
              <a:t> by factors such as acid and reducing agents that keep iron in the gut lumen in the Fe2+ rather than the Fe3+ state.</a:t>
            </a:r>
          </a:p>
          <a:p>
            <a:pPr algn="l">
              <a:buNone/>
            </a:pPr>
            <a:r>
              <a:rPr lang="en-US" dirty="0" smtClean="0"/>
              <a:t> The protein DMT‐1 is involved in transfer of iron from the lumen of the gut across the </a:t>
            </a:r>
            <a:r>
              <a:rPr lang="en-US" dirty="0" err="1" smtClean="0"/>
              <a:t>enterocyte</a:t>
            </a:r>
            <a:r>
              <a:rPr lang="en-US" dirty="0" smtClean="0"/>
              <a:t> </a:t>
            </a:r>
            <a:r>
              <a:rPr lang="en-US" dirty="0" err="1" smtClean="0"/>
              <a:t>microvilli</a:t>
            </a: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8194" name="Picture 2"/>
          <p:cNvPicPr>
            <a:picLocks noGrp="1" noChangeAspect="1" noChangeArrowheads="1"/>
          </p:cNvPicPr>
          <p:nvPr>
            <p:ph idx="1"/>
          </p:nvPr>
        </p:nvPicPr>
        <p:blipFill>
          <a:blip r:embed="rId2"/>
          <a:srcRect/>
          <a:stretch>
            <a:fillRect/>
          </a:stretch>
        </p:blipFill>
        <p:spPr bwMode="auto">
          <a:xfrm>
            <a:off x="556938" y="285728"/>
            <a:ext cx="7372648" cy="6569090"/>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00042"/>
            <a:ext cx="8401080" cy="6000792"/>
          </a:xfrm>
        </p:spPr>
        <p:txBody>
          <a:bodyPr>
            <a:normAutofit fontScale="92500" lnSpcReduction="10000"/>
          </a:bodyPr>
          <a:lstStyle/>
          <a:p>
            <a:pPr algn="l">
              <a:buNone/>
            </a:pPr>
            <a:r>
              <a:rPr lang="en-US" dirty="0" err="1" smtClean="0"/>
              <a:t>Ferroportin</a:t>
            </a:r>
            <a:r>
              <a:rPr lang="en-US" dirty="0" smtClean="0"/>
              <a:t> at the </a:t>
            </a:r>
            <a:r>
              <a:rPr lang="en-US" dirty="0" err="1" smtClean="0"/>
              <a:t>basolateral</a:t>
            </a:r>
            <a:r>
              <a:rPr lang="en-US" dirty="0" smtClean="0"/>
              <a:t> surface controls</a:t>
            </a:r>
          </a:p>
          <a:p>
            <a:pPr algn="l">
              <a:buNone/>
            </a:pPr>
            <a:r>
              <a:rPr lang="en-US" dirty="0" smtClean="0"/>
              <a:t>exit of iron from the cell into portal plasma. </a:t>
            </a:r>
          </a:p>
          <a:p>
            <a:pPr algn="l">
              <a:buNone/>
            </a:pPr>
            <a:r>
              <a:rPr lang="en-US" dirty="0" smtClean="0"/>
              <a:t>The amount of iron absorbed is regulated according to the body’s needs by changing the levels of DMT‐1 and </a:t>
            </a:r>
            <a:r>
              <a:rPr lang="en-US" dirty="0" err="1" smtClean="0"/>
              <a:t>ferroportin</a:t>
            </a:r>
            <a:r>
              <a:rPr lang="en-US" dirty="0" smtClean="0"/>
              <a:t>. </a:t>
            </a:r>
          </a:p>
          <a:p>
            <a:pPr algn="l">
              <a:buNone/>
            </a:pPr>
            <a:r>
              <a:rPr lang="en-US" dirty="0" smtClean="0"/>
              <a:t>For DMT‐1 this occurs by the IRP/IRE binding mechanism and</a:t>
            </a:r>
          </a:p>
          <a:p>
            <a:pPr algn="l">
              <a:buNone/>
            </a:pPr>
            <a:r>
              <a:rPr lang="en-US" dirty="0" smtClean="0"/>
              <a:t>for </a:t>
            </a:r>
            <a:r>
              <a:rPr lang="en-US" dirty="0" err="1" smtClean="0"/>
              <a:t>ferrroportin</a:t>
            </a:r>
            <a:r>
              <a:rPr lang="en-US" dirty="0" smtClean="0"/>
              <a:t> by </a:t>
            </a:r>
            <a:r>
              <a:rPr lang="en-US" dirty="0" err="1" smtClean="0"/>
              <a:t>hepcidin</a:t>
            </a:r>
            <a:r>
              <a:rPr lang="en-US" dirty="0" smtClean="0"/>
              <a:t> </a:t>
            </a:r>
            <a:r>
              <a:rPr lang="en-US" dirty="0" err="1" smtClean="0"/>
              <a:t>Ferrireductase</a:t>
            </a:r>
            <a:r>
              <a:rPr lang="en-US" dirty="0" smtClean="0"/>
              <a:t> present at the apical surface converts iron</a:t>
            </a:r>
          </a:p>
          <a:p>
            <a:pPr algn="l">
              <a:buNone/>
            </a:pPr>
            <a:r>
              <a:rPr lang="en-US" dirty="0" smtClean="0"/>
              <a:t>from the Fe3+ to Fe2+ state and another enzyme, </a:t>
            </a:r>
            <a:r>
              <a:rPr lang="ar-IQ" dirty="0" smtClean="0"/>
              <a:t> </a:t>
            </a:r>
            <a:endParaRPr lang="en-US" dirty="0" smtClean="0"/>
          </a:p>
          <a:p>
            <a:pPr algn="l">
              <a:buNone/>
            </a:pPr>
            <a:r>
              <a:rPr lang="en-US" dirty="0" smtClean="0"/>
              <a:t>(</a:t>
            </a:r>
            <a:r>
              <a:rPr lang="en-US" dirty="0" err="1" smtClean="0"/>
              <a:t>ferrioxidase</a:t>
            </a:r>
            <a:r>
              <a:rPr lang="en-US" dirty="0" smtClean="0"/>
              <a:t>), converts Fe2+ to Fe3+ at the basal surface prior to binding to </a:t>
            </a:r>
            <a:r>
              <a:rPr lang="en-US" dirty="0" err="1" smtClean="0"/>
              <a:t>transferrin</a:t>
            </a:r>
            <a:r>
              <a:rPr lang="en-US" dirty="0" smtClean="0"/>
              <a:t>.</a:t>
            </a:r>
          </a:p>
          <a:p>
            <a:pPr algn="l">
              <a:buNone/>
            </a:pPr>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274638"/>
            <a:ext cx="8472518" cy="1368412"/>
          </a:xfrm>
        </p:spPr>
        <p:txBody>
          <a:bodyPr>
            <a:noAutofit/>
          </a:bodyPr>
          <a:lstStyle/>
          <a:p>
            <a:pPr algn="l"/>
            <a:r>
              <a:rPr lang="en-US" sz="2000" dirty="0" smtClean="0">
                <a:solidFill>
                  <a:srgbClr val="C00000"/>
                </a:solidFill>
              </a:rPr>
              <a:t>The regulation of iron absorption. </a:t>
            </a:r>
            <a:r>
              <a:rPr lang="en-US" sz="2000" dirty="0" smtClean="0"/>
              <a:t>Dietary ferric (Fe3+) iron is reduced to Fe2+ and its entry to the </a:t>
            </a:r>
            <a:r>
              <a:rPr lang="en-US" sz="2000" dirty="0" err="1" smtClean="0"/>
              <a:t>enterocyte</a:t>
            </a:r>
            <a:r>
              <a:rPr lang="en-US" sz="2000" dirty="0" smtClean="0"/>
              <a:t> is through the divalent </a:t>
            </a:r>
            <a:r>
              <a:rPr lang="en-US" sz="2000" dirty="0" err="1" smtClean="0"/>
              <a:t>cation</a:t>
            </a:r>
            <a:r>
              <a:rPr lang="en-US" sz="2000" dirty="0" smtClean="0"/>
              <a:t> binder DMT‐1. Its export into portal plasma is controlled by </a:t>
            </a:r>
            <a:r>
              <a:rPr lang="en-US" sz="2000" dirty="0" err="1" smtClean="0"/>
              <a:t>ferroportin</a:t>
            </a:r>
            <a:r>
              <a:rPr lang="en-US" sz="2000" dirty="0" smtClean="0"/>
              <a:t>. </a:t>
            </a:r>
            <a:br>
              <a:rPr lang="en-US" sz="2000" dirty="0" smtClean="0"/>
            </a:br>
            <a:r>
              <a:rPr lang="en-US" sz="2000" dirty="0" smtClean="0"/>
              <a:t>It is oxidized before binding to </a:t>
            </a:r>
            <a:r>
              <a:rPr lang="en-US" sz="2000" dirty="0" err="1" smtClean="0"/>
              <a:t>transferrin</a:t>
            </a:r>
            <a:r>
              <a:rPr lang="en-US" sz="2000" dirty="0" smtClean="0"/>
              <a:t> in plasma.</a:t>
            </a:r>
            <a:br>
              <a:rPr lang="en-US" sz="2000" dirty="0" smtClean="0"/>
            </a:br>
            <a:r>
              <a:rPr lang="en-US" sz="2000" dirty="0" err="1" smtClean="0"/>
              <a:t>Haem</a:t>
            </a:r>
            <a:r>
              <a:rPr lang="en-US" sz="2000" dirty="0" smtClean="0"/>
              <a:t> is absorbed after binding to its receptor protein.</a:t>
            </a:r>
            <a:endParaRPr lang="ar-IQ" sz="2000" dirty="0"/>
          </a:p>
        </p:txBody>
      </p:sp>
      <p:pic>
        <p:nvPicPr>
          <p:cNvPr id="9218" name="Picture 2"/>
          <p:cNvPicPr>
            <a:picLocks noGrp="1" noChangeAspect="1" noChangeArrowheads="1"/>
          </p:cNvPicPr>
          <p:nvPr>
            <p:ph idx="1"/>
          </p:nvPr>
        </p:nvPicPr>
        <p:blipFill>
          <a:blip r:embed="rId2"/>
          <a:srcRect t="2672" b="7802"/>
          <a:stretch>
            <a:fillRect/>
          </a:stretch>
        </p:blipFill>
        <p:spPr bwMode="auto">
          <a:xfrm>
            <a:off x="1357290" y="1857364"/>
            <a:ext cx="6194818" cy="5000636"/>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54025" y="76200"/>
            <a:ext cx="8229600" cy="762000"/>
          </a:xfrm>
        </p:spPr>
        <p:txBody>
          <a:bodyPr>
            <a:spAutoFit/>
          </a:bodyPr>
          <a:lstStyle/>
          <a:p>
            <a:pPr eaLnBrk="1" fontAlgn="auto" hangingPunct="1">
              <a:spcAft>
                <a:spcPts val="0"/>
              </a:spcAft>
              <a:defRPr/>
            </a:pPr>
            <a:r>
              <a:rPr lang="en-US"/>
              <a:t>Iron Metabolism:</a:t>
            </a:r>
            <a:endParaRPr lang="en-US">
              <a:effectLst>
                <a:outerShdw blurRad="38100" dist="38100" dir="2700000" algn="tl">
                  <a:srgbClr val="010199"/>
                </a:outerShdw>
              </a:effectLst>
              <a:latin typeface="Georgia" pitchFamily="18" charset="0"/>
            </a:endParaRPr>
          </a:p>
        </p:txBody>
      </p:sp>
      <p:sp>
        <p:nvSpPr>
          <p:cNvPr id="30723" name="Text Box 3"/>
          <p:cNvSpPr txBox="1">
            <a:spLocks noChangeArrowheads="1"/>
          </p:cNvSpPr>
          <p:nvPr/>
        </p:nvSpPr>
        <p:spPr bwMode="auto">
          <a:xfrm>
            <a:off x="2259013" y="6361113"/>
            <a:ext cx="4635500" cy="274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en-US" sz="1200">
                <a:latin typeface="Times New Roman" pitchFamily="18" charset="0"/>
              </a:rPr>
              <a:t>Figure 16-8: Iron metabolism</a:t>
            </a:r>
          </a:p>
        </p:txBody>
      </p:sp>
      <p:pic>
        <p:nvPicPr>
          <p:cNvPr id="30724"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t="5617" b="7567"/>
          <a:stretch>
            <a:fillRect/>
          </a:stretch>
        </p:blipFill>
        <p:spPr bwMode="auto">
          <a:xfrm>
            <a:off x="0" y="762000"/>
            <a:ext cx="9144000" cy="6096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042848506"/>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smtClean="0">
                <a:solidFill>
                  <a:srgbClr val="C00000"/>
                </a:solidFill>
              </a:rPr>
              <a:t>Iron requirements</a:t>
            </a:r>
            <a:endParaRPr lang="ar-IQ" dirty="0">
              <a:solidFill>
                <a:srgbClr val="C00000"/>
              </a:solidFill>
            </a:endParaRPr>
          </a:p>
        </p:txBody>
      </p:sp>
      <p:sp>
        <p:nvSpPr>
          <p:cNvPr id="3" name="عنصر نائب للمحتوى 2"/>
          <p:cNvSpPr>
            <a:spLocks noGrp="1"/>
          </p:cNvSpPr>
          <p:nvPr>
            <p:ph idx="1"/>
          </p:nvPr>
        </p:nvSpPr>
        <p:spPr/>
        <p:txBody>
          <a:bodyPr>
            <a:normAutofit fontScale="92500" lnSpcReduction="10000"/>
          </a:bodyPr>
          <a:lstStyle/>
          <a:p>
            <a:pPr algn="l">
              <a:buNone/>
            </a:pPr>
            <a:r>
              <a:rPr lang="en-US" dirty="0" smtClean="0"/>
              <a:t>The amount of iron required each day to compensate for losses</a:t>
            </a:r>
          </a:p>
          <a:p>
            <a:pPr algn="l">
              <a:buNone/>
            </a:pPr>
            <a:r>
              <a:rPr lang="en-US" dirty="0" smtClean="0"/>
              <a:t>from the body and for growth varies with age and sex;</a:t>
            </a:r>
          </a:p>
          <a:p>
            <a:pPr algn="l">
              <a:buNone/>
            </a:pPr>
            <a:r>
              <a:rPr lang="en-US" dirty="0" smtClean="0"/>
              <a:t> it is highest in pregnancy, adolescent and menstruating females</a:t>
            </a:r>
          </a:p>
          <a:p>
            <a:pPr algn="l">
              <a:buNone/>
            </a:pPr>
            <a:r>
              <a:rPr lang="en-US" dirty="0" smtClean="0"/>
              <a:t>Therefore these groups are particularly likely to</a:t>
            </a:r>
          </a:p>
          <a:p>
            <a:pPr algn="l">
              <a:buNone/>
            </a:pPr>
            <a:r>
              <a:rPr lang="en-US" dirty="0" smtClean="0"/>
              <a:t>develop iron deficiency if there is additional iron loss or prolonged reduced intake.</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57166"/>
            <a:ext cx="8258204" cy="5768997"/>
          </a:xfrm>
        </p:spPr>
        <p:txBody>
          <a:bodyPr>
            <a:normAutofit/>
          </a:bodyPr>
          <a:lstStyle/>
          <a:p>
            <a:pPr algn="l">
              <a:buNone/>
            </a:pPr>
            <a:r>
              <a:rPr lang="en-US" b="1" dirty="0" smtClean="0"/>
              <a:t>Iron deficiency is the major cause of a </a:t>
            </a:r>
            <a:r>
              <a:rPr lang="en-US" b="1" dirty="0" err="1" smtClean="0"/>
              <a:t>microcytic</a:t>
            </a:r>
            <a:r>
              <a:rPr lang="en-US" b="1" dirty="0" smtClean="0"/>
              <a:t>, </a:t>
            </a:r>
            <a:r>
              <a:rPr lang="en-US" b="1" dirty="0" err="1" smtClean="0"/>
              <a:t>hypochromic</a:t>
            </a:r>
            <a:r>
              <a:rPr lang="en-US" b="1" dirty="0" smtClean="0"/>
              <a:t> </a:t>
            </a:r>
            <a:r>
              <a:rPr lang="en-US" b="1" dirty="0" err="1" smtClean="0"/>
              <a:t>anaemia</a:t>
            </a:r>
            <a:r>
              <a:rPr lang="en-US" b="1" dirty="0" smtClean="0"/>
              <a:t>, in which the two red cell indices, mean corpuscular volume(MCV) and mean corpuscular </a:t>
            </a:r>
            <a:r>
              <a:rPr lang="en-US" b="1" dirty="0" err="1" smtClean="0"/>
              <a:t>haemoglobin</a:t>
            </a:r>
            <a:r>
              <a:rPr lang="en-US" b="1" dirty="0" smtClean="0"/>
              <a:t> (MCH), are</a:t>
            </a:r>
          </a:p>
          <a:p>
            <a:pPr algn="l">
              <a:buNone/>
            </a:pPr>
            <a:r>
              <a:rPr lang="en-US" b="1" dirty="0" smtClean="0"/>
              <a:t>reduced and the blood film shows small (</a:t>
            </a:r>
            <a:r>
              <a:rPr lang="en-US" b="1" dirty="0" err="1" smtClean="0"/>
              <a:t>microcytic</a:t>
            </a:r>
            <a:r>
              <a:rPr lang="en-US" b="1" dirty="0" smtClean="0"/>
              <a:t>) and pale (</a:t>
            </a:r>
            <a:r>
              <a:rPr lang="en-US" b="1" dirty="0" err="1" smtClean="0"/>
              <a:t>hypochromic</a:t>
            </a:r>
            <a:r>
              <a:rPr lang="en-US" b="1" dirty="0" smtClean="0"/>
              <a:t>) red cells. This appearance is caused by a</a:t>
            </a:r>
          </a:p>
          <a:p>
            <a:pPr algn="l">
              <a:buNone/>
            </a:pPr>
            <a:r>
              <a:rPr lang="en-US" dirty="0" smtClean="0"/>
              <a:t>defect in </a:t>
            </a:r>
            <a:r>
              <a:rPr lang="en-US" dirty="0" err="1" smtClean="0"/>
              <a:t>haemoglobin</a:t>
            </a:r>
            <a:r>
              <a:rPr lang="en-US" dirty="0" smtClean="0"/>
              <a:t> synthesis</a:t>
            </a: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Picture 2" descr="C:\Users\Al-Hudhud\Pictures\iron-deficiency-anaemia-in-pregnancy-10-638.jpg"/>
          <p:cNvPicPr>
            <a:picLocks noGrp="1" noChangeAspect="1" noChangeArrowheads="1"/>
          </p:cNvPicPr>
          <p:nvPr>
            <p:ph idx="1"/>
          </p:nvPr>
        </p:nvPicPr>
        <p:blipFill>
          <a:blip r:embed="rId2" cstate="print"/>
          <a:srcRect/>
          <a:stretch>
            <a:fillRect/>
          </a:stretch>
        </p:blipFill>
        <p:spPr bwMode="auto">
          <a:xfrm>
            <a:off x="-2656" y="117130"/>
            <a:ext cx="9146656" cy="674087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026" name="Picture 2"/>
          <p:cNvPicPr>
            <a:picLocks noGrp="1" noChangeAspect="1" noChangeArrowheads="1"/>
          </p:cNvPicPr>
          <p:nvPr>
            <p:ph idx="1"/>
          </p:nvPr>
        </p:nvPicPr>
        <p:blipFill>
          <a:blip r:embed="rId2"/>
          <a:srcRect/>
          <a:stretch>
            <a:fillRect/>
          </a:stretch>
        </p:blipFill>
        <p:spPr bwMode="auto">
          <a:xfrm>
            <a:off x="719344" y="0"/>
            <a:ext cx="7067366" cy="6800142"/>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Body iron distribution and transport</a:t>
            </a:r>
            <a:br>
              <a:rPr lang="en-US" b="1" dirty="0" smtClean="0"/>
            </a:br>
            <a:endParaRPr lang="ar-IQ" dirty="0"/>
          </a:p>
        </p:txBody>
      </p:sp>
      <p:sp>
        <p:nvSpPr>
          <p:cNvPr id="3" name="عنصر نائب للمحتوى 2"/>
          <p:cNvSpPr>
            <a:spLocks noGrp="1"/>
          </p:cNvSpPr>
          <p:nvPr>
            <p:ph idx="1"/>
          </p:nvPr>
        </p:nvSpPr>
        <p:spPr/>
        <p:txBody>
          <a:bodyPr>
            <a:normAutofit fontScale="77500" lnSpcReduction="20000"/>
          </a:bodyPr>
          <a:lstStyle/>
          <a:p>
            <a:pPr algn="l">
              <a:buNone/>
            </a:pPr>
            <a:r>
              <a:rPr lang="en-US" b="1" dirty="0" smtClean="0"/>
              <a:t>The transport and storage of iron is largely mediated by</a:t>
            </a:r>
          </a:p>
          <a:p>
            <a:pPr algn="l">
              <a:buNone/>
            </a:pPr>
            <a:r>
              <a:rPr lang="en-US" b="1" dirty="0" smtClean="0"/>
              <a:t>three proteins:</a:t>
            </a:r>
          </a:p>
          <a:p>
            <a:pPr algn="l">
              <a:buNone/>
            </a:pPr>
            <a:r>
              <a:rPr lang="en-US" b="1" dirty="0" smtClean="0"/>
              <a:t> </a:t>
            </a:r>
            <a:r>
              <a:rPr lang="en-US" b="1" dirty="0" err="1" smtClean="0"/>
              <a:t>transferrin</a:t>
            </a:r>
            <a:endParaRPr lang="en-US" b="1" dirty="0" smtClean="0"/>
          </a:p>
          <a:p>
            <a:pPr algn="l">
              <a:buNone/>
            </a:pPr>
            <a:r>
              <a:rPr lang="en-US" b="1" dirty="0" smtClean="0"/>
              <a:t> </a:t>
            </a:r>
            <a:r>
              <a:rPr lang="en-US" b="1" dirty="0" err="1" smtClean="0"/>
              <a:t>transferrin</a:t>
            </a:r>
            <a:r>
              <a:rPr lang="en-US" b="1" dirty="0" smtClean="0"/>
              <a:t> receptor 1 (TfR1)</a:t>
            </a:r>
          </a:p>
          <a:p>
            <a:pPr algn="l">
              <a:buNone/>
            </a:pPr>
            <a:r>
              <a:rPr lang="en-US" b="1" dirty="0" smtClean="0"/>
              <a:t>and </a:t>
            </a:r>
            <a:r>
              <a:rPr lang="en-US" b="1" dirty="0" err="1" smtClean="0"/>
              <a:t>ferritin</a:t>
            </a:r>
            <a:r>
              <a:rPr lang="en-US" b="1" dirty="0" smtClean="0"/>
              <a:t>.</a:t>
            </a:r>
          </a:p>
          <a:p>
            <a:pPr algn="l">
              <a:buNone/>
            </a:pPr>
            <a:r>
              <a:rPr lang="en-US" b="1" dirty="0" err="1" smtClean="0">
                <a:solidFill>
                  <a:srgbClr val="FF0000"/>
                </a:solidFill>
              </a:rPr>
              <a:t>Transferrin</a:t>
            </a:r>
            <a:r>
              <a:rPr lang="en-US" b="1" dirty="0" smtClean="0">
                <a:solidFill>
                  <a:srgbClr val="FF0000"/>
                </a:solidFill>
              </a:rPr>
              <a:t> molecules </a:t>
            </a:r>
            <a:r>
              <a:rPr lang="en-US" dirty="0" smtClean="0"/>
              <a:t>can each contain up to two atoms of</a:t>
            </a:r>
          </a:p>
          <a:p>
            <a:pPr algn="l">
              <a:buNone/>
            </a:pPr>
            <a:r>
              <a:rPr lang="en-US" dirty="0" smtClean="0"/>
              <a:t>iron. </a:t>
            </a:r>
            <a:r>
              <a:rPr lang="en-US" dirty="0" err="1" smtClean="0"/>
              <a:t>Transferrin</a:t>
            </a:r>
            <a:r>
              <a:rPr lang="en-US" dirty="0" smtClean="0"/>
              <a:t> delivers iron to tissues that have </a:t>
            </a:r>
            <a:r>
              <a:rPr lang="en-US" dirty="0" err="1" smtClean="0"/>
              <a:t>transferrin</a:t>
            </a:r>
            <a:endParaRPr lang="en-US" dirty="0" smtClean="0"/>
          </a:p>
          <a:p>
            <a:pPr algn="l">
              <a:buNone/>
            </a:pPr>
            <a:r>
              <a:rPr lang="en-US" dirty="0" smtClean="0"/>
              <a:t>receptors, especially erythroblasts in the bone marrow which</a:t>
            </a:r>
          </a:p>
          <a:p>
            <a:pPr algn="l">
              <a:buNone/>
            </a:pPr>
            <a:r>
              <a:rPr lang="en-US" dirty="0" smtClean="0"/>
              <a:t>incorporate the iron into </a:t>
            </a:r>
            <a:r>
              <a:rPr lang="en-US" dirty="0" err="1" smtClean="0"/>
              <a:t>haemoglobin</a:t>
            </a:r>
            <a:r>
              <a:rPr lang="en-US" dirty="0" smtClean="0"/>
              <a:t>.</a:t>
            </a:r>
          </a:p>
          <a:p>
            <a:pPr algn="l">
              <a:buNone/>
            </a:pPr>
            <a:r>
              <a:rPr lang="en-US" dirty="0" smtClean="0"/>
              <a:t>The </a:t>
            </a:r>
            <a:r>
              <a:rPr lang="en-US" dirty="0" err="1" smtClean="0"/>
              <a:t>transferrin</a:t>
            </a:r>
            <a:r>
              <a:rPr lang="en-US" dirty="0" smtClean="0"/>
              <a:t> is then reutilized.</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28604"/>
            <a:ext cx="8401080" cy="5697559"/>
          </a:xfrm>
        </p:spPr>
        <p:txBody>
          <a:bodyPr>
            <a:normAutofit/>
          </a:bodyPr>
          <a:lstStyle/>
          <a:p>
            <a:pPr algn="l">
              <a:buNone/>
            </a:pPr>
            <a:r>
              <a:rPr lang="en-US" dirty="0" smtClean="0"/>
              <a:t>At the end of their life, red cells are broken down in the macrophages of the </a:t>
            </a:r>
            <a:r>
              <a:rPr lang="en-US" dirty="0" err="1" smtClean="0"/>
              <a:t>reticuloendothelial</a:t>
            </a:r>
            <a:endParaRPr lang="en-US" dirty="0" smtClean="0"/>
          </a:p>
          <a:p>
            <a:pPr algn="l">
              <a:buNone/>
            </a:pPr>
            <a:r>
              <a:rPr lang="en-US" dirty="0" smtClean="0"/>
              <a:t>system and the iron is released from </a:t>
            </a:r>
            <a:r>
              <a:rPr lang="en-US" dirty="0" err="1" smtClean="0"/>
              <a:t>haemoglobin</a:t>
            </a:r>
            <a:r>
              <a:rPr lang="en-US" dirty="0" smtClean="0"/>
              <a:t>, enters the plasma and provides most of the iron on </a:t>
            </a:r>
            <a:r>
              <a:rPr lang="en-US" dirty="0" err="1" smtClean="0"/>
              <a:t>transferrin</a:t>
            </a:r>
            <a:r>
              <a:rPr lang="en-US" dirty="0" smtClean="0"/>
              <a:t>.</a:t>
            </a:r>
          </a:p>
          <a:p>
            <a:pPr algn="l">
              <a:buNone/>
            </a:pPr>
            <a:r>
              <a:rPr lang="en-US" dirty="0" smtClean="0"/>
              <a:t> Only a small proportion of plasma </a:t>
            </a:r>
            <a:r>
              <a:rPr lang="en-US" dirty="0" err="1" smtClean="0"/>
              <a:t>transferrin</a:t>
            </a:r>
            <a:r>
              <a:rPr lang="en-US" dirty="0" smtClean="0"/>
              <a:t> iron comes from dietary iron, absorbed through the duodenum and jejunum.</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0"/>
            <a:ext cx="8329642" cy="6643710"/>
          </a:xfrm>
        </p:spPr>
        <p:txBody>
          <a:bodyPr>
            <a:normAutofit fontScale="85000" lnSpcReduction="10000"/>
          </a:bodyPr>
          <a:lstStyle/>
          <a:p>
            <a:pPr algn="l">
              <a:buNone/>
            </a:pPr>
            <a:r>
              <a:rPr lang="en-US" dirty="0" smtClean="0"/>
              <a:t>Some iron is stored in the macrophages as </a:t>
            </a:r>
            <a:r>
              <a:rPr lang="en-US" dirty="0" err="1" smtClean="0"/>
              <a:t>ferritin</a:t>
            </a:r>
            <a:r>
              <a:rPr lang="en-US" dirty="0" smtClean="0"/>
              <a:t> and</a:t>
            </a:r>
          </a:p>
          <a:p>
            <a:pPr algn="l">
              <a:buNone/>
            </a:pPr>
            <a:r>
              <a:rPr lang="en-US" dirty="0" err="1" smtClean="0"/>
              <a:t>haemosiderin</a:t>
            </a:r>
            <a:r>
              <a:rPr lang="en-US" dirty="0" smtClean="0"/>
              <a:t>, the amount varying widely according to overall</a:t>
            </a:r>
          </a:p>
          <a:p>
            <a:pPr algn="l">
              <a:buNone/>
            </a:pPr>
            <a:r>
              <a:rPr lang="en-US" dirty="0" smtClean="0"/>
              <a:t>body iron status. </a:t>
            </a:r>
          </a:p>
          <a:p>
            <a:pPr algn="l">
              <a:buNone/>
            </a:pPr>
            <a:r>
              <a:rPr lang="en-US" b="1" dirty="0" err="1" smtClean="0">
                <a:solidFill>
                  <a:srgbClr val="FF0000"/>
                </a:solidFill>
              </a:rPr>
              <a:t>Ferritin</a:t>
            </a:r>
            <a:r>
              <a:rPr lang="en-US" b="1" dirty="0" smtClean="0">
                <a:solidFill>
                  <a:srgbClr val="FF0000"/>
                </a:solidFill>
              </a:rPr>
              <a:t> </a:t>
            </a:r>
            <a:r>
              <a:rPr lang="en-US" dirty="0" smtClean="0"/>
              <a:t>is a water‐soluble protein–iron complex. It is made up of an outer protein shell, </a:t>
            </a:r>
            <a:r>
              <a:rPr lang="en-US" dirty="0" err="1" smtClean="0"/>
              <a:t>apoferritin</a:t>
            </a:r>
            <a:r>
              <a:rPr lang="en-US" dirty="0" smtClean="0"/>
              <a:t>, consisting of 22 subunits and an iron–phosphate–</a:t>
            </a:r>
            <a:r>
              <a:rPr lang="en-US" dirty="0" err="1" smtClean="0"/>
              <a:t>hydroxidecore</a:t>
            </a:r>
            <a:r>
              <a:rPr lang="en-US" dirty="0" smtClean="0"/>
              <a:t>. It contains up to 20% of its weight as iron and is not visible by light microscopy.</a:t>
            </a:r>
          </a:p>
          <a:p>
            <a:pPr algn="l">
              <a:buNone/>
            </a:pPr>
            <a:r>
              <a:rPr lang="en-US" b="1" dirty="0" err="1" smtClean="0">
                <a:solidFill>
                  <a:srgbClr val="FF0000"/>
                </a:solidFill>
              </a:rPr>
              <a:t>Haemosiderin</a:t>
            </a:r>
            <a:r>
              <a:rPr lang="en-US" dirty="0" smtClean="0"/>
              <a:t> is an insoluble protein–iron complex of</a:t>
            </a:r>
          </a:p>
          <a:p>
            <a:pPr algn="l">
              <a:buNone/>
            </a:pPr>
            <a:r>
              <a:rPr lang="en-US" dirty="0" smtClean="0"/>
              <a:t>varying composition containing approximately 37% iron by</a:t>
            </a:r>
          </a:p>
          <a:p>
            <a:pPr algn="l">
              <a:buNone/>
            </a:pPr>
            <a:r>
              <a:rPr lang="en-US" dirty="0" smtClean="0"/>
              <a:t>weight. It is derived from partial </a:t>
            </a:r>
            <a:r>
              <a:rPr lang="en-US" dirty="0" err="1" smtClean="0"/>
              <a:t>lysosomal</a:t>
            </a:r>
            <a:r>
              <a:rPr lang="en-US" dirty="0" smtClean="0"/>
              <a:t> digestion of </a:t>
            </a:r>
            <a:r>
              <a:rPr lang="en-US" dirty="0" err="1" smtClean="0"/>
              <a:t>ferritin</a:t>
            </a:r>
            <a:endParaRPr lang="en-US" dirty="0" smtClean="0"/>
          </a:p>
          <a:p>
            <a:pPr algn="l">
              <a:buNone/>
            </a:pPr>
            <a:r>
              <a:rPr lang="en-US" dirty="0" smtClean="0"/>
              <a:t>molecules and is visible in macrophages and other cells by light microscopy after staining by </a:t>
            </a:r>
            <a:r>
              <a:rPr lang="en-US" dirty="0" err="1" smtClean="0"/>
              <a:t>Perls</a:t>
            </a:r>
            <a:r>
              <a:rPr lang="en-US" dirty="0" smtClean="0"/>
              <a:t>’ (Prussian blue) reaction</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Al-Hudhud\Pictures\8919_57_32.jpg"/>
          <p:cNvPicPr>
            <a:picLocks noGrp="1" noChangeAspect="1" noChangeArrowheads="1"/>
          </p:cNvPicPr>
          <p:nvPr>
            <p:ph idx="1"/>
          </p:nvPr>
        </p:nvPicPr>
        <p:blipFill>
          <a:blip r:embed="rId2" cstate="print"/>
          <a:stretch>
            <a:fillRect/>
          </a:stretch>
        </p:blipFill>
        <p:spPr bwMode="auto">
          <a:xfrm rot="5400000">
            <a:off x="1529932" y="-958451"/>
            <a:ext cx="6000768" cy="90606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1671</Words>
  <Application>Microsoft Office PowerPoint</Application>
  <PresentationFormat>عرض على الشاشة (3:4)‏</PresentationFormat>
  <Paragraphs>119</Paragraphs>
  <Slides>28</Slides>
  <Notes>0</Notes>
  <HiddenSlides>0</HiddenSlides>
  <MMClips>0</MMClips>
  <ScaleCrop>false</ScaleCrop>
  <HeadingPairs>
    <vt:vector size="4" baseType="variant">
      <vt:variant>
        <vt:lpstr>سمة</vt:lpstr>
      </vt:variant>
      <vt:variant>
        <vt:i4>1</vt:i4>
      </vt:variant>
      <vt:variant>
        <vt:lpstr>عناوين الشرائح</vt:lpstr>
      </vt:variant>
      <vt:variant>
        <vt:i4>28</vt:i4>
      </vt:variant>
    </vt:vector>
  </HeadingPairs>
  <TitlesOfParts>
    <vt:vector size="29" baseType="lpstr">
      <vt:lpstr>سمة Office</vt:lpstr>
      <vt:lpstr>L3 Hypochromic anaemias</vt:lpstr>
      <vt:lpstr>الشريحة 2</vt:lpstr>
      <vt:lpstr>الشريحة 3</vt:lpstr>
      <vt:lpstr>الشريحة 4</vt:lpstr>
      <vt:lpstr>الشريحة 5</vt:lpstr>
      <vt:lpstr>Body iron distribution and transport </vt:lpstr>
      <vt:lpstr>الشريحة 7</vt:lpstr>
      <vt:lpstr>الشريحة 8</vt:lpstr>
      <vt:lpstr>الشريحة 9</vt:lpstr>
      <vt:lpstr>Daily iron cycle. Most of the iron in the body is contained in circulating haemoglobin  and is reutilized for synthesis after the red cells die. Iron is transferred from macrophages to plasma transferrin and so to bone marrow erythroblasts. Iron absorption is normally just sufficient to make up for iron loss. The dashed line indicates ineffective erythropoiesis </vt:lpstr>
      <vt:lpstr>الشريحة 11</vt:lpstr>
      <vt:lpstr>الشريحة 12</vt:lpstr>
      <vt:lpstr>Regulation of ferritin and transferrin receptor 1 synthesis</vt:lpstr>
      <vt:lpstr>الشريحة 14</vt:lpstr>
      <vt:lpstr>الشريحة 15</vt:lpstr>
      <vt:lpstr>الشريحة 16</vt:lpstr>
      <vt:lpstr>Hepcidin</vt:lpstr>
      <vt:lpstr>Hepcidin reduces iron absorption and release from macrophages by stimulating degradation of ferroportin.  Its synthesis is increased by transferrin saturation and inflammation but reduced by increased erythropoiesis, erythropoietin, hypoxia and matriptase</vt:lpstr>
      <vt:lpstr>Control of hepcidin expression</vt:lpstr>
      <vt:lpstr>The proposed mechanism by which the degree of transferrin saturation by iron affects hepcidin synthesis.  BMP, bone morphogenetic protein; HJV, hemojuvelin; TFR1 and 2, transferrin receptor 1 and 2.  BMP stimulates hepcidin synthesis and this is enhanced by HJV binding to BMP.  Diferric transferrin competes with TFR1 for binding of HFE.  The more diferric transferrin, the less TRF1 is bound to HFE and more HFE is available to bind to TFR2. The HFE/TFR2 complex promotes HJV binding to BMP and so promotes hepcidin synthesis. Low concentrations of diferric transferrin, as in iron defciency, allow HFE binding to TFR1, reducing the amount of HFE able to bind TFR2 and thus reducing HJV binding to BMP and so reducing hepcidin secretion.  HFE also enhances BMP expression directly but mutated HFE inhibits its expression</vt:lpstr>
      <vt:lpstr>الشريحة 21</vt:lpstr>
      <vt:lpstr>Dietary iron</vt:lpstr>
      <vt:lpstr>Iron absorption </vt:lpstr>
      <vt:lpstr>الشريحة 24</vt:lpstr>
      <vt:lpstr>الشريحة 25</vt:lpstr>
      <vt:lpstr>The regulation of iron absorption. Dietary ferric (Fe3+) iron is reduced to Fe2+ and its entry to the enterocyte is through the divalent cation binder DMT‐1. Its export into portal plasma is controlled by ferroportin.  It is oxidized before binding to transferrin in plasma. Haem is absorbed after binding to its receptor protein.</vt:lpstr>
      <vt:lpstr>Iron Metabolism:</vt:lpstr>
      <vt:lpstr>Iron requirements</vt:lpstr>
    </vt:vector>
  </TitlesOfParts>
  <Company>SACC - ANAS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 MSC 3</dc:title>
  <dc:creator>DR.Ahmed Saker 2O14</dc:creator>
  <cp:lastModifiedBy>DR.Ahmed Saker 2O14</cp:lastModifiedBy>
  <cp:revision>19</cp:revision>
  <dcterms:created xsi:type="dcterms:W3CDTF">2021-09-25T14:38:17Z</dcterms:created>
  <dcterms:modified xsi:type="dcterms:W3CDTF">2024-09-22T18:28:22Z</dcterms:modified>
</cp:coreProperties>
</file>