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6" r:id="rId4"/>
    <p:sldId id="285" r:id="rId5"/>
    <p:sldId id="257" r:id="rId6"/>
    <p:sldId id="258" r:id="rId7"/>
    <p:sldId id="286" r:id="rId8"/>
    <p:sldId id="260" r:id="rId9"/>
    <p:sldId id="296" r:id="rId10"/>
    <p:sldId id="261" r:id="rId11"/>
    <p:sldId id="262" r:id="rId12"/>
    <p:sldId id="264" r:id="rId13"/>
    <p:sldId id="263" r:id="rId14"/>
    <p:sldId id="288" r:id="rId15"/>
    <p:sldId id="289" r:id="rId16"/>
    <p:sldId id="290" r:id="rId17"/>
    <p:sldId id="265" r:id="rId18"/>
    <p:sldId id="259" r:id="rId19"/>
    <p:sldId id="266" r:id="rId20"/>
    <p:sldId id="267" r:id="rId21"/>
    <p:sldId id="277" r:id="rId22"/>
    <p:sldId id="268" r:id="rId23"/>
    <p:sldId id="275" r:id="rId24"/>
    <p:sldId id="278" r:id="rId25"/>
    <p:sldId id="308" r:id="rId26"/>
    <p:sldId id="269" r:id="rId27"/>
    <p:sldId id="292" r:id="rId28"/>
    <p:sldId id="293" r:id="rId29"/>
    <p:sldId id="294" r:id="rId30"/>
    <p:sldId id="313" r:id="rId31"/>
    <p:sldId id="318" r:id="rId32"/>
    <p:sldId id="302" r:id="rId33"/>
    <p:sldId id="299" r:id="rId34"/>
    <p:sldId id="300" r:id="rId35"/>
    <p:sldId id="301" r:id="rId36"/>
    <p:sldId id="280" r:id="rId37"/>
    <p:sldId id="282" r:id="rId38"/>
    <p:sldId id="283" r:id="rId39"/>
    <p:sldId id="319" r:id="rId40"/>
    <p:sldId id="325" r:id="rId41"/>
    <p:sldId id="320" r:id="rId42"/>
    <p:sldId id="317" r:id="rId43"/>
    <p:sldId id="305" r:id="rId44"/>
    <p:sldId id="309" r:id="rId45"/>
    <p:sldId id="311" r:id="rId46"/>
    <p:sldId id="307" r:id="rId47"/>
    <p:sldId id="316" r:id="rId48"/>
    <p:sldId id="321" r:id="rId49"/>
    <p:sldId id="322" r:id="rId50"/>
    <p:sldId id="323" r:id="rId51"/>
    <p:sldId id="324" r:id="rId52"/>
    <p:sldId id="312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3163"/>
    <a:srgbClr val="99FF66"/>
    <a:srgbClr val="F9AE18"/>
    <a:srgbClr val="969FA7"/>
    <a:srgbClr val="ED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33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5E60AE-1176-4116-8B50-B4B57EDE0D62}" type="doc">
      <dgm:prSet loTypeId="urn:microsoft.com/office/officeart/2005/8/layout/hierarchy1" loCatId="hierarchy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68380A17-6C8D-4C9D-9600-F739AC0FB978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100" b="1" dirty="0"/>
            <a:t>White mater tracts</a:t>
          </a:r>
        </a:p>
      </dgm:t>
    </dgm:pt>
    <dgm:pt modelId="{2E8DC55A-A5C1-454F-B98A-E056C4EC0927}" type="parTrans" cxnId="{96C7AFD5-FAE1-43FE-9C99-552A53E32D28}">
      <dgm:prSet/>
      <dgm:spPr/>
      <dgm:t>
        <a:bodyPr/>
        <a:lstStyle/>
        <a:p>
          <a:endParaRPr lang="en-US" sz="1100" b="1"/>
        </a:p>
      </dgm:t>
    </dgm:pt>
    <dgm:pt modelId="{81CF610A-6B87-4A36-BEAB-5B4E666A30F6}" type="sibTrans" cxnId="{96C7AFD5-FAE1-43FE-9C99-552A53E32D28}">
      <dgm:prSet/>
      <dgm:spPr/>
      <dgm:t>
        <a:bodyPr/>
        <a:lstStyle/>
        <a:p>
          <a:endParaRPr lang="en-US" sz="1100" b="1"/>
        </a:p>
      </dgm:t>
    </dgm:pt>
    <dgm:pt modelId="{D0CC6286-9929-407C-8CA0-0598BBDE0309}">
      <dgm:prSet phldrT="[Text]" custT="1"/>
      <dgm:spPr>
        <a:solidFill>
          <a:schemeClr val="tx1">
            <a:lumMod val="95000"/>
            <a:lumOff val="5000"/>
            <a:alpha val="90000"/>
          </a:schemeClr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Descending</a:t>
          </a:r>
        </a:p>
      </dgm:t>
    </dgm:pt>
    <dgm:pt modelId="{F5BED599-15B2-4C94-9679-0EC73F6BF435}" type="parTrans" cxnId="{2CD7910E-F6B9-44DC-BEA7-0608909C00C3}">
      <dgm:prSet/>
      <dgm:spPr/>
      <dgm:t>
        <a:bodyPr/>
        <a:lstStyle/>
        <a:p>
          <a:endParaRPr lang="en-US" sz="1100" b="1"/>
        </a:p>
      </dgm:t>
    </dgm:pt>
    <dgm:pt modelId="{C6DEAEA2-E5E6-4331-8C91-68738FA91B10}" type="sibTrans" cxnId="{2CD7910E-F6B9-44DC-BEA7-0608909C00C3}">
      <dgm:prSet/>
      <dgm:spPr/>
      <dgm:t>
        <a:bodyPr/>
        <a:lstStyle/>
        <a:p>
          <a:endParaRPr lang="en-US" sz="1100" b="1"/>
        </a:p>
      </dgm:t>
    </dgm:pt>
    <dgm:pt modelId="{9C7156B8-842A-4CDB-8EB9-01EA00FE083C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US" sz="1100" b="1" dirty="0"/>
            <a:t>Pyramidal</a:t>
          </a:r>
        </a:p>
      </dgm:t>
    </dgm:pt>
    <dgm:pt modelId="{91D1A8B3-6893-4350-9B99-3AAB97DAAAD1}" type="parTrans" cxnId="{91A08F1D-AC01-45FD-9A58-446A377F39C7}">
      <dgm:prSet/>
      <dgm:spPr/>
      <dgm:t>
        <a:bodyPr/>
        <a:lstStyle/>
        <a:p>
          <a:endParaRPr lang="en-US" sz="1100" b="1"/>
        </a:p>
      </dgm:t>
    </dgm:pt>
    <dgm:pt modelId="{3504BF9B-993E-4426-B792-389FDB159A84}" type="sibTrans" cxnId="{91A08F1D-AC01-45FD-9A58-446A377F39C7}">
      <dgm:prSet/>
      <dgm:spPr/>
      <dgm:t>
        <a:bodyPr/>
        <a:lstStyle/>
        <a:p>
          <a:endParaRPr lang="en-US" sz="1100" b="1"/>
        </a:p>
      </dgm:t>
    </dgm:pt>
    <dgm:pt modelId="{A1600558-FCDF-4672-BB62-CA0BB54B01E8}">
      <dgm:prSet phldrT="[Text]" custT="1"/>
      <dgm:spPr/>
      <dgm:t>
        <a:bodyPr/>
        <a:lstStyle/>
        <a:p>
          <a:r>
            <a:rPr lang="en-US" sz="1050" b="1" dirty="0"/>
            <a:t>Extrapyramidal</a:t>
          </a:r>
        </a:p>
      </dgm:t>
    </dgm:pt>
    <dgm:pt modelId="{A04C1C59-8EA2-4E06-93AF-7DFE25BA4B46}" type="parTrans" cxnId="{1C7F2DB8-14CA-41AC-A05D-DD16BE59DE7A}">
      <dgm:prSet/>
      <dgm:spPr/>
      <dgm:t>
        <a:bodyPr/>
        <a:lstStyle/>
        <a:p>
          <a:endParaRPr lang="en-US" sz="1100" b="1"/>
        </a:p>
      </dgm:t>
    </dgm:pt>
    <dgm:pt modelId="{CF4BB08B-3CAC-4515-BE2B-6C14D3D2EA30}" type="sibTrans" cxnId="{1C7F2DB8-14CA-41AC-A05D-DD16BE59DE7A}">
      <dgm:prSet/>
      <dgm:spPr/>
      <dgm:t>
        <a:bodyPr/>
        <a:lstStyle/>
        <a:p>
          <a:endParaRPr lang="en-US" sz="1100" b="1"/>
        </a:p>
      </dgm:t>
    </dgm:pt>
    <dgm:pt modelId="{80E67C97-DED6-4339-91F2-76FFF20F3CB9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100" b="1" dirty="0"/>
            <a:t>Ascending</a:t>
          </a:r>
        </a:p>
      </dgm:t>
    </dgm:pt>
    <dgm:pt modelId="{CAA52FD7-A950-4665-99FA-941958A0E510}" type="parTrans" cxnId="{C61CA1BE-7ECB-48D4-B2B1-88E1C2F1CDD2}">
      <dgm:prSet/>
      <dgm:spPr/>
      <dgm:t>
        <a:bodyPr/>
        <a:lstStyle/>
        <a:p>
          <a:endParaRPr lang="en-US" sz="1100" b="1"/>
        </a:p>
      </dgm:t>
    </dgm:pt>
    <dgm:pt modelId="{58C5AF8D-DC5A-4F3C-B8C4-97C73CAD57AD}" type="sibTrans" cxnId="{C61CA1BE-7ECB-48D4-B2B1-88E1C2F1CDD2}">
      <dgm:prSet/>
      <dgm:spPr/>
      <dgm:t>
        <a:bodyPr/>
        <a:lstStyle/>
        <a:p>
          <a:endParaRPr lang="en-US" sz="1100" b="1"/>
        </a:p>
      </dgm:t>
    </dgm:pt>
    <dgm:pt modelId="{E4BA978C-82C1-4ED3-B600-DCBAEBDB76E6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100" b="1" dirty="0"/>
            <a:t>To Thalamus (5)</a:t>
          </a:r>
        </a:p>
      </dgm:t>
    </dgm:pt>
    <dgm:pt modelId="{88B2CE0E-08A9-49AE-AFDE-FEE18C1675AC}" type="parTrans" cxnId="{D6B21CD4-CCCA-482A-854C-516A18E1CB91}">
      <dgm:prSet/>
      <dgm:spPr/>
      <dgm:t>
        <a:bodyPr/>
        <a:lstStyle/>
        <a:p>
          <a:endParaRPr lang="en-US" sz="1100" b="1"/>
        </a:p>
      </dgm:t>
    </dgm:pt>
    <dgm:pt modelId="{15E71092-1EC5-4F32-93E1-679D96DE1D33}" type="sibTrans" cxnId="{D6B21CD4-CCCA-482A-854C-516A18E1CB91}">
      <dgm:prSet/>
      <dgm:spPr/>
      <dgm:t>
        <a:bodyPr/>
        <a:lstStyle/>
        <a:p>
          <a:endParaRPr lang="en-US" sz="1100" b="1"/>
        </a:p>
      </dgm:t>
    </dgm:pt>
    <dgm:pt modelId="{B857171B-F911-41D7-A143-C22A3D765473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US" sz="1100" b="1" dirty="0">
              <a:solidFill>
                <a:srgbClr val="FF0000"/>
              </a:solidFill>
            </a:rPr>
            <a:t>Corticobulbar</a:t>
          </a:r>
        </a:p>
      </dgm:t>
    </dgm:pt>
    <dgm:pt modelId="{E56CD257-29B5-4FEF-91D9-52543D588687}" type="parTrans" cxnId="{A7E48676-F6B0-4120-8425-14F13C094F66}">
      <dgm:prSet/>
      <dgm:spPr/>
      <dgm:t>
        <a:bodyPr/>
        <a:lstStyle/>
        <a:p>
          <a:endParaRPr lang="en-US" sz="1100" b="1"/>
        </a:p>
      </dgm:t>
    </dgm:pt>
    <dgm:pt modelId="{49FCC5ED-1BDD-4D65-BB8E-380CAFEF2887}" type="sibTrans" cxnId="{A7E48676-F6B0-4120-8425-14F13C094F66}">
      <dgm:prSet/>
      <dgm:spPr/>
      <dgm:t>
        <a:bodyPr/>
        <a:lstStyle/>
        <a:p>
          <a:endParaRPr lang="en-US" sz="1100" b="1"/>
        </a:p>
      </dgm:t>
    </dgm:pt>
    <dgm:pt modelId="{DEEC12B1-B26B-49FB-85E4-315138017887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US" sz="1100" b="1" dirty="0">
              <a:solidFill>
                <a:schemeClr val="accent1">
                  <a:lumMod val="50000"/>
                </a:schemeClr>
              </a:solidFill>
            </a:rPr>
            <a:t>Corticospinal</a:t>
          </a:r>
        </a:p>
      </dgm:t>
    </dgm:pt>
    <dgm:pt modelId="{49A97689-1899-4B5E-BA7B-6C1EACD3706A}" type="parTrans" cxnId="{F157D913-B8EB-4559-8AC0-8CF883B105EB}">
      <dgm:prSet/>
      <dgm:spPr/>
      <dgm:t>
        <a:bodyPr/>
        <a:lstStyle/>
        <a:p>
          <a:endParaRPr lang="en-US" sz="1100" b="1"/>
        </a:p>
      </dgm:t>
    </dgm:pt>
    <dgm:pt modelId="{496237B7-ABC0-4847-8A1E-8884974F5987}" type="sibTrans" cxnId="{F157D913-B8EB-4559-8AC0-8CF883B105EB}">
      <dgm:prSet/>
      <dgm:spPr/>
      <dgm:t>
        <a:bodyPr/>
        <a:lstStyle/>
        <a:p>
          <a:endParaRPr lang="en-US" sz="1100" b="1"/>
        </a:p>
      </dgm:t>
    </dgm:pt>
    <dgm:pt modelId="{56C6617C-D2B7-4475-B792-28E25176CD0D}">
      <dgm:prSet custT="1"/>
      <dgm:spPr/>
      <dgm:t>
        <a:bodyPr/>
        <a:lstStyle/>
        <a:p>
          <a:r>
            <a:rPr lang="en-US" sz="1100" b="1" dirty="0"/>
            <a:t>Tectospinal</a:t>
          </a:r>
        </a:p>
      </dgm:t>
    </dgm:pt>
    <dgm:pt modelId="{70C69DA3-DA2B-4D67-9395-C6AE7AC403FF}" type="parTrans" cxnId="{D9E27DBE-4453-4845-ACA8-66C555F5988F}">
      <dgm:prSet/>
      <dgm:spPr/>
      <dgm:t>
        <a:bodyPr/>
        <a:lstStyle/>
        <a:p>
          <a:endParaRPr lang="en-US" sz="1100" b="1"/>
        </a:p>
      </dgm:t>
    </dgm:pt>
    <dgm:pt modelId="{98CDA84E-4392-4779-AF0F-7F98A37BDC53}" type="sibTrans" cxnId="{D9E27DBE-4453-4845-ACA8-66C555F5988F}">
      <dgm:prSet/>
      <dgm:spPr/>
      <dgm:t>
        <a:bodyPr/>
        <a:lstStyle/>
        <a:p>
          <a:endParaRPr lang="en-US" sz="1100" b="1"/>
        </a:p>
      </dgm:t>
    </dgm:pt>
    <dgm:pt modelId="{64C70CE3-BAD3-4A44-9460-B6AE134223F0}">
      <dgm:prSet custT="1"/>
      <dgm:spPr/>
      <dgm:t>
        <a:bodyPr/>
        <a:lstStyle/>
        <a:p>
          <a:r>
            <a:rPr lang="en-US" sz="1100" b="1" dirty="0"/>
            <a:t>Rubrospinal</a:t>
          </a:r>
        </a:p>
      </dgm:t>
    </dgm:pt>
    <dgm:pt modelId="{159B75BA-D1EE-49EE-AA1D-A15387A8F4EA}" type="parTrans" cxnId="{0F92EC9D-37D1-4D69-BE2F-A16D1B3DE23B}">
      <dgm:prSet/>
      <dgm:spPr/>
      <dgm:t>
        <a:bodyPr/>
        <a:lstStyle/>
        <a:p>
          <a:endParaRPr lang="en-US" sz="1100" b="1"/>
        </a:p>
      </dgm:t>
    </dgm:pt>
    <dgm:pt modelId="{229AA9CA-0E2B-4B54-B7A4-5C49FC063AF7}" type="sibTrans" cxnId="{0F92EC9D-37D1-4D69-BE2F-A16D1B3DE23B}">
      <dgm:prSet/>
      <dgm:spPr/>
      <dgm:t>
        <a:bodyPr/>
        <a:lstStyle/>
        <a:p>
          <a:endParaRPr lang="en-US" sz="1100" b="1"/>
        </a:p>
      </dgm:t>
    </dgm:pt>
    <dgm:pt modelId="{6511BFF3-8FBF-4373-AD82-040C3CD92779}">
      <dgm:prSet custT="1"/>
      <dgm:spPr/>
      <dgm:t>
        <a:bodyPr/>
        <a:lstStyle/>
        <a:p>
          <a:r>
            <a:rPr lang="en-US" sz="1050" b="1" dirty="0"/>
            <a:t>Vestibulospinal</a:t>
          </a:r>
        </a:p>
      </dgm:t>
    </dgm:pt>
    <dgm:pt modelId="{ADAE98C6-6D2E-43CA-A69E-516A62F44849}" type="parTrans" cxnId="{6A64FE57-4C16-4F01-A124-8C7702154402}">
      <dgm:prSet/>
      <dgm:spPr/>
      <dgm:t>
        <a:bodyPr/>
        <a:lstStyle/>
        <a:p>
          <a:endParaRPr lang="en-US" sz="1100" b="1"/>
        </a:p>
      </dgm:t>
    </dgm:pt>
    <dgm:pt modelId="{E4F84C9C-9323-440C-BF8C-58258F9FDB98}" type="sibTrans" cxnId="{6A64FE57-4C16-4F01-A124-8C7702154402}">
      <dgm:prSet/>
      <dgm:spPr/>
      <dgm:t>
        <a:bodyPr/>
        <a:lstStyle/>
        <a:p>
          <a:endParaRPr lang="en-US" sz="1100" b="1"/>
        </a:p>
      </dgm:t>
    </dgm:pt>
    <dgm:pt modelId="{BF76C326-A211-44B8-BE77-2B00B218709C}">
      <dgm:prSet custT="1"/>
      <dgm:spPr/>
      <dgm:t>
        <a:bodyPr/>
        <a:lstStyle/>
        <a:p>
          <a:r>
            <a:rPr lang="en-US" sz="1100" b="1" dirty="0"/>
            <a:t>Reticulospinal</a:t>
          </a:r>
        </a:p>
      </dgm:t>
    </dgm:pt>
    <dgm:pt modelId="{1DD0BD9F-354F-401F-A68D-F0752D16687E}" type="parTrans" cxnId="{093F6192-E6EE-4631-9C60-1B328C9B37D1}">
      <dgm:prSet/>
      <dgm:spPr/>
      <dgm:t>
        <a:bodyPr/>
        <a:lstStyle/>
        <a:p>
          <a:endParaRPr lang="en-US" sz="1100" b="1"/>
        </a:p>
      </dgm:t>
    </dgm:pt>
    <dgm:pt modelId="{0D1D98EE-4BD1-4CCC-90FE-17A165E9DE07}" type="sibTrans" cxnId="{093F6192-E6EE-4631-9C60-1B328C9B37D1}">
      <dgm:prSet/>
      <dgm:spPr/>
      <dgm:t>
        <a:bodyPr/>
        <a:lstStyle/>
        <a:p>
          <a:endParaRPr lang="en-US" sz="1100" b="1"/>
        </a:p>
      </dgm:t>
    </dgm:pt>
    <dgm:pt modelId="{B25B1796-3067-40BE-93DE-A22989FC7DBE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100" b="1" dirty="0"/>
            <a:t>To cerebellum (3)</a:t>
          </a:r>
        </a:p>
      </dgm:t>
    </dgm:pt>
    <dgm:pt modelId="{B969F8E9-2172-433D-9924-E7FCC0646FE8}" type="parTrans" cxnId="{A83C5B1C-E8E1-45B6-AFB0-157A28FC8956}">
      <dgm:prSet/>
      <dgm:spPr/>
      <dgm:t>
        <a:bodyPr/>
        <a:lstStyle/>
        <a:p>
          <a:endParaRPr lang="en-US" sz="1100" b="1"/>
        </a:p>
      </dgm:t>
    </dgm:pt>
    <dgm:pt modelId="{D08EE1A7-A40B-4D69-B86D-9A381DC50F5C}" type="sibTrans" cxnId="{A83C5B1C-E8E1-45B6-AFB0-157A28FC8956}">
      <dgm:prSet/>
      <dgm:spPr/>
      <dgm:t>
        <a:bodyPr/>
        <a:lstStyle/>
        <a:p>
          <a:endParaRPr lang="en-US" sz="1100" b="1"/>
        </a:p>
      </dgm:t>
    </dgm:pt>
    <dgm:pt modelId="{20EBCBC5-D79B-4F04-A136-8A2EEF07C279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100" b="1" dirty="0"/>
            <a:t>To Reticular formation (1)</a:t>
          </a:r>
        </a:p>
      </dgm:t>
    </dgm:pt>
    <dgm:pt modelId="{60F467CD-32AE-43AE-98D4-56FC130D71C0}" type="parTrans" cxnId="{33E6A322-34A6-4B3E-8DAB-AE1762058368}">
      <dgm:prSet/>
      <dgm:spPr/>
      <dgm:t>
        <a:bodyPr/>
        <a:lstStyle/>
        <a:p>
          <a:endParaRPr lang="en-US" sz="1100" b="1"/>
        </a:p>
      </dgm:t>
    </dgm:pt>
    <dgm:pt modelId="{A92BCD57-CE43-4E7E-B2DF-A939CB4161AD}" type="sibTrans" cxnId="{33E6A322-34A6-4B3E-8DAB-AE1762058368}">
      <dgm:prSet/>
      <dgm:spPr/>
      <dgm:t>
        <a:bodyPr/>
        <a:lstStyle/>
        <a:p>
          <a:endParaRPr lang="en-US" sz="1100" b="1"/>
        </a:p>
      </dgm:t>
    </dgm:pt>
    <dgm:pt modelId="{2E31FEE2-0121-4DE9-B3FD-64357DC8B45E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100" b="1" dirty="0"/>
            <a:t>To Midbrain (1)</a:t>
          </a:r>
        </a:p>
      </dgm:t>
    </dgm:pt>
    <dgm:pt modelId="{CDE28D9E-680E-474A-BA8C-9CC32BA3D8E0}" type="parTrans" cxnId="{77867B89-7ECB-4B31-9BC2-334EEE7EA4D3}">
      <dgm:prSet/>
      <dgm:spPr/>
      <dgm:t>
        <a:bodyPr/>
        <a:lstStyle/>
        <a:p>
          <a:endParaRPr lang="en-US" sz="1100" b="1"/>
        </a:p>
      </dgm:t>
    </dgm:pt>
    <dgm:pt modelId="{486CA964-C60B-4037-AA4C-04A22224E76C}" type="sibTrans" cxnId="{77867B89-7ECB-4B31-9BC2-334EEE7EA4D3}">
      <dgm:prSet/>
      <dgm:spPr/>
      <dgm:t>
        <a:bodyPr/>
        <a:lstStyle/>
        <a:p>
          <a:endParaRPr lang="en-US" sz="1100" b="1"/>
        </a:p>
      </dgm:t>
    </dgm:pt>
    <dgm:pt modelId="{A65C1287-8455-46BA-8F3B-C0071FBC3EAF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100" b="1" dirty="0"/>
            <a:t>Connecting (1)</a:t>
          </a:r>
        </a:p>
      </dgm:t>
    </dgm:pt>
    <dgm:pt modelId="{CC790800-C882-4155-A2BA-0A9C86B0B866}" type="parTrans" cxnId="{3A464941-A08D-469E-BA8B-8AB8F1B64D94}">
      <dgm:prSet/>
      <dgm:spPr/>
      <dgm:t>
        <a:bodyPr/>
        <a:lstStyle/>
        <a:p>
          <a:endParaRPr lang="en-US" sz="1100" b="1"/>
        </a:p>
      </dgm:t>
    </dgm:pt>
    <dgm:pt modelId="{C032AC94-48F7-4778-90E4-082904602CCE}" type="sibTrans" cxnId="{3A464941-A08D-469E-BA8B-8AB8F1B64D94}">
      <dgm:prSet/>
      <dgm:spPr/>
      <dgm:t>
        <a:bodyPr/>
        <a:lstStyle/>
        <a:p>
          <a:endParaRPr lang="en-US" sz="1100" b="1"/>
        </a:p>
      </dgm:t>
    </dgm:pt>
    <dgm:pt modelId="{5096D3F8-92DB-4B99-84A5-4801AE0BD4A7}" type="pres">
      <dgm:prSet presAssocID="{EE5E60AE-1176-4116-8B50-B4B57EDE0D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A533D28-97B5-47D5-BAFA-5C99D23CE0F9}" type="pres">
      <dgm:prSet presAssocID="{68380A17-6C8D-4C9D-9600-F739AC0FB978}" presName="hierRoot1" presStyleCnt="0"/>
      <dgm:spPr/>
    </dgm:pt>
    <dgm:pt modelId="{6050A6C7-5320-45E9-9B73-8C6DE8CA2421}" type="pres">
      <dgm:prSet presAssocID="{68380A17-6C8D-4C9D-9600-F739AC0FB978}" presName="composite" presStyleCnt="0"/>
      <dgm:spPr/>
    </dgm:pt>
    <dgm:pt modelId="{8E16153E-5102-49FE-A91F-A0AB0B3E6696}" type="pres">
      <dgm:prSet presAssocID="{68380A17-6C8D-4C9D-9600-F739AC0FB978}" presName="background" presStyleLbl="node0" presStyleIdx="0" presStyleCnt="1"/>
      <dgm:spPr/>
    </dgm:pt>
    <dgm:pt modelId="{1BE07DC8-5E12-4BE1-AFB8-5CC2701D5351}" type="pres">
      <dgm:prSet presAssocID="{68380A17-6C8D-4C9D-9600-F739AC0FB978}" presName="text" presStyleLbl="fgAcc0" presStyleIdx="0" presStyleCnt="1">
        <dgm:presLayoutVars>
          <dgm:chPref val="3"/>
        </dgm:presLayoutVars>
      </dgm:prSet>
      <dgm:spPr/>
    </dgm:pt>
    <dgm:pt modelId="{3D7F0F76-07CC-47F9-A072-7223A47FC717}" type="pres">
      <dgm:prSet presAssocID="{68380A17-6C8D-4C9D-9600-F739AC0FB978}" presName="hierChild2" presStyleCnt="0"/>
      <dgm:spPr/>
    </dgm:pt>
    <dgm:pt modelId="{15954164-E6BB-4B8E-8A49-CB4989283631}" type="pres">
      <dgm:prSet presAssocID="{F5BED599-15B2-4C94-9679-0EC73F6BF435}" presName="Name10" presStyleLbl="parChTrans1D2" presStyleIdx="0" presStyleCnt="2"/>
      <dgm:spPr/>
    </dgm:pt>
    <dgm:pt modelId="{FCFA875C-7A5A-4633-9DC8-85E7EA2B124C}" type="pres">
      <dgm:prSet presAssocID="{D0CC6286-9929-407C-8CA0-0598BBDE0309}" presName="hierRoot2" presStyleCnt="0"/>
      <dgm:spPr/>
    </dgm:pt>
    <dgm:pt modelId="{673B545B-C52A-4129-A3A5-3389BC92D8E5}" type="pres">
      <dgm:prSet presAssocID="{D0CC6286-9929-407C-8CA0-0598BBDE0309}" presName="composite2" presStyleCnt="0"/>
      <dgm:spPr/>
    </dgm:pt>
    <dgm:pt modelId="{82FE34F1-34AF-4D94-9B76-DC4267EEB382}" type="pres">
      <dgm:prSet presAssocID="{D0CC6286-9929-407C-8CA0-0598BBDE0309}" presName="background2" presStyleLbl="node2" presStyleIdx="0" presStyleCnt="2"/>
      <dgm:spPr/>
    </dgm:pt>
    <dgm:pt modelId="{2CAAA78B-4946-4B55-AB55-9DB358444055}" type="pres">
      <dgm:prSet presAssocID="{D0CC6286-9929-407C-8CA0-0598BBDE0309}" presName="text2" presStyleLbl="fgAcc2" presStyleIdx="0" presStyleCnt="2">
        <dgm:presLayoutVars>
          <dgm:chPref val="3"/>
        </dgm:presLayoutVars>
      </dgm:prSet>
      <dgm:spPr/>
    </dgm:pt>
    <dgm:pt modelId="{5184CF54-3A48-4156-8446-08E8DB31938F}" type="pres">
      <dgm:prSet presAssocID="{D0CC6286-9929-407C-8CA0-0598BBDE0309}" presName="hierChild3" presStyleCnt="0"/>
      <dgm:spPr/>
    </dgm:pt>
    <dgm:pt modelId="{112A6340-69E1-4152-8EBA-552029D9D1C8}" type="pres">
      <dgm:prSet presAssocID="{91D1A8B3-6893-4350-9B99-3AAB97DAAAD1}" presName="Name17" presStyleLbl="parChTrans1D3" presStyleIdx="0" presStyleCnt="7"/>
      <dgm:spPr/>
    </dgm:pt>
    <dgm:pt modelId="{41EB59D7-FE44-429D-995A-7EBD53C4A3E5}" type="pres">
      <dgm:prSet presAssocID="{9C7156B8-842A-4CDB-8EB9-01EA00FE083C}" presName="hierRoot3" presStyleCnt="0"/>
      <dgm:spPr/>
    </dgm:pt>
    <dgm:pt modelId="{80143435-6E87-42A0-A762-071675F7E08A}" type="pres">
      <dgm:prSet presAssocID="{9C7156B8-842A-4CDB-8EB9-01EA00FE083C}" presName="composite3" presStyleCnt="0"/>
      <dgm:spPr/>
    </dgm:pt>
    <dgm:pt modelId="{4FE4167E-2D2D-45C5-8833-3E269CC39974}" type="pres">
      <dgm:prSet presAssocID="{9C7156B8-842A-4CDB-8EB9-01EA00FE083C}" presName="background3" presStyleLbl="node3" presStyleIdx="0" presStyleCnt="7"/>
      <dgm:spPr/>
    </dgm:pt>
    <dgm:pt modelId="{A1EF6CF3-825E-40FC-A14B-FFF4CAA3301F}" type="pres">
      <dgm:prSet presAssocID="{9C7156B8-842A-4CDB-8EB9-01EA00FE083C}" presName="text3" presStyleLbl="fgAcc3" presStyleIdx="0" presStyleCnt="7">
        <dgm:presLayoutVars>
          <dgm:chPref val="3"/>
        </dgm:presLayoutVars>
      </dgm:prSet>
      <dgm:spPr/>
    </dgm:pt>
    <dgm:pt modelId="{9424026F-5AE9-4E34-A9F2-837F966354E5}" type="pres">
      <dgm:prSet presAssocID="{9C7156B8-842A-4CDB-8EB9-01EA00FE083C}" presName="hierChild4" presStyleCnt="0"/>
      <dgm:spPr/>
    </dgm:pt>
    <dgm:pt modelId="{2FD349DF-8CD9-4651-B6F8-4DE3689A79F4}" type="pres">
      <dgm:prSet presAssocID="{E56CD257-29B5-4FEF-91D9-52543D588687}" presName="Name23" presStyleLbl="parChTrans1D4" presStyleIdx="0" presStyleCnt="6"/>
      <dgm:spPr/>
    </dgm:pt>
    <dgm:pt modelId="{CC12D2F6-F519-42BF-80EC-20556742F422}" type="pres">
      <dgm:prSet presAssocID="{B857171B-F911-41D7-A143-C22A3D765473}" presName="hierRoot4" presStyleCnt="0"/>
      <dgm:spPr/>
    </dgm:pt>
    <dgm:pt modelId="{7DCF431F-5069-4037-86AB-F375A0D41FA8}" type="pres">
      <dgm:prSet presAssocID="{B857171B-F911-41D7-A143-C22A3D765473}" presName="composite4" presStyleCnt="0"/>
      <dgm:spPr/>
    </dgm:pt>
    <dgm:pt modelId="{2814D747-E62E-42A9-859E-7963283353B3}" type="pres">
      <dgm:prSet presAssocID="{B857171B-F911-41D7-A143-C22A3D765473}" presName="background4" presStyleLbl="node4" presStyleIdx="0" presStyleCnt="6"/>
      <dgm:spPr/>
    </dgm:pt>
    <dgm:pt modelId="{A1B12175-1D9B-4368-AB6A-CDE8DCA4C9DB}" type="pres">
      <dgm:prSet presAssocID="{B857171B-F911-41D7-A143-C22A3D765473}" presName="text4" presStyleLbl="fgAcc4" presStyleIdx="0" presStyleCnt="6">
        <dgm:presLayoutVars>
          <dgm:chPref val="3"/>
        </dgm:presLayoutVars>
      </dgm:prSet>
      <dgm:spPr/>
    </dgm:pt>
    <dgm:pt modelId="{4F07490A-AC18-4403-8580-51FD9F19FDD6}" type="pres">
      <dgm:prSet presAssocID="{B857171B-F911-41D7-A143-C22A3D765473}" presName="hierChild5" presStyleCnt="0"/>
      <dgm:spPr/>
    </dgm:pt>
    <dgm:pt modelId="{51B9960F-2063-4CB5-8199-4C3FEFFF9B53}" type="pres">
      <dgm:prSet presAssocID="{49A97689-1899-4B5E-BA7B-6C1EACD3706A}" presName="Name23" presStyleLbl="parChTrans1D4" presStyleIdx="1" presStyleCnt="6"/>
      <dgm:spPr/>
    </dgm:pt>
    <dgm:pt modelId="{1096BC0B-701D-4DA4-9069-5BB74BECF88C}" type="pres">
      <dgm:prSet presAssocID="{DEEC12B1-B26B-49FB-85E4-315138017887}" presName="hierRoot4" presStyleCnt="0"/>
      <dgm:spPr/>
    </dgm:pt>
    <dgm:pt modelId="{5D1971BB-0C34-4AB4-8EA3-0E9038884710}" type="pres">
      <dgm:prSet presAssocID="{DEEC12B1-B26B-49FB-85E4-315138017887}" presName="composite4" presStyleCnt="0"/>
      <dgm:spPr/>
    </dgm:pt>
    <dgm:pt modelId="{9D0320D2-B8E9-4120-A0BC-6245CE0EA4E5}" type="pres">
      <dgm:prSet presAssocID="{DEEC12B1-B26B-49FB-85E4-315138017887}" presName="background4" presStyleLbl="node4" presStyleIdx="1" presStyleCnt="6"/>
      <dgm:spPr/>
    </dgm:pt>
    <dgm:pt modelId="{3AAB9897-97CE-4191-9898-C951D994E633}" type="pres">
      <dgm:prSet presAssocID="{DEEC12B1-B26B-49FB-85E4-315138017887}" presName="text4" presStyleLbl="fgAcc4" presStyleIdx="1" presStyleCnt="6">
        <dgm:presLayoutVars>
          <dgm:chPref val="3"/>
        </dgm:presLayoutVars>
      </dgm:prSet>
      <dgm:spPr/>
    </dgm:pt>
    <dgm:pt modelId="{4BAD5991-84F6-4DA5-BC3A-125427917119}" type="pres">
      <dgm:prSet presAssocID="{DEEC12B1-B26B-49FB-85E4-315138017887}" presName="hierChild5" presStyleCnt="0"/>
      <dgm:spPr/>
    </dgm:pt>
    <dgm:pt modelId="{816264A9-426A-42C2-8017-FD6409FBB4F1}" type="pres">
      <dgm:prSet presAssocID="{A04C1C59-8EA2-4E06-93AF-7DFE25BA4B46}" presName="Name17" presStyleLbl="parChTrans1D3" presStyleIdx="1" presStyleCnt="7"/>
      <dgm:spPr/>
    </dgm:pt>
    <dgm:pt modelId="{3349B9D9-BD74-48F4-B71D-384D995B1840}" type="pres">
      <dgm:prSet presAssocID="{A1600558-FCDF-4672-BB62-CA0BB54B01E8}" presName="hierRoot3" presStyleCnt="0"/>
      <dgm:spPr/>
    </dgm:pt>
    <dgm:pt modelId="{96361003-88BB-48E7-B5F7-4F33378576BE}" type="pres">
      <dgm:prSet presAssocID="{A1600558-FCDF-4672-BB62-CA0BB54B01E8}" presName="composite3" presStyleCnt="0"/>
      <dgm:spPr/>
    </dgm:pt>
    <dgm:pt modelId="{1A677212-7D84-408E-8A2C-71DFDDC33862}" type="pres">
      <dgm:prSet presAssocID="{A1600558-FCDF-4672-BB62-CA0BB54B01E8}" presName="background3" presStyleLbl="node3" presStyleIdx="1" presStyleCnt="7"/>
      <dgm:spPr/>
    </dgm:pt>
    <dgm:pt modelId="{24E3292E-9AF6-47FB-96DD-55BFF3E5112F}" type="pres">
      <dgm:prSet presAssocID="{A1600558-FCDF-4672-BB62-CA0BB54B01E8}" presName="text3" presStyleLbl="fgAcc3" presStyleIdx="1" presStyleCnt="7">
        <dgm:presLayoutVars>
          <dgm:chPref val="3"/>
        </dgm:presLayoutVars>
      </dgm:prSet>
      <dgm:spPr/>
    </dgm:pt>
    <dgm:pt modelId="{E1CAC54A-A307-4D65-8577-C581D844C125}" type="pres">
      <dgm:prSet presAssocID="{A1600558-FCDF-4672-BB62-CA0BB54B01E8}" presName="hierChild4" presStyleCnt="0"/>
      <dgm:spPr/>
    </dgm:pt>
    <dgm:pt modelId="{C6956336-C0F3-4B0C-BA19-BCA60D8A7B3A}" type="pres">
      <dgm:prSet presAssocID="{70C69DA3-DA2B-4D67-9395-C6AE7AC403FF}" presName="Name23" presStyleLbl="parChTrans1D4" presStyleIdx="2" presStyleCnt="6"/>
      <dgm:spPr/>
    </dgm:pt>
    <dgm:pt modelId="{55BCE425-4069-411C-99FA-C27A4E877369}" type="pres">
      <dgm:prSet presAssocID="{56C6617C-D2B7-4475-B792-28E25176CD0D}" presName="hierRoot4" presStyleCnt="0"/>
      <dgm:spPr/>
    </dgm:pt>
    <dgm:pt modelId="{73EE26CA-9A79-4F82-86D7-98339A44FC29}" type="pres">
      <dgm:prSet presAssocID="{56C6617C-D2B7-4475-B792-28E25176CD0D}" presName="composite4" presStyleCnt="0"/>
      <dgm:spPr/>
    </dgm:pt>
    <dgm:pt modelId="{CC0DDBB6-0F5B-4941-BF4D-600662E25B1B}" type="pres">
      <dgm:prSet presAssocID="{56C6617C-D2B7-4475-B792-28E25176CD0D}" presName="background4" presStyleLbl="node4" presStyleIdx="2" presStyleCnt="6"/>
      <dgm:spPr/>
    </dgm:pt>
    <dgm:pt modelId="{DB9D6BCA-A28B-43E9-87CD-1D7A32DDAE26}" type="pres">
      <dgm:prSet presAssocID="{56C6617C-D2B7-4475-B792-28E25176CD0D}" presName="text4" presStyleLbl="fgAcc4" presStyleIdx="2" presStyleCnt="6">
        <dgm:presLayoutVars>
          <dgm:chPref val="3"/>
        </dgm:presLayoutVars>
      </dgm:prSet>
      <dgm:spPr/>
    </dgm:pt>
    <dgm:pt modelId="{FA0769ED-ACB1-41D9-AE82-7C4704D9F3A8}" type="pres">
      <dgm:prSet presAssocID="{56C6617C-D2B7-4475-B792-28E25176CD0D}" presName="hierChild5" presStyleCnt="0"/>
      <dgm:spPr/>
    </dgm:pt>
    <dgm:pt modelId="{B4548C76-0DB0-4C0D-8B54-6CAD0C8E5D02}" type="pres">
      <dgm:prSet presAssocID="{159B75BA-D1EE-49EE-AA1D-A15387A8F4EA}" presName="Name23" presStyleLbl="parChTrans1D4" presStyleIdx="3" presStyleCnt="6"/>
      <dgm:spPr/>
    </dgm:pt>
    <dgm:pt modelId="{E100A309-DDEB-440C-969B-961B38767067}" type="pres">
      <dgm:prSet presAssocID="{64C70CE3-BAD3-4A44-9460-B6AE134223F0}" presName="hierRoot4" presStyleCnt="0"/>
      <dgm:spPr/>
    </dgm:pt>
    <dgm:pt modelId="{426733E5-431F-4FB3-861C-9341E9DD401B}" type="pres">
      <dgm:prSet presAssocID="{64C70CE3-BAD3-4A44-9460-B6AE134223F0}" presName="composite4" presStyleCnt="0"/>
      <dgm:spPr/>
    </dgm:pt>
    <dgm:pt modelId="{62DF0943-74CD-49E6-853D-35B564780E9B}" type="pres">
      <dgm:prSet presAssocID="{64C70CE3-BAD3-4A44-9460-B6AE134223F0}" presName="background4" presStyleLbl="node4" presStyleIdx="3" presStyleCnt="6"/>
      <dgm:spPr/>
    </dgm:pt>
    <dgm:pt modelId="{4F957A5E-C666-4D8D-A371-ECBA281DB488}" type="pres">
      <dgm:prSet presAssocID="{64C70CE3-BAD3-4A44-9460-B6AE134223F0}" presName="text4" presStyleLbl="fgAcc4" presStyleIdx="3" presStyleCnt="6">
        <dgm:presLayoutVars>
          <dgm:chPref val="3"/>
        </dgm:presLayoutVars>
      </dgm:prSet>
      <dgm:spPr/>
    </dgm:pt>
    <dgm:pt modelId="{36561451-87BC-49F9-9DE1-037756B9A22B}" type="pres">
      <dgm:prSet presAssocID="{64C70CE3-BAD3-4A44-9460-B6AE134223F0}" presName="hierChild5" presStyleCnt="0"/>
      <dgm:spPr/>
    </dgm:pt>
    <dgm:pt modelId="{88CA1C77-D7B2-4AB2-A79B-123635C86E0C}" type="pres">
      <dgm:prSet presAssocID="{ADAE98C6-6D2E-43CA-A69E-516A62F44849}" presName="Name23" presStyleLbl="parChTrans1D4" presStyleIdx="4" presStyleCnt="6"/>
      <dgm:spPr/>
    </dgm:pt>
    <dgm:pt modelId="{37C2D6D6-4E70-4CBB-A7BB-26346B6C3BFA}" type="pres">
      <dgm:prSet presAssocID="{6511BFF3-8FBF-4373-AD82-040C3CD92779}" presName="hierRoot4" presStyleCnt="0"/>
      <dgm:spPr/>
    </dgm:pt>
    <dgm:pt modelId="{244EFDBD-14A5-40EA-9211-6D1145478A0E}" type="pres">
      <dgm:prSet presAssocID="{6511BFF3-8FBF-4373-AD82-040C3CD92779}" presName="composite4" presStyleCnt="0"/>
      <dgm:spPr/>
    </dgm:pt>
    <dgm:pt modelId="{B2ADF901-3E28-4967-AE77-9A94696AC485}" type="pres">
      <dgm:prSet presAssocID="{6511BFF3-8FBF-4373-AD82-040C3CD92779}" presName="background4" presStyleLbl="node4" presStyleIdx="4" presStyleCnt="6"/>
      <dgm:spPr/>
    </dgm:pt>
    <dgm:pt modelId="{1751DF35-6378-474C-B5C9-F73DFB8DBFAB}" type="pres">
      <dgm:prSet presAssocID="{6511BFF3-8FBF-4373-AD82-040C3CD92779}" presName="text4" presStyleLbl="fgAcc4" presStyleIdx="4" presStyleCnt="6">
        <dgm:presLayoutVars>
          <dgm:chPref val="3"/>
        </dgm:presLayoutVars>
      </dgm:prSet>
      <dgm:spPr/>
    </dgm:pt>
    <dgm:pt modelId="{1F00665E-DFDC-4A80-867D-0C201B90C6E1}" type="pres">
      <dgm:prSet presAssocID="{6511BFF3-8FBF-4373-AD82-040C3CD92779}" presName="hierChild5" presStyleCnt="0"/>
      <dgm:spPr/>
    </dgm:pt>
    <dgm:pt modelId="{43B2FB42-A673-4E33-99EF-CC344A421B86}" type="pres">
      <dgm:prSet presAssocID="{1DD0BD9F-354F-401F-A68D-F0752D16687E}" presName="Name23" presStyleLbl="parChTrans1D4" presStyleIdx="5" presStyleCnt="6"/>
      <dgm:spPr/>
    </dgm:pt>
    <dgm:pt modelId="{16E2ABC9-D71F-4DAA-9B21-221F01FF2959}" type="pres">
      <dgm:prSet presAssocID="{BF76C326-A211-44B8-BE77-2B00B218709C}" presName="hierRoot4" presStyleCnt="0"/>
      <dgm:spPr/>
    </dgm:pt>
    <dgm:pt modelId="{C4BCA0C8-A2EE-4791-A531-7848C8F29E9B}" type="pres">
      <dgm:prSet presAssocID="{BF76C326-A211-44B8-BE77-2B00B218709C}" presName="composite4" presStyleCnt="0"/>
      <dgm:spPr/>
    </dgm:pt>
    <dgm:pt modelId="{E838466C-6D7A-4986-AB7E-1BDBC4F80A64}" type="pres">
      <dgm:prSet presAssocID="{BF76C326-A211-44B8-BE77-2B00B218709C}" presName="background4" presStyleLbl="node4" presStyleIdx="5" presStyleCnt="6"/>
      <dgm:spPr/>
    </dgm:pt>
    <dgm:pt modelId="{1787B471-8984-47FC-AA2E-0051705A18D6}" type="pres">
      <dgm:prSet presAssocID="{BF76C326-A211-44B8-BE77-2B00B218709C}" presName="text4" presStyleLbl="fgAcc4" presStyleIdx="5" presStyleCnt="6">
        <dgm:presLayoutVars>
          <dgm:chPref val="3"/>
        </dgm:presLayoutVars>
      </dgm:prSet>
      <dgm:spPr/>
    </dgm:pt>
    <dgm:pt modelId="{0D1EA465-D1E4-43FB-92D3-FEE601D893E8}" type="pres">
      <dgm:prSet presAssocID="{BF76C326-A211-44B8-BE77-2B00B218709C}" presName="hierChild5" presStyleCnt="0"/>
      <dgm:spPr/>
    </dgm:pt>
    <dgm:pt modelId="{21844A57-8866-4E5A-A37D-34DA4FD8ED84}" type="pres">
      <dgm:prSet presAssocID="{CAA52FD7-A950-4665-99FA-941958A0E510}" presName="Name10" presStyleLbl="parChTrans1D2" presStyleIdx="1" presStyleCnt="2"/>
      <dgm:spPr/>
    </dgm:pt>
    <dgm:pt modelId="{BF381A5D-BE98-4A1C-81A7-59D60AD5CF00}" type="pres">
      <dgm:prSet presAssocID="{80E67C97-DED6-4339-91F2-76FFF20F3CB9}" presName="hierRoot2" presStyleCnt="0"/>
      <dgm:spPr/>
    </dgm:pt>
    <dgm:pt modelId="{C40E7B68-E03D-4035-A2EC-96164EBACB98}" type="pres">
      <dgm:prSet presAssocID="{80E67C97-DED6-4339-91F2-76FFF20F3CB9}" presName="composite2" presStyleCnt="0"/>
      <dgm:spPr/>
    </dgm:pt>
    <dgm:pt modelId="{5F0A3A7C-1B24-4E83-B869-97ECDBFD40A2}" type="pres">
      <dgm:prSet presAssocID="{80E67C97-DED6-4339-91F2-76FFF20F3CB9}" presName="background2" presStyleLbl="node2" presStyleIdx="1" presStyleCnt="2"/>
      <dgm:spPr/>
    </dgm:pt>
    <dgm:pt modelId="{9CBC35D4-F257-4D31-81F1-3B40B2BDA673}" type="pres">
      <dgm:prSet presAssocID="{80E67C97-DED6-4339-91F2-76FFF20F3CB9}" presName="text2" presStyleLbl="fgAcc2" presStyleIdx="1" presStyleCnt="2">
        <dgm:presLayoutVars>
          <dgm:chPref val="3"/>
        </dgm:presLayoutVars>
      </dgm:prSet>
      <dgm:spPr/>
    </dgm:pt>
    <dgm:pt modelId="{382D9954-7EBE-4589-B89E-ACF4235061EB}" type="pres">
      <dgm:prSet presAssocID="{80E67C97-DED6-4339-91F2-76FFF20F3CB9}" presName="hierChild3" presStyleCnt="0"/>
      <dgm:spPr/>
    </dgm:pt>
    <dgm:pt modelId="{27FAB2BE-800C-4CE7-B464-7C129FF2C734}" type="pres">
      <dgm:prSet presAssocID="{88B2CE0E-08A9-49AE-AFDE-FEE18C1675AC}" presName="Name17" presStyleLbl="parChTrans1D3" presStyleIdx="2" presStyleCnt="7"/>
      <dgm:spPr/>
    </dgm:pt>
    <dgm:pt modelId="{64273A97-B26B-440A-939E-4958A237AD87}" type="pres">
      <dgm:prSet presAssocID="{E4BA978C-82C1-4ED3-B600-DCBAEBDB76E6}" presName="hierRoot3" presStyleCnt="0"/>
      <dgm:spPr/>
    </dgm:pt>
    <dgm:pt modelId="{2191AF69-C83F-4AB4-9416-D8022CBDCFC6}" type="pres">
      <dgm:prSet presAssocID="{E4BA978C-82C1-4ED3-B600-DCBAEBDB76E6}" presName="composite3" presStyleCnt="0"/>
      <dgm:spPr/>
    </dgm:pt>
    <dgm:pt modelId="{F62E2D98-EDC3-49E7-AFE4-45EB1DAC559B}" type="pres">
      <dgm:prSet presAssocID="{E4BA978C-82C1-4ED3-B600-DCBAEBDB76E6}" presName="background3" presStyleLbl="node3" presStyleIdx="2" presStyleCnt="7"/>
      <dgm:spPr/>
    </dgm:pt>
    <dgm:pt modelId="{69022FCE-C9B4-4223-BFFA-CC427AEE3CA8}" type="pres">
      <dgm:prSet presAssocID="{E4BA978C-82C1-4ED3-B600-DCBAEBDB76E6}" presName="text3" presStyleLbl="fgAcc3" presStyleIdx="2" presStyleCnt="7">
        <dgm:presLayoutVars>
          <dgm:chPref val="3"/>
        </dgm:presLayoutVars>
      </dgm:prSet>
      <dgm:spPr/>
    </dgm:pt>
    <dgm:pt modelId="{D3CF91C3-A555-4F21-979B-7F1A3F89A1A7}" type="pres">
      <dgm:prSet presAssocID="{E4BA978C-82C1-4ED3-B600-DCBAEBDB76E6}" presName="hierChild4" presStyleCnt="0"/>
      <dgm:spPr/>
    </dgm:pt>
    <dgm:pt modelId="{E4F3FB53-18CA-4C73-A006-A4BAA43BD2DC}" type="pres">
      <dgm:prSet presAssocID="{B969F8E9-2172-433D-9924-E7FCC0646FE8}" presName="Name17" presStyleLbl="parChTrans1D3" presStyleIdx="3" presStyleCnt="7"/>
      <dgm:spPr/>
    </dgm:pt>
    <dgm:pt modelId="{91A9DB45-713B-4CB9-AE59-D2C2F04028F2}" type="pres">
      <dgm:prSet presAssocID="{B25B1796-3067-40BE-93DE-A22989FC7DBE}" presName="hierRoot3" presStyleCnt="0"/>
      <dgm:spPr/>
    </dgm:pt>
    <dgm:pt modelId="{48317494-31B3-44C0-A2A2-A373C7F7542A}" type="pres">
      <dgm:prSet presAssocID="{B25B1796-3067-40BE-93DE-A22989FC7DBE}" presName="composite3" presStyleCnt="0"/>
      <dgm:spPr/>
    </dgm:pt>
    <dgm:pt modelId="{33517991-3222-4788-9E73-220270066EDE}" type="pres">
      <dgm:prSet presAssocID="{B25B1796-3067-40BE-93DE-A22989FC7DBE}" presName="background3" presStyleLbl="node3" presStyleIdx="3" presStyleCnt="7"/>
      <dgm:spPr/>
    </dgm:pt>
    <dgm:pt modelId="{9C8F27A4-1135-41B2-B3C4-34C284B056B0}" type="pres">
      <dgm:prSet presAssocID="{B25B1796-3067-40BE-93DE-A22989FC7DBE}" presName="text3" presStyleLbl="fgAcc3" presStyleIdx="3" presStyleCnt="7">
        <dgm:presLayoutVars>
          <dgm:chPref val="3"/>
        </dgm:presLayoutVars>
      </dgm:prSet>
      <dgm:spPr/>
    </dgm:pt>
    <dgm:pt modelId="{219EA4D3-3531-477D-9305-3DD3E5FB634D}" type="pres">
      <dgm:prSet presAssocID="{B25B1796-3067-40BE-93DE-A22989FC7DBE}" presName="hierChild4" presStyleCnt="0"/>
      <dgm:spPr/>
    </dgm:pt>
    <dgm:pt modelId="{C7E5C5DF-DB06-46C7-AA74-9515DB115827}" type="pres">
      <dgm:prSet presAssocID="{60F467CD-32AE-43AE-98D4-56FC130D71C0}" presName="Name17" presStyleLbl="parChTrans1D3" presStyleIdx="4" presStyleCnt="7"/>
      <dgm:spPr/>
    </dgm:pt>
    <dgm:pt modelId="{563F72FA-6164-4A9A-9287-BBEDE3977CB8}" type="pres">
      <dgm:prSet presAssocID="{20EBCBC5-D79B-4F04-A136-8A2EEF07C279}" presName="hierRoot3" presStyleCnt="0"/>
      <dgm:spPr/>
    </dgm:pt>
    <dgm:pt modelId="{5B73B7DD-1F1D-419A-BFD3-B5189940A85F}" type="pres">
      <dgm:prSet presAssocID="{20EBCBC5-D79B-4F04-A136-8A2EEF07C279}" presName="composite3" presStyleCnt="0"/>
      <dgm:spPr/>
    </dgm:pt>
    <dgm:pt modelId="{F489EC89-213D-4A3F-8B1B-1B41AE3BD9AE}" type="pres">
      <dgm:prSet presAssocID="{20EBCBC5-D79B-4F04-A136-8A2EEF07C279}" presName="background3" presStyleLbl="node3" presStyleIdx="4" presStyleCnt="7"/>
      <dgm:spPr/>
    </dgm:pt>
    <dgm:pt modelId="{4C97AFF5-9CA6-483A-B2D5-55F9C1E8135C}" type="pres">
      <dgm:prSet presAssocID="{20EBCBC5-D79B-4F04-A136-8A2EEF07C279}" presName="text3" presStyleLbl="fgAcc3" presStyleIdx="4" presStyleCnt="7">
        <dgm:presLayoutVars>
          <dgm:chPref val="3"/>
        </dgm:presLayoutVars>
      </dgm:prSet>
      <dgm:spPr/>
    </dgm:pt>
    <dgm:pt modelId="{F972243B-49EF-43CE-9CF0-CF51D1CB4506}" type="pres">
      <dgm:prSet presAssocID="{20EBCBC5-D79B-4F04-A136-8A2EEF07C279}" presName="hierChild4" presStyleCnt="0"/>
      <dgm:spPr/>
    </dgm:pt>
    <dgm:pt modelId="{11A2DB1D-861B-49FB-8497-E6774D11FC7C}" type="pres">
      <dgm:prSet presAssocID="{CDE28D9E-680E-474A-BA8C-9CC32BA3D8E0}" presName="Name17" presStyleLbl="parChTrans1D3" presStyleIdx="5" presStyleCnt="7"/>
      <dgm:spPr/>
    </dgm:pt>
    <dgm:pt modelId="{8A3193C9-9C08-4531-A967-D1B4A99BD573}" type="pres">
      <dgm:prSet presAssocID="{2E31FEE2-0121-4DE9-B3FD-64357DC8B45E}" presName="hierRoot3" presStyleCnt="0"/>
      <dgm:spPr/>
    </dgm:pt>
    <dgm:pt modelId="{0F46641E-82B7-498A-A796-3F61020C6B93}" type="pres">
      <dgm:prSet presAssocID="{2E31FEE2-0121-4DE9-B3FD-64357DC8B45E}" presName="composite3" presStyleCnt="0"/>
      <dgm:spPr/>
    </dgm:pt>
    <dgm:pt modelId="{ABF6D806-260A-4D39-A342-D634137E783E}" type="pres">
      <dgm:prSet presAssocID="{2E31FEE2-0121-4DE9-B3FD-64357DC8B45E}" presName="background3" presStyleLbl="node3" presStyleIdx="5" presStyleCnt="7"/>
      <dgm:spPr/>
    </dgm:pt>
    <dgm:pt modelId="{6A8F835C-7546-44FB-81BE-90DCB803537F}" type="pres">
      <dgm:prSet presAssocID="{2E31FEE2-0121-4DE9-B3FD-64357DC8B45E}" presName="text3" presStyleLbl="fgAcc3" presStyleIdx="5" presStyleCnt="7">
        <dgm:presLayoutVars>
          <dgm:chPref val="3"/>
        </dgm:presLayoutVars>
      </dgm:prSet>
      <dgm:spPr/>
    </dgm:pt>
    <dgm:pt modelId="{E852C0E4-8777-4F9A-B58F-330C8B57B79F}" type="pres">
      <dgm:prSet presAssocID="{2E31FEE2-0121-4DE9-B3FD-64357DC8B45E}" presName="hierChild4" presStyleCnt="0"/>
      <dgm:spPr/>
    </dgm:pt>
    <dgm:pt modelId="{5120C09D-F825-4082-A343-CD0AB947DF99}" type="pres">
      <dgm:prSet presAssocID="{CC790800-C882-4155-A2BA-0A9C86B0B866}" presName="Name17" presStyleLbl="parChTrans1D3" presStyleIdx="6" presStyleCnt="7"/>
      <dgm:spPr/>
    </dgm:pt>
    <dgm:pt modelId="{2DD1081A-B341-4BAE-A524-8EB0C46201BB}" type="pres">
      <dgm:prSet presAssocID="{A65C1287-8455-46BA-8F3B-C0071FBC3EAF}" presName="hierRoot3" presStyleCnt="0"/>
      <dgm:spPr/>
    </dgm:pt>
    <dgm:pt modelId="{88869BE5-9C1C-46E1-99FE-B48B95FFC3E5}" type="pres">
      <dgm:prSet presAssocID="{A65C1287-8455-46BA-8F3B-C0071FBC3EAF}" presName="composite3" presStyleCnt="0"/>
      <dgm:spPr/>
    </dgm:pt>
    <dgm:pt modelId="{AD45CF8C-6B6B-4847-BBBB-5C60AF718C7C}" type="pres">
      <dgm:prSet presAssocID="{A65C1287-8455-46BA-8F3B-C0071FBC3EAF}" presName="background3" presStyleLbl="node3" presStyleIdx="6" presStyleCnt="7"/>
      <dgm:spPr/>
    </dgm:pt>
    <dgm:pt modelId="{7A65683A-FFAD-4735-A80E-E6798E51E884}" type="pres">
      <dgm:prSet presAssocID="{A65C1287-8455-46BA-8F3B-C0071FBC3EAF}" presName="text3" presStyleLbl="fgAcc3" presStyleIdx="6" presStyleCnt="7">
        <dgm:presLayoutVars>
          <dgm:chPref val="3"/>
        </dgm:presLayoutVars>
      </dgm:prSet>
      <dgm:spPr/>
    </dgm:pt>
    <dgm:pt modelId="{80BDE5A8-86C8-4153-A6F7-6D2E3EDE00F4}" type="pres">
      <dgm:prSet presAssocID="{A65C1287-8455-46BA-8F3B-C0071FBC3EAF}" presName="hierChild4" presStyleCnt="0"/>
      <dgm:spPr/>
    </dgm:pt>
  </dgm:ptLst>
  <dgm:cxnLst>
    <dgm:cxn modelId="{B108F105-9D6A-487E-9CDE-571EA6688BD2}" type="presOf" srcId="{159B75BA-D1EE-49EE-AA1D-A15387A8F4EA}" destId="{B4548C76-0DB0-4C0D-8B54-6CAD0C8E5D02}" srcOrd="0" destOrd="0" presId="urn:microsoft.com/office/officeart/2005/8/layout/hierarchy1"/>
    <dgm:cxn modelId="{3A966D09-A7CB-465A-84EA-27AA78A7AB9F}" type="presOf" srcId="{F5BED599-15B2-4C94-9679-0EC73F6BF435}" destId="{15954164-E6BB-4B8E-8A49-CB4989283631}" srcOrd="0" destOrd="0" presId="urn:microsoft.com/office/officeart/2005/8/layout/hierarchy1"/>
    <dgm:cxn modelId="{244A0F0D-63F5-42A2-A140-10DF859BF92B}" type="presOf" srcId="{60F467CD-32AE-43AE-98D4-56FC130D71C0}" destId="{C7E5C5DF-DB06-46C7-AA74-9515DB115827}" srcOrd="0" destOrd="0" presId="urn:microsoft.com/office/officeart/2005/8/layout/hierarchy1"/>
    <dgm:cxn modelId="{2CD7910E-F6B9-44DC-BEA7-0608909C00C3}" srcId="{68380A17-6C8D-4C9D-9600-F739AC0FB978}" destId="{D0CC6286-9929-407C-8CA0-0598BBDE0309}" srcOrd="0" destOrd="0" parTransId="{F5BED599-15B2-4C94-9679-0EC73F6BF435}" sibTransId="{C6DEAEA2-E5E6-4331-8C91-68738FA91B10}"/>
    <dgm:cxn modelId="{A65AB911-582B-4110-A9F4-B18E8FADBF5A}" type="presOf" srcId="{49A97689-1899-4B5E-BA7B-6C1EACD3706A}" destId="{51B9960F-2063-4CB5-8199-4C3FEFFF9B53}" srcOrd="0" destOrd="0" presId="urn:microsoft.com/office/officeart/2005/8/layout/hierarchy1"/>
    <dgm:cxn modelId="{F157D913-B8EB-4559-8AC0-8CF883B105EB}" srcId="{B857171B-F911-41D7-A143-C22A3D765473}" destId="{DEEC12B1-B26B-49FB-85E4-315138017887}" srcOrd="0" destOrd="0" parTransId="{49A97689-1899-4B5E-BA7B-6C1EACD3706A}" sibTransId="{496237B7-ABC0-4847-8A1E-8884974F5987}"/>
    <dgm:cxn modelId="{EF6C8F17-6847-430F-AAB0-ECDAC1342DB2}" type="presOf" srcId="{1DD0BD9F-354F-401F-A68D-F0752D16687E}" destId="{43B2FB42-A673-4E33-99EF-CC344A421B86}" srcOrd="0" destOrd="0" presId="urn:microsoft.com/office/officeart/2005/8/layout/hierarchy1"/>
    <dgm:cxn modelId="{F08EBC1A-51D2-4AAE-B553-6F49A4DF4599}" type="presOf" srcId="{D0CC6286-9929-407C-8CA0-0598BBDE0309}" destId="{2CAAA78B-4946-4B55-AB55-9DB358444055}" srcOrd="0" destOrd="0" presId="urn:microsoft.com/office/officeart/2005/8/layout/hierarchy1"/>
    <dgm:cxn modelId="{A83C5B1C-E8E1-45B6-AFB0-157A28FC8956}" srcId="{80E67C97-DED6-4339-91F2-76FFF20F3CB9}" destId="{B25B1796-3067-40BE-93DE-A22989FC7DBE}" srcOrd="1" destOrd="0" parTransId="{B969F8E9-2172-433D-9924-E7FCC0646FE8}" sibTransId="{D08EE1A7-A40B-4D69-B86D-9A381DC50F5C}"/>
    <dgm:cxn modelId="{91A08F1D-AC01-45FD-9A58-446A377F39C7}" srcId="{D0CC6286-9929-407C-8CA0-0598BBDE0309}" destId="{9C7156B8-842A-4CDB-8EB9-01EA00FE083C}" srcOrd="0" destOrd="0" parTransId="{91D1A8B3-6893-4350-9B99-3AAB97DAAAD1}" sibTransId="{3504BF9B-993E-4426-B792-389FDB159A84}"/>
    <dgm:cxn modelId="{06BC3822-F13E-4433-AA6C-1701B5BB00B9}" type="presOf" srcId="{2E31FEE2-0121-4DE9-B3FD-64357DC8B45E}" destId="{6A8F835C-7546-44FB-81BE-90DCB803537F}" srcOrd="0" destOrd="0" presId="urn:microsoft.com/office/officeart/2005/8/layout/hierarchy1"/>
    <dgm:cxn modelId="{33E6A322-34A6-4B3E-8DAB-AE1762058368}" srcId="{80E67C97-DED6-4339-91F2-76FFF20F3CB9}" destId="{20EBCBC5-D79B-4F04-A136-8A2EEF07C279}" srcOrd="2" destOrd="0" parTransId="{60F467CD-32AE-43AE-98D4-56FC130D71C0}" sibTransId="{A92BCD57-CE43-4E7E-B2DF-A939CB4161AD}"/>
    <dgm:cxn modelId="{70697323-5F07-42D2-A00B-EDE7E5C706DB}" type="presOf" srcId="{20EBCBC5-D79B-4F04-A136-8A2EEF07C279}" destId="{4C97AFF5-9CA6-483A-B2D5-55F9C1E8135C}" srcOrd="0" destOrd="0" presId="urn:microsoft.com/office/officeart/2005/8/layout/hierarchy1"/>
    <dgm:cxn modelId="{434F702B-B9C9-450B-9CD5-AD70C3EE162B}" type="presOf" srcId="{E56CD257-29B5-4FEF-91D9-52543D588687}" destId="{2FD349DF-8CD9-4651-B6F8-4DE3689A79F4}" srcOrd="0" destOrd="0" presId="urn:microsoft.com/office/officeart/2005/8/layout/hierarchy1"/>
    <dgm:cxn modelId="{8E1EAF37-ED61-450F-8E53-FAE12FC367F1}" type="presOf" srcId="{CDE28D9E-680E-474A-BA8C-9CC32BA3D8E0}" destId="{11A2DB1D-861B-49FB-8497-E6774D11FC7C}" srcOrd="0" destOrd="0" presId="urn:microsoft.com/office/officeart/2005/8/layout/hierarchy1"/>
    <dgm:cxn modelId="{7CE48B39-B69F-4D3A-8762-D6FA6A907259}" type="presOf" srcId="{E4BA978C-82C1-4ED3-B600-DCBAEBDB76E6}" destId="{69022FCE-C9B4-4223-BFFA-CC427AEE3CA8}" srcOrd="0" destOrd="0" presId="urn:microsoft.com/office/officeart/2005/8/layout/hierarchy1"/>
    <dgm:cxn modelId="{18B29D3C-D676-4AC3-B963-CDDB1B0A63EE}" type="presOf" srcId="{70C69DA3-DA2B-4D67-9395-C6AE7AC403FF}" destId="{C6956336-C0F3-4B0C-BA19-BCA60D8A7B3A}" srcOrd="0" destOrd="0" presId="urn:microsoft.com/office/officeart/2005/8/layout/hierarchy1"/>
    <dgm:cxn modelId="{28B7E13C-3F46-4457-BD43-D49B342A7377}" type="presOf" srcId="{CAA52FD7-A950-4665-99FA-941958A0E510}" destId="{21844A57-8866-4E5A-A37D-34DA4FD8ED84}" srcOrd="0" destOrd="0" presId="urn:microsoft.com/office/officeart/2005/8/layout/hierarchy1"/>
    <dgm:cxn modelId="{4B5A7B40-DCF6-4921-BAB3-ECFB246A1850}" type="presOf" srcId="{A65C1287-8455-46BA-8F3B-C0071FBC3EAF}" destId="{7A65683A-FFAD-4735-A80E-E6798E51E884}" srcOrd="0" destOrd="0" presId="urn:microsoft.com/office/officeart/2005/8/layout/hierarchy1"/>
    <dgm:cxn modelId="{AF64BD60-7D73-4AEA-B821-EF05C123A7B9}" type="presOf" srcId="{91D1A8B3-6893-4350-9B99-3AAB97DAAAD1}" destId="{112A6340-69E1-4152-8EBA-552029D9D1C8}" srcOrd="0" destOrd="0" presId="urn:microsoft.com/office/officeart/2005/8/layout/hierarchy1"/>
    <dgm:cxn modelId="{3A464941-A08D-469E-BA8B-8AB8F1B64D94}" srcId="{80E67C97-DED6-4339-91F2-76FFF20F3CB9}" destId="{A65C1287-8455-46BA-8F3B-C0071FBC3EAF}" srcOrd="4" destOrd="0" parTransId="{CC790800-C882-4155-A2BA-0A9C86B0B866}" sibTransId="{C032AC94-48F7-4778-90E4-082904602CCE}"/>
    <dgm:cxn modelId="{D31DF368-9A29-4E17-8E13-F3AE8FD323A1}" type="presOf" srcId="{BF76C326-A211-44B8-BE77-2B00B218709C}" destId="{1787B471-8984-47FC-AA2E-0051705A18D6}" srcOrd="0" destOrd="0" presId="urn:microsoft.com/office/officeart/2005/8/layout/hierarchy1"/>
    <dgm:cxn modelId="{EE71DF4A-7883-4FED-A8EF-E25C23AF614E}" type="presOf" srcId="{A04C1C59-8EA2-4E06-93AF-7DFE25BA4B46}" destId="{816264A9-426A-42C2-8017-FD6409FBB4F1}" srcOrd="0" destOrd="0" presId="urn:microsoft.com/office/officeart/2005/8/layout/hierarchy1"/>
    <dgm:cxn modelId="{8923AB6E-FA09-4477-A4AA-AEE5C78D04C9}" type="presOf" srcId="{6511BFF3-8FBF-4373-AD82-040C3CD92779}" destId="{1751DF35-6378-474C-B5C9-F73DFB8DBFAB}" srcOrd="0" destOrd="0" presId="urn:microsoft.com/office/officeart/2005/8/layout/hierarchy1"/>
    <dgm:cxn modelId="{CB2CCA50-263F-4442-8574-2DA2FA47F3A1}" type="presOf" srcId="{B969F8E9-2172-433D-9924-E7FCC0646FE8}" destId="{E4F3FB53-18CA-4C73-A006-A4BAA43BD2DC}" srcOrd="0" destOrd="0" presId="urn:microsoft.com/office/officeart/2005/8/layout/hierarchy1"/>
    <dgm:cxn modelId="{72E3D972-DB5C-495D-801A-98AB7CED668A}" type="presOf" srcId="{DEEC12B1-B26B-49FB-85E4-315138017887}" destId="{3AAB9897-97CE-4191-9898-C951D994E633}" srcOrd="0" destOrd="0" presId="urn:microsoft.com/office/officeart/2005/8/layout/hierarchy1"/>
    <dgm:cxn modelId="{A7E48676-F6B0-4120-8425-14F13C094F66}" srcId="{9C7156B8-842A-4CDB-8EB9-01EA00FE083C}" destId="{B857171B-F911-41D7-A143-C22A3D765473}" srcOrd="0" destOrd="0" parTransId="{E56CD257-29B5-4FEF-91D9-52543D588687}" sibTransId="{49FCC5ED-1BDD-4D65-BB8E-380CAFEF2887}"/>
    <dgm:cxn modelId="{6A64FE57-4C16-4F01-A124-8C7702154402}" srcId="{64C70CE3-BAD3-4A44-9460-B6AE134223F0}" destId="{6511BFF3-8FBF-4373-AD82-040C3CD92779}" srcOrd="0" destOrd="0" parTransId="{ADAE98C6-6D2E-43CA-A69E-516A62F44849}" sibTransId="{E4F84C9C-9323-440C-BF8C-58258F9FDB98}"/>
    <dgm:cxn modelId="{C77BCF79-7310-45F5-A09F-54B16FA9477C}" type="presOf" srcId="{B25B1796-3067-40BE-93DE-A22989FC7DBE}" destId="{9C8F27A4-1135-41B2-B3C4-34C284B056B0}" srcOrd="0" destOrd="0" presId="urn:microsoft.com/office/officeart/2005/8/layout/hierarchy1"/>
    <dgm:cxn modelId="{77867B89-7ECB-4B31-9BC2-334EEE7EA4D3}" srcId="{80E67C97-DED6-4339-91F2-76FFF20F3CB9}" destId="{2E31FEE2-0121-4DE9-B3FD-64357DC8B45E}" srcOrd="3" destOrd="0" parTransId="{CDE28D9E-680E-474A-BA8C-9CC32BA3D8E0}" sibTransId="{486CA964-C60B-4037-AA4C-04A22224E76C}"/>
    <dgm:cxn modelId="{6297678D-A33C-4C10-822E-094424CF5C61}" type="presOf" srcId="{ADAE98C6-6D2E-43CA-A69E-516A62F44849}" destId="{88CA1C77-D7B2-4AB2-A79B-123635C86E0C}" srcOrd="0" destOrd="0" presId="urn:microsoft.com/office/officeart/2005/8/layout/hierarchy1"/>
    <dgm:cxn modelId="{093F6192-E6EE-4631-9C60-1B328C9B37D1}" srcId="{6511BFF3-8FBF-4373-AD82-040C3CD92779}" destId="{BF76C326-A211-44B8-BE77-2B00B218709C}" srcOrd="0" destOrd="0" parTransId="{1DD0BD9F-354F-401F-A68D-F0752D16687E}" sibTransId="{0D1D98EE-4BD1-4CCC-90FE-17A165E9DE07}"/>
    <dgm:cxn modelId="{A2325694-BEA4-45D4-8BC7-684AF6CA8733}" type="presOf" srcId="{68380A17-6C8D-4C9D-9600-F739AC0FB978}" destId="{1BE07DC8-5E12-4BE1-AFB8-5CC2701D5351}" srcOrd="0" destOrd="0" presId="urn:microsoft.com/office/officeart/2005/8/layout/hierarchy1"/>
    <dgm:cxn modelId="{0F92EC9D-37D1-4D69-BE2F-A16D1B3DE23B}" srcId="{56C6617C-D2B7-4475-B792-28E25176CD0D}" destId="{64C70CE3-BAD3-4A44-9460-B6AE134223F0}" srcOrd="0" destOrd="0" parTransId="{159B75BA-D1EE-49EE-AA1D-A15387A8F4EA}" sibTransId="{229AA9CA-0E2B-4B54-B7A4-5C49FC063AF7}"/>
    <dgm:cxn modelId="{79DCAFB7-7BEC-4A24-A1F5-B7F18847BA00}" type="presOf" srcId="{56C6617C-D2B7-4475-B792-28E25176CD0D}" destId="{DB9D6BCA-A28B-43E9-87CD-1D7A32DDAE26}" srcOrd="0" destOrd="0" presId="urn:microsoft.com/office/officeart/2005/8/layout/hierarchy1"/>
    <dgm:cxn modelId="{1C7F2DB8-14CA-41AC-A05D-DD16BE59DE7A}" srcId="{D0CC6286-9929-407C-8CA0-0598BBDE0309}" destId="{A1600558-FCDF-4672-BB62-CA0BB54B01E8}" srcOrd="1" destOrd="0" parTransId="{A04C1C59-8EA2-4E06-93AF-7DFE25BA4B46}" sibTransId="{CF4BB08B-3CAC-4515-BE2B-6C14D3D2EA30}"/>
    <dgm:cxn modelId="{D9E27DBE-4453-4845-ACA8-66C555F5988F}" srcId="{A1600558-FCDF-4672-BB62-CA0BB54B01E8}" destId="{56C6617C-D2B7-4475-B792-28E25176CD0D}" srcOrd="0" destOrd="0" parTransId="{70C69DA3-DA2B-4D67-9395-C6AE7AC403FF}" sibTransId="{98CDA84E-4392-4779-AF0F-7F98A37BDC53}"/>
    <dgm:cxn modelId="{C61CA1BE-7ECB-48D4-B2B1-88E1C2F1CDD2}" srcId="{68380A17-6C8D-4C9D-9600-F739AC0FB978}" destId="{80E67C97-DED6-4339-91F2-76FFF20F3CB9}" srcOrd="1" destOrd="0" parTransId="{CAA52FD7-A950-4665-99FA-941958A0E510}" sibTransId="{58C5AF8D-DC5A-4F3C-B8C4-97C73CAD57AD}"/>
    <dgm:cxn modelId="{154571CA-3EB4-4E89-BB94-3BDFD77C2E04}" type="presOf" srcId="{80E67C97-DED6-4339-91F2-76FFF20F3CB9}" destId="{9CBC35D4-F257-4D31-81F1-3B40B2BDA673}" srcOrd="0" destOrd="0" presId="urn:microsoft.com/office/officeart/2005/8/layout/hierarchy1"/>
    <dgm:cxn modelId="{ABE75ACC-AE5E-4523-A91E-7D72D23C9D69}" type="presOf" srcId="{B857171B-F911-41D7-A143-C22A3D765473}" destId="{A1B12175-1D9B-4368-AB6A-CDE8DCA4C9DB}" srcOrd="0" destOrd="0" presId="urn:microsoft.com/office/officeart/2005/8/layout/hierarchy1"/>
    <dgm:cxn modelId="{D6B21CD4-CCCA-482A-854C-516A18E1CB91}" srcId="{80E67C97-DED6-4339-91F2-76FFF20F3CB9}" destId="{E4BA978C-82C1-4ED3-B600-DCBAEBDB76E6}" srcOrd="0" destOrd="0" parTransId="{88B2CE0E-08A9-49AE-AFDE-FEE18C1675AC}" sibTransId="{15E71092-1EC5-4F32-93E1-679D96DE1D33}"/>
    <dgm:cxn modelId="{024D42D5-0557-4081-9E1C-97FA9C007E29}" type="presOf" srcId="{A1600558-FCDF-4672-BB62-CA0BB54B01E8}" destId="{24E3292E-9AF6-47FB-96DD-55BFF3E5112F}" srcOrd="0" destOrd="0" presId="urn:microsoft.com/office/officeart/2005/8/layout/hierarchy1"/>
    <dgm:cxn modelId="{96C7AFD5-FAE1-43FE-9C99-552A53E32D28}" srcId="{EE5E60AE-1176-4116-8B50-B4B57EDE0D62}" destId="{68380A17-6C8D-4C9D-9600-F739AC0FB978}" srcOrd="0" destOrd="0" parTransId="{2E8DC55A-A5C1-454F-B98A-E056C4EC0927}" sibTransId="{81CF610A-6B87-4A36-BEAB-5B4E666A30F6}"/>
    <dgm:cxn modelId="{9E0A23D6-57DF-405D-8CD1-1C30C5DF7C5B}" type="presOf" srcId="{64C70CE3-BAD3-4A44-9460-B6AE134223F0}" destId="{4F957A5E-C666-4D8D-A371-ECBA281DB488}" srcOrd="0" destOrd="0" presId="urn:microsoft.com/office/officeart/2005/8/layout/hierarchy1"/>
    <dgm:cxn modelId="{35F505E5-1684-4689-A3B5-ACB6707B36D1}" type="presOf" srcId="{88B2CE0E-08A9-49AE-AFDE-FEE18C1675AC}" destId="{27FAB2BE-800C-4CE7-B464-7C129FF2C734}" srcOrd="0" destOrd="0" presId="urn:microsoft.com/office/officeart/2005/8/layout/hierarchy1"/>
    <dgm:cxn modelId="{D6AC19EA-236E-4423-A81A-D79ADF9E523F}" type="presOf" srcId="{EE5E60AE-1176-4116-8B50-B4B57EDE0D62}" destId="{5096D3F8-92DB-4B99-84A5-4801AE0BD4A7}" srcOrd="0" destOrd="0" presId="urn:microsoft.com/office/officeart/2005/8/layout/hierarchy1"/>
    <dgm:cxn modelId="{257512EC-1B5D-47E9-859F-F126E15A2DD5}" type="presOf" srcId="{CC790800-C882-4155-A2BA-0A9C86B0B866}" destId="{5120C09D-F825-4082-A343-CD0AB947DF99}" srcOrd="0" destOrd="0" presId="urn:microsoft.com/office/officeart/2005/8/layout/hierarchy1"/>
    <dgm:cxn modelId="{1638BAFB-9524-45F1-9042-0D3CCE6C103E}" type="presOf" srcId="{9C7156B8-842A-4CDB-8EB9-01EA00FE083C}" destId="{A1EF6CF3-825E-40FC-A14B-FFF4CAA3301F}" srcOrd="0" destOrd="0" presId="urn:microsoft.com/office/officeart/2005/8/layout/hierarchy1"/>
    <dgm:cxn modelId="{94C139C0-D94A-4A2E-9E6E-0A635DCBCC97}" type="presParOf" srcId="{5096D3F8-92DB-4B99-84A5-4801AE0BD4A7}" destId="{DA533D28-97B5-47D5-BAFA-5C99D23CE0F9}" srcOrd="0" destOrd="0" presId="urn:microsoft.com/office/officeart/2005/8/layout/hierarchy1"/>
    <dgm:cxn modelId="{8E043972-EBBA-4C2D-A0C0-083E541A0D44}" type="presParOf" srcId="{DA533D28-97B5-47D5-BAFA-5C99D23CE0F9}" destId="{6050A6C7-5320-45E9-9B73-8C6DE8CA2421}" srcOrd="0" destOrd="0" presId="urn:microsoft.com/office/officeart/2005/8/layout/hierarchy1"/>
    <dgm:cxn modelId="{DA17BEBA-CD5D-4FD2-B29C-6A9463AA754A}" type="presParOf" srcId="{6050A6C7-5320-45E9-9B73-8C6DE8CA2421}" destId="{8E16153E-5102-49FE-A91F-A0AB0B3E6696}" srcOrd="0" destOrd="0" presId="urn:microsoft.com/office/officeart/2005/8/layout/hierarchy1"/>
    <dgm:cxn modelId="{1A5EB305-3E6F-4A56-879A-C033FF37F752}" type="presParOf" srcId="{6050A6C7-5320-45E9-9B73-8C6DE8CA2421}" destId="{1BE07DC8-5E12-4BE1-AFB8-5CC2701D5351}" srcOrd="1" destOrd="0" presId="urn:microsoft.com/office/officeart/2005/8/layout/hierarchy1"/>
    <dgm:cxn modelId="{81A2CB45-B71D-4054-B12C-A69F9D0639AD}" type="presParOf" srcId="{DA533D28-97B5-47D5-BAFA-5C99D23CE0F9}" destId="{3D7F0F76-07CC-47F9-A072-7223A47FC717}" srcOrd="1" destOrd="0" presId="urn:microsoft.com/office/officeart/2005/8/layout/hierarchy1"/>
    <dgm:cxn modelId="{38928DD2-4CCB-47CA-8714-B88AAB889F84}" type="presParOf" srcId="{3D7F0F76-07CC-47F9-A072-7223A47FC717}" destId="{15954164-E6BB-4B8E-8A49-CB4989283631}" srcOrd="0" destOrd="0" presId="urn:microsoft.com/office/officeart/2005/8/layout/hierarchy1"/>
    <dgm:cxn modelId="{0767E476-8B92-4F17-A4E3-46223D887A13}" type="presParOf" srcId="{3D7F0F76-07CC-47F9-A072-7223A47FC717}" destId="{FCFA875C-7A5A-4633-9DC8-85E7EA2B124C}" srcOrd="1" destOrd="0" presId="urn:microsoft.com/office/officeart/2005/8/layout/hierarchy1"/>
    <dgm:cxn modelId="{7970D946-FD42-4646-8F85-BAB40F2BFBC5}" type="presParOf" srcId="{FCFA875C-7A5A-4633-9DC8-85E7EA2B124C}" destId="{673B545B-C52A-4129-A3A5-3389BC92D8E5}" srcOrd="0" destOrd="0" presId="urn:microsoft.com/office/officeart/2005/8/layout/hierarchy1"/>
    <dgm:cxn modelId="{DB3DB78C-04FE-42B2-8731-6F3FE0635EEC}" type="presParOf" srcId="{673B545B-C52A-4129-A3A5-3389BC92D8E5}" destId="{82FE34F1-34AF-4D94-9B76-DC4267EEB382}" srcOrd="0" destOrd="0" presId="urn:microsoft.com/office/officeart/2005/8/layout/hierarchy1"/>
    <dgm:cxn modelId="{39DA773E-E4B8-4291-B559-A306815267AE}" type="presParOf" srcId="{673B545B-C52A-4129-A3A5-3389BC92D8E5}" destId="{2CAAA78B-4946-4B55-AB55-9DB358444055}" srcOrd="1" destOrd="0" presId="urn:microsoft.com/office/officeart/2005/8/layout/hierarchy1"/>
    <dgm:cxn modelId="{70FB8571-07DE-4EE9-841C-9DC20C49C9D0}" type="presParOf" srcId="{FCFA875C-7A5A-4633-9DC8-85E7EA2B124C}" destId="{5184CF54-3A48-4156-8446-08E8DB31938F}" srcOrd="1" destOrd="0" presId="urn:microsoft.com/office/officeart/2005/8/layout/hierarchy1"/>
    <dgm:cxn modelId="{87AC1684-29C8-48B9-8B63-12F8622F8D56}" type="presParOf" srcId="{5184CF54-3A48-4156-8446-08E8DB31938F}" destId="{112A6340-69E1-4152-8EBA-552029D9D1C8}" srcOrd="0" destOrd="0" presId="urn:microsoft.com/office/officeart/2005/8/layout/hierarchy1"/>
    <dgm:cxn modelId="{C9389802-04EE-4BEC-8C7B-B7E0D630EB63}" type="presParOf" srcId="{5184CF54-3A48-4156-8446-08E8DB31938F}" destId="{41EB59D7-FE44-429D-995A-7EBD53C4A3E5}" srcOrd="1" destOrd="0" presId="urn:microsoft.com/office/officeart/2005/8/layout/hierarchy1"/>
    <dgm:cxn modelId="{6043A01F-C857-4FC0-AEBF-C0FBFEB4FBB1}" type="presParOf" srcId="{41EB59D7-FE44-429D-995A-7EBD53C4A3E5}" destId="{80143435-6E87-42A0-A762-071675F7E08A}" srcOrd="0" destOrd="0" presId="urn:microsoft.com/office/officeart/2005/8/layout/hierarchy1"/>
    <dgm:cxn modelId="{5C987E7C-0B30-4E03-AB49-000A99B6E39B}" type="presParOf" srcId="{80143435-6E87-42A0-A762-071675F7E08A}" destId="{4FE4167E-2D2D-45C5-8833-3E269CC39974}" srcOrd="0" destOrd="0" presId="urn:microsoft.com/office/officeart/2005/8/layout/hierarchy1"/>
    <dgm:cxn modelId="{3CBA0A63-9D02-4A57-B55C-1DFD96923D03}" type="presParOf" srcId="{80143435-6E87-42A0-A762-071675F7E08A}" destId="{A1EF6CF3-825E-40FC-A14B-FFF4CAA3301F}" srcOrd="1" destOrd="0" presId="urn:microsoft.com/office/officeart/2005/8/layout/hierarchy1"/>
    <dgm:cxn modelId="{0D3A0C74-BD0E-411D-A554-6DC444910ACF}" type="presParOf" srcId="{41EB59D7-FE44-429D-995A-7EBD53C4A3E5}" destId="{9424026F-5AE9-4E34-A9F2-837F966354E5}" srcOrd="1" destOrd="0" presId="urn:microsoft.com/office/officeart/2005/8/layout/hierarchy1"/>
    <dgm:cxn modelId="{A9B270BD-BCCC-4C5B-A25C-CA21354FAD4B}" type="presParOf" srcId="{9424026F-5AE9-4E34-A9F2-837F966354E5}" destId="{2FD349DF-8CD9-4651-B6F8-4DE3689A79F4}" srcOrd="0" destOrd="0" presId="urn:microsoft.com/office/officeart/2005/8/layout/hierarchy1"/>
    <dgm:cxn modelId="{E0D7D835-492C-45BE-9612-F2242DE56CA3}" type="presParOf" srcId="{9424026F-5AE9-4E34-A9F2-837F966354E5}" destId="{CC12D2F6-F519-42BF-80EC-20556742F422}" srcOrd="1" destOrd="0" presId="urn:microsoft.com/office/officeart/2005/8/layout/hierarchy1"/>
    <dgm:cxn modelId="{284F80FC-1101-4212-92DA-A11A309A2978}" type="presParOf" srcId="{CC12D2F6-F519-42BF-80EC-20556742F422}" destId="{7DCF431F-5069-4037-86AB-F375A0D41FA8}" srcOrd="0" destOrd="0" presId="urn:microsoft.com/office/officeart/2005/8/layout/hierarchy1"/>
    <dgm:cxn modelId="{4A007516-3D50-4B2E-A923-C59D494DD9B2}" type="presParOf" srcId="{7DCF431F-5069-4037-86AB-F375A0D41FA8}" destId="{2814D747-E62E-42A9-859E-7963283353B3}" srcOrd="0" destOrd="0" presId="urn:microsoft.com/office/officeart/2005/8/layout/hierarchy1"/>
    <dgm:cxn modelId="{F29D1C43-C330-4EE3-9EE9-E011E8C298B4}" type="presParOf" srcId="{7DCF431F-5069-4037-86AB-F375A0D41FA8}" destId="{A1B12175-1D9B-4368-AB6A-CDE8DCA4C9DB}" srcOrd="1" destOrd="0" presId="urn:microsoft.com/office/officeart/2005/8/layout/hierarchy1"/>
    <dgm:cxn modelId="{B1C4C03B-0D35-47D2-ADCF-09F9651F88AB}" type="presParOf" srcId="{CC12D2F6-F519-42BF-80EC-20556742F422}" destId="{4F07490A-AC18-4403-8580-51FD9F19FDD6}" srcOrd="1" destOrd="0" presId="urn:microsoft.com/office/officeart/2005/8/layout/hierarchy1"/>
    <dgm:cxn modelId="{B8E7ECF2-13D5-4B9B-8E52-B6C618987A50}" type="presParOf" srcId="{4F07490A-AC18-4403-8580-51FD9F19FDD6}" destId="{51B9960F-2063-4CB5-8199-4C3FEFFF9B53}" srcOrd="0" destOrd="0" presId="urn:microsoft.com/office/officeart/2005/8/layout/hierarchy1"/>
    <dgm:cxn modelId="{81C31AB5-6E3A-4B96-B092-FC9D2A096AB0}" type="presParOf" srcId="{4F07490A-AC18-4403-8580-51FD9F19FDD6}" destId="{1096BC0B-701D-4DA4-9069-5BB74BECF88C}" srcOrd="1" destOrd="0" presId="urn:microsoft.com/office/officeart/2005/8/layout/hierarchy1"/>
    <dgm:cxn modelId="{0F29628E-2947-4D71-BDEE-387A98382BCB}" type="presParOf" srcId="{1096BC0B-701D-4DA4-9069-5BB74BECF88C}" destId="{5D1971BB-0C34-4AB4-8EA3-0E9038884710}" srcOrd="0" destOrd="0" presId="urn:microsoft.com/office/officeart/2005/8/layout/hierarchy1"/>
    <dgm:cxn modelId="{0BB4E272-D757-4DB8-86F1-80EA13F60FFA}" type="presParOf" srcId="{5D1971BB-0C34-4AB4-8EA3-0E9038884710}" destId="{9D0320D2-B8E9-4120-A0BC-6245CE0EA4E5}" srcOrd="0" destOrd="0" presId="urn:microsoft.com/office/officeart/2005/8/layout/hierarchy1"/>
    <dgm:cxn modelId="{AAC4CD1F-01C8-4EB6-8A68-981D58C330F9}" type="presParOf" srcId="{5D1971BB-0C34-4AB4-8EA3-0E9038884710}" destId="{3AAB9897-97CE-4191-9898-C951D994E633}" srcOrd="1" destOrd="0" presId="urn:microsoft.com/office/officeart/2005/8/layout/hierarchy1"/>
    <dgm:cxn modelId="{30E2F6F6-D7FF-4E75-824F-64C7F92EFE6C}" type="presParOf" srcId="{1096BC0B-701D-4DA4-9069-5BB74BECF88C}" destId="{4BAD5991-84F6-4DA5-BC3A-125427917119}" srcOrd="1" destOrd="0" presId="urn:microsoft.com/office/officeart/2005/8/layout/hierarchy1"/>
    <dgm:cxn modelId="{D3DC34A9-08C5-4A5C-BA2C-8ED8D59974B8}" type="presParOf" srcId="{5184CF54-3A48-4156-8446-08E8DB31938F}" destId="{816264A9-426A-42C2-8017-FD6409FBB4F1}" srcOrd="2" destOrd="0" presId="urn:microsoft.com/office/officeart/2005/8/layout/hierarchy1"/>
    <dgm:cxn modelId="{E7B00F50-3E25-4536-AD60-77A5A00F4674}" type="presParOf" srcId="{5184CF54-3A48-4156-8446-08E8DB31938F}" destId="{3349B9D9-BD74-48F4-B71D-384D995B1840}" srcOrd="3" destOrd="0" presId="urn:microsoft.com/office/officeart/2005/8/layout/hierarchy1"/>
    <dgm:cxn modelId="{36C81033-E8C5-4ECE-990B-503F891A8FFE}" type="presParOf" srcId="{3349B9D9-BD74-48F4-B71D-384D995B1840}" destId="{96361003-88BB-48E7-B5F7-4F33378576BE}" srcOrd="0" destOrd="0" presId="urn:microsoft.com/office/officeart/2005/8/layout/hierarchy1"/>
    <dgm:cxn modelId="{D7B703C3-5B72-4940-BA7B-99FFD7F0347C}" type="presParOf" srcId="{96361003-88BB-48E7-B5F7-4F33378576BE}" destId="{1A677212-7D84-408E-8A2C-71DFDDC33862}" srcOrd="0" destOrd="0" presId="urn:microsoft.com/office/officeart/2005/8/layout/hierarchy1"/>
    <dgm:cxn modelId="{E559E0FF-9B32-48BA-A797-28B55ADB516E}" type="presParOf" srcId="{96361003-88BB-48E7-B5F7-4F33378576BE}" destId="{24E3292E-9AF6-47FB-96DD-55BFF3E5112F}" srcOrd="1" destOrd="0" presId="urn:microsoft.com/office/officeart/2005/8/layout/hierarchy1"/>
    <dgm:cxn modelId="{79E62EC7-9E34-464D-93C2-BFD676C0BFC0}" type="presParOf" srcId="{3349B9D9-BD74-48F4-B71D-384D995B1840}" destId="{E1CAC54A-A307-4D65-8577-C581D844C125}" srcOrd="1" destOrd="0" presId="urn:microsoft.com/office/officeart/2005/8/layout/hierarchy1"/>
    <dgm:cxn modelId="{E0273578-1566-4E51-B27F-BD5C9B996B3C}" type="presParOf" srcId="{E1CAC54A-A307-4D65-8577-C581D844C125}" destId="{C6956336-C0F3-4B0C-BA19-BCA60D8A7B3A}" srcOrd="0" destOrd="0" presId="urn:microsoft.com/office/officeart/2005/8/layout/hierarchy1"/>
    <dgm:cxn modelId="{B890B290-090D-4B1B-A16C-354C0C40BF3B}" type="presParOf" srcId="{E1CAC54A-A307-4D65-8577-C581D844C125}" destId="{55BCE425-4069-411C-99FA-C27A4E877369}" srcOrd="1" destOrd="0" presId="urn:microsoft.com/office/officeart/2005/8/layout/hierarchy1"/>
    <dgm:cxn modelId="{32E3DFF0-AAE0-4590-8DCD-E3A35A144125}" type="presParOf" srcId="{55BCE425-4069-411C-99FA-C27A4E877369}" destId="{73EE26CA-9A79-4F82-86D7-98339A44FC29}" srcOrd="0" destOrd="0" presId="urn:microsoft.com/office/officeart/2005/8/layout/hierarchy1"/>
    <dgm:cxn modelId="{41F267DF-257E-4913-B73B-E0550F5A1D99}" type="presParOf" srcId="{73EE26CA-9A79-4F82-86D7-98339A44FC29}" destId="{CC0DDBB6-0F5B-4941-BF4D-600662E25B1B}" srcOrd="0" destOrd="0" presId="urn:microsoft.com/office/officeart/2005/8/layout/hierarchy1"/>
    <dgm:cxn modelId="{7E0A97FF-2CB3-478D-ABBD-C5F5B05BE8F2}" type="presParOf" srcId="{73EE26CA-9A79-4F82-86D7-98339A44FC29}" destId="{DB9D6BCA-A28B-43E9-87CD-1D7A32DDAE26}" srcOrd="1" destOrd="0" presId="urn:microsoft.com/office/officeart/2005/8/layout/hierarchy1"/>
    <dgm:cxn modelId="{0BED1180-47AD-4025-A04F-12FF7B8BE585}" type="presParOf" srcId="{55BCE425-4069-411C-99FA-C27A4E877369}" destId="{FA0769ED-ACB1-41D9-AE82-7C4704D9F3A8}" srcOrd="1" destOrd="0" presId="urn:microsoft.com/office/officeart/2005/8/layout/hierarchy1"/>
    <dgm:cxn modelId="{CCD51EE4-A2AA-47C2-8C5B-507D8970663D}" type="presParOf" srcId="{FA0769ED-ACB1-41D9-AE82-7C4704D9F3A8}" destId="{B4548C76-0DB0-4C0D-8B54-6CAD0C8E5D02}" srcOrd="0" destOrd="0" presId="urn:microsoft.com/office/officeart/2005/8/layout/hierarchy1"/>
    <dgm:cxn modelId="{7D841F8A-B280-49D2-8328-2F28AFA5251F}" type="presParOf" srcId="{FA0769ED-ACB1-41D9-AE82-7C4704D9F3A8}" destId="{E100A309-DDEB-440C-969B-961B38767067}" srcOrd="1" destOrd="0" presId="urn:microsoft.com/office/officeart/2005/8/layout/hierarchy1"/>
    <dgm:cxn modelId="{F909B518-6DF0-481F-B254-720BD70C7EE3}" type="presParOf" srcId="{E100A309-DDEB-440C-969B-961B38767067}" destId="{426733E5-431F-4FB3-861C-9341E9DD401B}" srcOrd="0" destOrd="0" presId="urn:microsoft.com/office/officeart/2005/8/layout/hierarchy1"/>
    <dgm:cxn modelId="{7E06C558-7435-46CD-A0D4-06210B6E6C02}" type="presParOf" srcId="{426733E5-431F-4FB3-861C-9341E9DD401B}" destId="{62DF0943-74CD-49E6-853D-35B564780E9B}" srcOrd="0" destOrd="0" presId="urn:microsoft.com/office/officeart/2005/8/layout/hierarchy1"/>
    <dgm:cxn modelId="{FAD66B95-E1FF-47C3-B3F6-CE9C567DF336}" type="presParOf" srcId="{426733E5-431F-4FB3-861C-9341E9DD401B}" destId="{4F957A5E-C666-4D8D-A371-ECBA281DB488}" srcOrd="1" destOrd="0" presId="urn:microsoft.com/office/officeart/2005/8/layout/hierarchy1"/>
    <dgm:cxn modelId="{9E5347CB-BE42-4CD5-9343-AB42018FCE17}" type="presParOf" srcId="{E100A309-DDEB-440C-969B-961B38767067}" destId="{36561451-87BC-49F9-9DE1-037756B9A22B}" srcOrd="1" destOrd="0" presId="urn:microsoft.com/office/officeart/2005/8/layout/hierarchy1"/>
    <dgm:cxn modelId="{20C4E8ED-3756-4419-BEA0-40E8C13683D8}" type="presParOf" srcId="{36561451-87BC-49F9-9DE1-037756B9A22B}" destId="{88CA1C77-D7B2-4AB2-A79B-123635C86E0C}" srcOrd="0" destOrd="0" presId="urn:microsoft.com/office/officeart/2005/8/layout/hierarchy1"/>
    <dgm:cxn modelId="{BFF49B2F-FFB7-47BC-81BB-C00E4CB0D3AC}" type="presParOf" srcId="{36561451-87BC-49F9-9DE1-037756B9A22B}" destId="{37C2D6D6-4E70-4CBB-A7BB-26346B6C3BFA}" srcOrd="1" destOrd="0" presId="urn:microsoft.com/office/officeart/2005/8/layout/hierarchy1"/>
    <dgm:cxn modelId="{1D5226E1-AB80-4EC3-988F-ADE66730ED05}" type="presParOf" srcId="{37C2D6D6-4E70-4CBB-A7BB-26346B6C3BFA}" destId="{244EFDBD-14A5-40EA-9211-6D1145478A0E}" srcOrd="0" destOrd="0" presId="urn:microsoft.com/office/officeart/2005/8/layout/hierarchy1"/>
    <dgm:cxn modelId="{2FE94CB7-22E6-4543-AAA5-D4CAD474F1A7}" type="presParOf" srcId="{244EFDBD-14A5-40EA-9211-6D1145478A0E}" destId="{B2ADF901-3E28-4967-AE77-9A94696AC485}" srcOrd="0" destOrd="0" presId="urn:microsoft.com/office/officeart/2005/8/layout/hierarchy1"/>
    <dgm:cxn modelId="{EF6317D5-EE9E-48D0-9C16-2C9053C73023}" type="presParOf" srcId="{244EFDBD-14A5-40EA-9211-6D1145478A0E}" destId="{1751DF35-6378-474C-B5C9-F73DFB8DBFAB}" srcOrd="1" destOrd="0" presId="urn:microsoft.com/office/officeart/2005/8/layout/hierarchy1"/>
    <dgm:cxn modelId="{75EF75CB-597D-4A59-B1B6-D48655048698}" type="presParOf" srcId="{37C2D6D6-4E70-4CBB-A7BB-26346B6C3BFA}" destId="{1F00665E-DFDC-4A80-867D-0C201B90C6E1}" srcOrd="1" destOrd="0" presId="urn:microsoft.com/office/officeart/2005/8/layout/hierarchy1"/>
    <dgm:cxn modelId="{0CA73B15-BCE5-4A9F-82A7-1406EF5CBBEC}" type="presParOf" srcId="{1F00665E-DFDC-4A80-867D-0C201B90C6E1}" destId="{43B2FB42-A673-4E33-99EF-CC344A421B86}" srcOrd="0" destOrd="0" presId="urn:microsoft.com/office/officeart/2005/8/layout/hierarchy1"/>
    <dgm:cxn modelId="{DC980CE5-A1B9-4486-A062-DD25AB0CBCF7}" type="presParOf" srcId="{1F00665E-DFDC-4A80-867D-0C201B90C6E1}" destId="{16E2ABC9-D71F-4DAA-9B21-221F01FF2959}" srcOrd="1" destOrd="0" presId="urn:microsoft.com/office/officeart/2005/8/layout/hierarchy1"/>
    <dgm:cxn modelId="{6DF49302-2AA8-4F32-B4F9-83FD9D515F61}" type="presParOf" srcId="{16E2ABC9-D71F-4DAA-9B21-221F01FF2959}" destId="{C4BCA0C8-A2EE-4791-A531-7848C8F29E9B}" srcOrd="0" destOrd="0" presId="urn:microsoft.com/office/officeart/2005/8/layout/hierarchy1"/>
    <dgm:cxn modelId="{8C23D863-0EB9-4BDB-A8FE-7CE6F49ECBB2}" type="presParOf" srcId="{C4BCA0C8-A2EE-4791-A531-7848C8F29E9B}" destId="{E838466C-6D7A-4986-AB7E-1BDBC4F80A64}" srcOrd="0" destOrd="0" presId="urn:microsoft.com/office/officeart/2005/8/layout/hierarchy1"/>
    <dgm:cxn modelId="{AFC3B0C6-1EA5-435D-B3C6-13DF51EAD7EA}" type="presParOf" srcId="{C4BCA0C8-A2EE-4791-A531-7848C8F29E9B}" destId="{1787B471-8984-47FC-AA2E-0051705A18D6}" srcOrd="1" destOrd="0" presId="urn:microsoft.com/office/officeart/2005/8/layout/hierarchy1"/>
    <dgm:cxn modelId="{357B148C-748F-452D-B1AC-E90B57107DA1}" type="presParOf" srcId="{16E2ABC9-D71F-4DAA-9B21-221F01FF2959}" destId="{0D1EA465-D1E4-43FB-92D3-FEE601D893E8}" srcOrd="1" destOrd="0" presId="urn:microsoft.com/office/officeart/2005/8/layout/hierarchy1"/>
    <dgm:cxn modelId="{DF38132F-3A4A-4012-8897-AB4773580FD6}" type="presParOf" srcId="{3D7F0F76-07CC-47F9-A072-7223A47FC717}" destId="{21844A57-8866-4E5A-A37D-34DA4FD8ED84}" srcOrd="2" destOrd="0" presId="urn:microsoft.com/office/officeart/2005/8/layout/hierarchy1"/>
    <dgm:cxn modelId="{08F53715-DDEE-49C3-A705-94A50F31812B}" type="presParOf" srcId="{3D7F0F76-07CC-47F9-A072-7223A47FC717}" destId="{BF381A5D-BE98-4A1C-81A7-59D60AD5CF00}" srcOrd="3" destOrd="0" presId="urn:microsoft.com/office/officeart/2005/8/layout/hierarchy1"/>
    <dgm:cxn modelId="{BFFC2B5D-D95D-48D0-8A9D-D1A4D343CEB6}" type="presParOf" srcId="{BF381A5D-BE98-4A1C-81A7-59D60AD5CF00}" destId="{C40E7B68-E03D-4035-A2EC-96164EBACB98}" srcOrd="0" destOrd="0" presId="urn:microsoft.com/office/officeart/2005/8/layout/hierarchy1"/>
    <dgm:cxn modelId="{72DFA7EB-C01A-4767-B02E-634498B50C05}" type="presParOf" srcId="{C40E7B68-E03D-4035-A2EC-96164EBACB98}" destId="{5F0A3A7C-1B24-4E83-B869-97ECDBFD40A2}" srcOrd="0" destOrd="0" presId="urn:microsoft.com/office/officeart/2005/8/layout/hierarchy1"/>
    <dgm:cxn modelId="{09ACE228-6C53-4885-9314-0F646E358A45}" type="presParOf" srcId="{C40E7B68-E03D-4035-A2EC-96164EBACB98}" destId="{9CBC35D4-F257-4D31-81F1-3B40B2BDA673}" srcOrd="1" destOrd="0" presId="urn:microsoft.com/office/officeart/2005/8/layout/hierarchy1"/>
    <dgm:cxn modelId="{C8BC8637-675B-454B-A2A6-4EE9DA169A99}" type="presParOf" srcId="{BF381A5D-BE98-4A1C-81A7-59D60AD5CF00}" destId="{382D9954-7EBE-4589-B89E-ACF4235061EB}" srcOrd="1" destOrd="0" presId="urn:microsoft.com/office/officeart/2005/8/layout/hierarchy1"/>
    <dgm:cxn modelId="{1096F6F3-7F7E-45C4-8192-9B4D76359386}" type="presParOf" srcId="{382D9954-7EBE-4589-B89E-ACF4235061EB}" destId="{27FAB2BE-800C-4CE7-B464-7C129FF2C734}" srcOrd="0" destOrd="0" presId="urn:microsoft.com/office/officeart/2005/8/layout/hierarchy1"/>
    <dgm:cxn modelId="{E5861338-AFCD-4D16-B7BA-EC053A8AF155}" type="presParOf" srcId="{382D9954-7EBE-4589-B89E-ACF4235061EB}" destId="{64273A97-B26B-440A-939E-4958A237AD87}" srcOrd="1" destOrd="0" presId="urn:microsoft.com/office/officeart/2005/8/layout/hierarchy1"/>
    <dgm:cxn modelId="{01E5AC4A-6AFB-467D-89CF-2FE3A6D04D49}" type="presParOf" srcId="{64273A97-B26B-440A-939E-4958A237AD87}" destId="{2191AF69-C83F-4AB4-9416-D8022CBDCFC6}" srcOrd="0" destOrd="0" presId="urn:microsoft.com/office/officeart/2005/8/layout/hierarchy1"/>
    <dgm:cxn modelId="{453FFE32-C63E-455B-A702-5C9E70D6A28D}" type="presParOf" srcId="{2191AF69-C83F-4AB4-9416-D8022CBDCFC6}" destId="{F62E2D98-EDC3-49E7-AFE4-45EB1DAC559B}" srcOrd="0" destOrd="0" presId="urn:microsoft.com/office/officeart/2005/8/layout/hierarchy1"/>
    <dgm:cxn modelId="{29D024AD-7F38-4873-AE1F-0C7928151102}" type="presParOf" srcId="{2191AF69-C83F-4AB4-9416-D8022CBDCFC6}" destId="{69022FCE-C9B4-4223-BFFA-CC427AEE3CA8}" srcOrd="1" destOrd="0" presId="urn:microsoft.com/office/officeart/2005/8/layout/hierarchy1"/>
    <dgm:cxn modelId="{17F79327-4D4F-4E95-94BD-D35FC3CDE5E5}" type="presParOf" srcId="{64273A97-B26B-440A-939E-4958A237AD87}" destId="{D3CF91C3-A555-4F21-979B-7F1A3F89A1A7}" srcOrd="1" destOrd="0" presId="urn:microsoft.com/office/officeart/2005/8/layout/hierarchy1"/>
    <dgm:cxn modelId="{35B4BBA9-D3BB-4996-B307-9947066832FE}" type="presParOf" srcId="{382D9954-7EBE-4589-B89E-ACF4235061EB}" destId="{E4F3FB53-18CA-4C73-A006-A4BAA43BD2DC}" srcOrd="2" destOrd="0" presId="urn:microsoft.com/office/officeart/2005/8/layout/hierarchy1"/>
    <dgm:cxn modelId="{DCC76417-F56F-408E-8BAB-4BC60397339D}" type="presParOf" srcId="{382D9954-7EBE-4589-B89E-ACF4235061EB}" destId="{91A9DB45-713B-4CB9-AE59-D2C2F04028F2}" srcOrd="3" destOrd="0" presId="urn:microsoft.com/office/officeart/2005/8/layout/hierarchy1"/>
    <dgm:cxn modelId="{E7D9D083-C9A1-4F49-8013-3906BBC8F67A}" type="presParOf" srcId="{91A9DB45-713B-4CB9-AE59-D2C2F04028F2}" destId="{48317494-31B3-44C0-A2A2-A373C7F7542A}" srcOrd="0" destOrd="0" presId="urn:microsoft.com/office/officeart/2005/8/layout/hierarchy1"/>
    <dgm:cxn modelId="{97F7C0DC-54DA-47F3-86FC-E98C1CE9AF6B}" type="presParOf" srcId="{48317494-31B3-44C0-A2A2-A373C7F7542A}" destId="{33517991-3222-4788-9E73-220270066EDE}" srcOrd="0" destOrd="0" presId="urn:microsoft.com/office/officeart/2005/8/layout/hierarchy1"/>
    <dgm:cxn modelId="{A943BAD3-AAE5-4CD0-BBC3-8700F86ACDDD}" type="presParOf" srcId="{48317494-31B3-44C0-A2A2-A373C7F7542A}" destId="{9C8F27A4-1135-41B2-B3C4-34C284B056B0}" srcOrd="1" destOrd="0" presId="urn:microsoft.com/office/officeart/2005/8/layout/hierarchy1"/>
    <dgm:cxn modelId="{AE4F139D-0C07-4B42-B730-2FB0C5A0FE97}" type="presParOf" srcId="{91A9DB45-713B-4CB9-AE59-D2C2F04028F2}" destId="{219EA4D3-3531-477D-9305-3DD3E5FB634D}" srcOrd="1" destOrd="0" presId="urn:microsoft.com/office/officeart/2005/8/layout/hierarchy1"/>
    <dgm:cxn modelId="{38113088-EE1C-4027-AEBD-995E0CA7B34C}" type="presParOf" srcId="{382D9954-7EBE-4589-B89E-ACF4235061EB}" destId="{C7E5C5DF-DB06-46C7-AA74-9515DB115827}" srcOrd="4" destOrd="0" presId="urn:microsoft.com/office/officeart/2005/8/layout/hierarchy1"/>
    <dgm:cxn modelId="{84F98E60-AD51-4B41-9E85-4847D35C017B}" type="presParOf" srcId="{382D9954-7EBE-4589-B89E-ACF4235061EB}" destId="{563F72FA-6164-4A9A-9287-BBEDE3977CB8}" srcOrd="5" destOrd="0" presId="urn:microsoft.com/office/officeart/2005/8/layout/hierarchy1"/>
    <dgm:cxn modelId="{7E06F085-26AE-46AD-8457-47947C1CB4C4}" type="presParOf" srcId="{563F72FA-6164-4A9A-9287-BBEDE3977CB8}" destId="{5B73B7DD-1F1D-419A-BFD3-B5189940A85F}" srcOrd="0" destOrd="0" presId="urn:microsoft.com/office/officeart/2005/8/layout/hierarchy1"/>
    <dgm:cxn modelId="{65CD07F0-6AE4-4158-9480-C75F97FACB37}" type="presParOf" srcId="{5B73B7DD-1F1D-419A-BFD3-B5189940A85F}" destId="{F489EC89-213D-4A3F-8B1B-1B41AE3BD9AE}" srcOrd="0" destOrd="0" presId="urn:microsoft.com/office/officeart/2005/8/layout/hierarchy1"/>
    <dgm:cxn modelId="{A9E8681B-32D9-41ED-928F-ABD06E190CA8}" type="presParOf" srcId="{5B73B7DD-1F1D-419A-BFD3-B5189940A85F}" destId="{4C97AFF5-9CA6-483A-B2D5-55F9C1E8135C}" srcOrd="1" destOrd="0" presId="urn:microsoft.com/office/officeart/2005/8/layout/hierarchy1"/>
    <dgm:cxn modelId="{CB7C5F0C-5BC8-41A1-A8C3-A30DC0751E88}" type="presParOf" srcId="{563F72FA-6164-4A9A-9287-BBEDE3977CB8}" destId="{F972243B-49EF-43CE-9CF0-CF51D1CB4506}" srcOrd="1" destOrd="0" presId="urn:microsoft.com/office/officeart/2005/8/layout/hierarchy1"/>
    <dgm:cxn modelId="{5564ED1F-BED6-4C87-8E7A-FA980DD0EF6F}" type="presParOf" srcId="{382D9954-7EBE-4589-B89E-ACF4235061EB}" destId="{11A2DB1D-861B-49FB-8497-E6774D11FC7C}" srcOrd="6" destOrd="0" presId="urn:microsoft.com/office/officeart/2005/8/layout/hierarchy1"/>
    <dgm:cxn modelId="{4C3D58B4-71E1-4729-9B94-38F133A90B27}" type="presParOf" srcId="{382D9954-7EBE-4589-B89E-ACF4235061EB}" destId="{8A3193C9-9C08-4531-A967-D1B4A99BD573}" srcOrd="7" destOrd="0" presId="urn:microsoft.com/office/officeart/2005/8/layout/hierarchy1"/>
    <dgm:cxn modelId="{E399FDF7-7ECF-4007-94CE-CAA5B0D85CEC}" type="presParOf" srcId="{8A3193C9-9C08-4531-A967-D1B4A99BD573}" destId="{0F46641E-82B7-498A-A796-3F61020C6B93}" srcOrd="0" destOrd="0" presId="urn:microsoft.com/office/officeart/2005/8/layout/hierarchy1"/>
    <dgm:cxn modelId="{BC1E21DD-D709-40AA-8F2F-9F23633659F7}" type="presParOf" srcId="{0F46641E-82B7-498A-A796-3F61020C6B93}" destId="{ABF6D806-260A-4D39-A342-D634137E783E}" srcOrd="0" destOrd="0" presId="urn:microsoft.com/office/officeart/2005/8/layout/hierarchy1"/>
    <dgm:cxn modelId="{030E09FC-35B4-43BF-9AA1-B2CD2975172B}" type="presParOf" srcId="{0F46641E-82B7-498A-A796-3F61020C6B93}" destId="{6A8F835C-7546-44FB-81BE-90DCB803537F}" srcOrd="1" destOrd="0" presId="urn:microsoft.com/office/officeart/2005/8/layout/hierarchy1"/>
    <dgm:cxn modelId="{35949180-4D8C-40CA-A8B4-898826F0FA53}" type="presParOf" srcId="{8A3193C9-9C08-4531-A967-D1B4A99BD573}" destId="{E852C0E4-8777-4F9A-B58F-330C8B57B79F}" srcOrd="1" destOrd="0" presId="urn:microsoft.com/office/officeart/2005/8/layout/hierarchy1"/>
    <dgm:cxn modelId="{2581748F-7F7D-4F4A-B4DA-1BB2FA93E7D3}" type="presParOf" srcId="{382D9954-7EBE-4589-B89E-ACF4235061EB}" destId="{5120C09D-F825-4082-A343-CD0AB947DF99}" srcOrd="8" destOrd="0" presId="urn:microsoft.com/office/officeart/2005/8/layout/hierarchy1"/>
    <dgm:cxn modelId="{C2C8AE65-CA02-4CFE-BB90-44E976523517}" type="presParOf" srcId="{382D9954-7EBE-4589-B89E-ACF4235061EB}" destId="{2DD1081A-B341-4BAE-A524-8EB0C46201BB}" srcOrd="9" destOrd="0" presId="urn:microsoft.com/office/officeart/2005/8/layout/hierarchy1"/>
    <dgm:cxn modelId="{99DD951E-E1C6-42CE-A1FF-B9173527DAED}" type="presParOf" srcId="{2DD1081A-B341-4BAE-A524-8EB0C46201BB}" destId="{88869BE5-9C1C-46E1-99FE-B48B95FFC3E5}" srcOrd="0" destOrd="0" presId="urn:microsoft.com/office/officeart/2005/8/layout/hierarchy1"/>
    <dgm:cxn modelId="{F2E4B5EB-C494-41CB-8FD4-F6AAC5E80BA1}" type="presParOf" srcId="{88869BE5-9C1C-46E1-99FE-B48B95FFC3E5}" destId="{AD45CF8C-6B6B-4847-BBBB-5C60AF718C7C}" srcOrd="0" destOrd="0" presId="urn:microsoft.com/office/officeart/2005/8/layout/hierarchy1"/>
    <dgm:cxn modelId="{B74D0B5C-188B-4A33-A0E8-B6393C174C63}" type="presParOf" srcId="{88869BE5-9C1C-46E1-99FE-B48B95FFC3E5}" destId="{7A65683A-FFAD-4735-A80E-E6798E51E884}" srcOrd="1" destOrd="0" presId="urn:microsoft.com/office/officeart/2005/8/layout/hierarchy1"/>
    <dgm:cxn modelId="{7866054A-709A-41FD-BBCB-1BA30DD6B688}" type="presParOf" srcId="{2DD1081A-B341-4BAE-A524-8EB0C46201BB}" destId="{80BDE5A8-86C8-4153-A6F7-6D2E3EDE00F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0C09D-F825-4082-A343-CD0AB947DF99}">
      <dsp:nvSpPr>
        <dsp:cNvPr id="0" name=""/>
        <dsp:cNvSpPr/>
      </dsp:nvSpPr>
      <dsp:spPr>
        <a:xfrm>
          <a:off x="5773190" y="1538132"/>
          <a:ext cx="2404856" cy="286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984"/>
              </a:lnTo>
              <a:lnTo>
                <a:pt x="2404856" y="194984"/>
              </a:lnTo>
              <a:lnTo>
                <a:pt x="2404856" y="286123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A2DB1D-861B-49FB-8497-E6774D11FC7C}">
      <dsp:nvSpPr>
        <dsp:cNvPr id="0" name=""/>
        <dsp:cNvSpPr/>
      </dsp:nvSpPr>
      <dsp:spPr>
        <a:xfrm>
          <a:off x="5773190" y="1538132"/>
          <a:ext cx="1202428" cy="286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984"/>
              </a:lnTo>
              <a:lnTo>
                <a:pt x="1202428" y="194984"/>
              </a:lnTo>
              <a:lnTo>
                <a:pt x="1202428" y="286123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E5C5DF-DB06-46C7-AA74-9515DB115827}">
      <dsp:nvSpPr>
        <dsp:cNvPr id="0" name=""/>
        <dsp:cNvSpPr/>
      </dsp:nvSpPr>
      <dsp:spPr>
        <a:xfrm>
          <a:off x="5727470" y="1538132"/>
          <a:ext cx="91440" cy="2861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123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F3FB53-18CA-4C73-A006-A4BAA43BD2DC}">
      <dsp:nvSpPr>
        <dsp:cNvPr id="0" name=""/>
        <dsp:cNvSpPr/>
      </dsp:nvSpPr>
      <dsp:spPr>
        <a:xfrm>
          <a:off x="4570762" y="1538132"/>
          <a:ext cx="1202428" cy="286123"/>
        </a:xfrm>
        <a:custGeom>
          <a:avLst/>
          <a:gdLst/>
          <a:ahLst/>
          <a:cxnLst/>
          <a:rect l="0" t="0" r="0" b="0"/>
          <a:pathLst>
            <a:path>
              <a:moveTo>
                <a:pt x="1202428" y="0"/>
              </a:moveTo>
              <a:lnTo>
                <a:pt x="1202428" y="194984"/>
              </a:lnTo>
              <a:lnTo>
                <a:pt x="0" y="194984"/>
              </a:lnTo>
              <a:lnTo>
                <a:pt x="0" y="286123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AB2BE-800C-4CE7-B464-7C129FF2C734}">
      <dsp:nvSpPr>
        <dsp:cNvPr id="0" name=""/>
        <dsp:cNvSpPr/>
      </dsp:nvSpPr>
      <dsp:spPr>
        <a:xfrm>
          <a:off x="3368334" y="1538132"/>
          <a:ext cx="2404856" cy="286123"/>
        </a:xfrm>
        <a:custGeom>
          <a:avLst/>
          <a:gdLst/>
          <a:ahLst/>
          <a:cxnLst/>
          <a:rect l="0" t="0" r="0" b="0"/>
          <a:pathLst>
            <a:path>
              <a:moveTo>
                <a:pt x="2404856" y="0"/>
              </a:moveTo>
              <a:lnTo>
                <a:pt x="2404856" y="194984"/>
              </a:lnTo>
              <a:lnTo>
                <a:pt x="0" y="194984"/>
              </a:lnTo>
              <a:lnTo>
                <a:pt x="0" y="286123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44A57-8866-4E5A-A37D-34DA4FD8ED84}">
      <dsp:nvSpPr>
        <dsp:cNvPr id="0" name=""/>
        <dsp:cNvSpPr/>
      </dsp:nvSpPr>
      <dsp:spPr>
        <a:xfrm>
          <a:off x="3668941" y="627293"/>
          <a:ext cx="2104249" cy="286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984"/>
              </a:lnTo>
              <a:lnTo>
                <a:pt x="2104249" y="194984"/>
              </a:lnTo>
              <a:lnTo>
                <a:pt x="2104249" y="28612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B2FB42-A673-4E33-99EF-CC344A421B86}">
      <dsp:nvSpPr>
        <dsp:cNvPr id="0" name=""/>
        <dsp:cNvSpPr/>
      </dsp:nvSpPr>
      <dsp:spPr>
        <a:xfrm>
          <a:off x="2120186" y="5181489"/>
          <a:ext cx="91440" cy="2861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123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A1C77-D7B2-4AB2-A79B-123635C86E0C}">
      <dsp:nvSpPr>
        <dsp:cNvPr id="0" name=""/>
        <dsp:cNvSpPr/>
      </dsp:nvSpPr>
      <dsp:spPr>
        <a:xfrm>
          <a:off x="2120186" y="4270650"/>
          <a:ext cx="91440" cy="2861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123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48C76-0DB0-4C0D-8B54-6CAD0C8E5D02}">
      <dsp:nvSpPr>
        <dsp:cNvPr id="0" name=""/>
        <dsp:cNvSpPr/>
      </dsp:nvSpPr>
      <dsp:spPr>
        <a:xfrm>
          <a:off x="2120186" y="3359811"/>
          <a:ext cx="91440" cy="2861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123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56336-C0F3-4B0C-BA19-BCA60D8A7B3A}">
      <dsp:nvSpPr>
        <dsp:cNvPr id="0" name=""/>
        <dsp:cNvSpPr/>
      </dsp:nvSpPr>
      <dsp:spPr>
        <a:xfrm>
          <a:off x="2120186" y="2448971"/>
          <a:ext cx="91440" cy="2861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123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264A9-426A-42C2-8017-FD6409FBB4F1}">
      <dsp:nvSpPr>
        <dsp:cNvPr id="0" name=""/>
        <dsp:cNvSpPr/>
      </dsp:nvSpPr>
      <dsp:spPr>
        <a:xfrm>
          <a:off x="1564692" y="1538132"/>
          <a:ext cx="601214" cy="286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984"/>
              </a:lnTo>
              <a:lnTo>
                <a:pt x="601214" y="194984"/>
              </a:lnTo>
              <a:lnTo>
                <a:pt x="601214" y="286123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9960F-2063-4CB5-8199-4C3FEFFF9B53}">
      <dsp:nvSpPr>
        <dsp:cNvPr id="0" name=""/>
        <dsp:cNvSpPr/>
      </dsp:nvSpPr>
      <dsp:spPr>
        <a:xfrm>
          <a:off x="917758" y="3359811"/>
          <a:ext cx="91440" cy="2861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123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349DF-8CD9-4651-B6F8-4DE3689A79F4}">
      <dsp:nvSpPr>
        <dsp:cNvPr id="0" name=""/>
        <dsp:cNvSpPr/>
      </dsp:nvSpPr>
      <dsp:spPr>
        <a:xfrm>
          <a:off x="917758" y="2448971"/>
          <a:ext cx="91440" cy="2861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123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A6340-69E1-4152-8EBA-552029D9D1C8}">
      <dsp:nvSpPr>
        <dsp:cNvPr id="0" name=""/>
        <dsp:cNvSpPr/>
      </dsp:nvSpPr>
      <dsp:spPr>
        <a:xfrm>
          <a:off x="963478" y="1538132"/>
          <a:ext cx="601214" cy="286123"/>
        </a:xfrm>
        <a:custGeom>
          <a:avLst/>
          <a:gdLst/>
          <a:ahLst/>
          <a:cxnLst/>
          <a:rect l="0" t="0" r="0" b="0"/>
          <a:pathLst>
            <a:path>
              <a:moveTo>
                <a:pt x="601214" y="0"/>
              </a:moveTo>
              <a:lnTo>
                <a:pt x="601214" y="194984"/>
              </a:lnTo>
              <a:lnTo>
                <a:pt x="0" y="194984"/>
              </a:lnTo>
              <a:lnTo>
                <a:pt x="0" y="286123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954164-E6BB-4B8E-8A49-CB4989283631}">
      <dsp:nvSpPr>
        <dsp:cNvPr id="0" name=""/>
        <dsp:cNvSpPr/>
      </dsp:nvSpPr>
      <dsp:spPr>
        <a:xfrm>
          <a:off x="1564692" y="627293"/>
          <a:ext cx="2104249" cy="286123"/>
        </a:xfrm>
        <a:custGeom>
          <a:avLst/>
          <a:gdLst/>
          <a:ahLst/>
          <a:cxnLst/>
          <a:rect l="0" t="0" r="0" b="0"/>
          <a:pathLst>
            <a:path>
              <a:moveTo>
                <a:pt x="2104249" y="0"/>
              </a:moveTo>
              <a:lnTo>
                <a:pt x="2104249" y="194984"/>
              </a:lnTo>
              <a:lnTo>
                <a:pt x="0" y="194984"/>
              </a:lnTo>
              <a:lnTo>
                <a:pt x="0" y="28612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16153E-5102-49FE-A91F-A0AB0B3E6696}">
      <dsp:nvSpPr>
        <dsp:cNvPr id="0" name=""/>
        <dsp:cNvSpPr/>
      </dsp:nvSpPr>
      <dsp:spPr>
        <a:xfrm>
          <a:off x="3177039" y="2577"/>
          <a:ext cx="983804" cy="624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E07DC8-5E12-4BE1-AFB8-5CC2701D5351}">
      <dsp:nvSpPr>
        <dsp:cNvPr id="0" name=""/>
        <dsp:cNvSpPr/>
      </dsp:nvSpPr>
      <dsp:spPr>
        <a:xfrm>
          <a:off x="3286350" y="106423"/>
          <a:ext cx="983804" cy="62471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White mater tracts</a:t>
          </a:r>
        </a:p>
      </dsp:txBody>
      <dsp:txXfrm>
        <a:off x="3304647" y="124720"/>
        <a:ext cx="947210" cy="588122"/>
      </dsp:txXfrm>
    </dsp:sp>
    <dsp:sp modelId="{82FE34F1-34AF-4D94-9B76-DC4267EEB382}">
      <dsp:nvSpPr>
        <dsp:cNvPr id="0" name=""/>
        <dsp:cNvSpPr/>
      </dsp:nvSpPr>
      <dsp:spPr>
        <a:xfrm>
          <a:off x="1072789" y="913416"/>
          <a:ext cx="983804" cy="624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AAA78B-4946-4B55-AB55-9DB358444055}">
      <dsp:nvSpPr>
        <dsp:cNvPr id="0" name=""/>
        <dsp:cNvSpPr/>
      </dsp:nvSpPr>
      <dsp:spPr>
        <a:xfrm>
          <a:off x="1182101" y="1017262"/>
          <a:ext cx="983804" cy="624716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  <a:alpha val="9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Descending</a:t>
          </a:r>
        </a:p>
      </dsp:txBody>
      <dsp:txXfrm>
        <a:off x="1200398" y="1035559"/>
        <a:ext cx="947210" cy="588122"/>
      </dsp:txXfrm>
    </dsp:sp>
    <dsp:sp modelId="{4FE4167E-2D2D-45C5-8833-3E269CC39974}">
      <dsp:nvSpPr>
        <dsp:cNvPr id="0" name=""/>
        <dsp:cNvSpPr/>
      </dsp:nvSpPr>
      <dsp:spPr>
        <a:xfrm>
          <a:off x="471575" y="1824255"/>
          <a:ext cx="983804" cy="624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EF6CF3-825E-40FC-A14B-FFF4CAA3301F}">
      <dsp:nvSpPr>
        <dsp:cNvPr id="0" name=""/>
        <dsp:cNvSpPr/>
      </dsp:nvSpPr>
      <dsp:spPr>
        <a:xfrm>
          <a:off x="580887" y="1928101"/>
          <a:ext cx="983804" cy="624716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9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Pyramidal</a:t>
          </a:r>
        </a:p>
      </dsp:txBody>
      <dsp:txXfrm>
        <a:off x="599184" y="1946398"/>
        <a:ext cx="947210" cy="588122"/>
      </dsp:txXfrm>
    </dsp:sp>
    <dsp:sp modelId="{2814D747-E62E-42A9-859E-7963283353B3}">
      <dsp:nvSpPr>
        <dsp:cNvPr id="0" name=""/>
        <dsp:cNvSpPr/>
      </dsp:nvSpPr>
      <dsp:spPr>
        <a:xfrm>
          <a:off x="471575" y="2735094"/>
          <a:ext cx="983804" cy="624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B12175-1D9B-4368-AB6A-CDE8DCA4C9DB}">
      <dsp:nvSpPr>
        <dsp:cNvPr id="0" name=""/>
        <dsp:cNvSpPr/>
      </dsp:nvSpPr>
      <dsp:spPr>
        <a:xfrm>
          <a:off x="580887" y="2838940"/>
          <a:ext cx="983804" cy="624716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9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FF0000"/>
              </a:solidFill>
            </a:rPr>
            <a:t>Corticobulbar</a:t>
          </a:r>
        </a:p>
      </dsp:txBody>
      <dsp:txXfrm>
        <a:off x="599184" y="2857237"/>
        <a:ext cx="947210" cy="588122"/>
      </dsp:txXfrm>
    </dsp:sp>
    <dsp:sp modelId="{9D0320D2-B8E9-4120-A0BC-6245CE0EA4E5}">
      <dsp:nvSpPr>
        <dsp:cNvPr id="0" name=""/>
        <dsp:cNvSpPr/>
      </dsp:nvSpPr>
      <dsp:spPr>
        <a:xfrm>
          <a:off x="471575" y="3645934"/>
          <a:ext cx="983804" cy="624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AB9897-97CE-4191-9898-C951D994E633}">
      <dsp:nvSpPr>
        <dsp:cNvPr id="0" name=""/>
        <dsp:cNvSpPr/>
      </dsp:nvSpPr>
      <dsp:spPr>
        <a:xfrm>
          <a:off x="580887" y="3749780"/>
          <a:ext cx="983804" cy="624716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9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accent1">
                  <a:lumMod val="50000"/>
                </a:schemeClr>
              </a:solidFill>
            </a:rPr>
            <a:t>Corticospinal</a:t>
          </a:r>
        </a:p>
      </dsp:txBody>
      <dsp:txXfrm>
        <a:off x="599184" y="3768077"/>
        <a:ext cx="947210" cy="588122"/>
      </dsp:txXfrm>
    </dsp:sp>
    <dsp:sp modelId="{1A677212-7D84-408E-8A2C-71DFDDC33862}">
      <dsp:nvSpPr>
        <dsp:cNvPr id="0" name=""/>
        <dsp:cNvSpPr/>
      </dsp:nvSpPr>
      <dsp:spPr>
        <a:xfrm>
          <a:off x="1674004" y="1824255"/>
          <a:ext cx="983804" cy="624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E3292E-9AF6-47FB-96DD-55BFF3E5112F}">
      <dsp:nvSpPr>
        <dsp:cNvPr id="0" name=""/>
        <dsp:cNvSpPr/>
      </dsp:nvSpPr>
      <dsp:spPr>
        <a:xfrm>
          <a:off x="1783315" y="1928101"/>
          <a:ext cx="983804" cy="62471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Extrapyramidal</a:t>
          </a:r>
        </a:p>
      </dsp:txBody>
      <dsp:txXfrm>
        <a:off x="1801612" y="1946398"/>
        <a:ext cx="947210" cy="588122"/>
      </dsp:txXfrm>
    </dsp:sp>
    <dsp:sp modelId="{CC0DDBB6-0F5B-4941-BF4D-600662E25B1B}">
      <dsp:nvSpPr>
        <dsp:cNvPr id="0" name=""/>
        <dsp:cNvSpPr/>
      </dsp:nvSpPr>
      <dsp:spPr>
        <a:xfrm>
          <a:off x="1674004" y="2735094"/>
          <a:ext cx="983804" cy="624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9D6BCA-A28B-43E9-87CD-1D7A32DDAE26}">
      <dsp:nvSpPr>
        <dsp:cNvPr id="0" name=""/>
        <dsp:cNvSpPr/>
      </dsp:nvSpPr>
      <dsp:spPr>
        <a:xfrm>
          <a:off x="1783315" y="2838940"/>
          <a:ext cx="983804" cy="62471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Tectospinal</a:t>
          </a:r>
        </a:p>
      </dsp:txBody>
      <dsp:txXfrm>
        <a:off x="1801612" y="2857237"/>
        <a:ext cx="947210" cy="588122"/>
      </dsp:txXfrm>
    </dsp:sp>
    <dsp:sp modelId="{62DF0943-74CD-49E6-853D-35B564780E9B}">
      <dsp:nvSpPr>
        <dsp:cNvPr id="0" name=""/>
        <dsp:cNvSpPr/>
      </dsp:nvSpPr>
      <dsp:spPr>
        <a:xfrm>
          <a:off x="1674004" y="3645934"/>
          <a:ext cx="983804" cy="624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957A5E-C666-4D8D-A371-ECBA281DB488}">
      <dsp:nvSpPr>
        <dsp:cNvPr id="0" name=""/>
        <dsp:cNvSpPr/>
      </dsp:nvSpPr>
      <dsp:spPr>
        <a:xfrm>
          <a:off x="1783315" y="3749780"/>
          <a:ext cx="983804" cy="62471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Rubrospinal</a:t>
          </a:r>
        </a:p>
      </dsp:txBody>
      <dsp:txXfrm>
        <a:off x="1801612" y="3768077"/>
        <a:ext cx="947210" cy="588122"/>
      </dsp:txXfrm>
    </dsp:sp>
    <dsp:sp modelId="{B2ADF901-3E28-4967-AE77-9A94696AC485}">
      <dsp:nvSpPr>
        <dsp:cNvPr id="0" name=""/>
        <dsp:cNvSpPr/>
      </dsp:nvSpPr>
      <dsp:spPr>
        <a:xfrm>
          <a:off x="1674004" y="4556773"/>
          <a:ext cx="983804" cy="624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51DF35-6378-474C-B5C9-F73DFB8DBFAB}">
      <dsp:nvSpPr>
        <dsp:cNvPr id="0" name=""/>
        <dsp:cNvSpPr/>
      </dsp:nvSpPr>
      <dsp:spPr>
        <a:xfrm>
          <a:off x="1783315" y="4660619"/>
          <a:ext cx="983804" cy="62471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Vestibulospinal</a:t>
          </a:r>
        </a:p>
      </dsp:txBody>
      <dsp:txXfrm>
        <a:off x="1801612" y="4678916"/>
        <a:ext cx="947210" cy="588122"/>
      </dsp:txXfrm>
    </dsp:sp>
    <dsp:sp modelId="{E838466C-6D7A-4986-AB7E-1BDBC4F80A64}">
      <dsp:nvSpPr>
        <dsp:cNvPr id="0" name=""/>
        <dsp:cNvSpPr/>
      </dsp:nvSpPr>
      <dsp:spPr>
        <a:xfrm>
          <a:off x="1674004" y="5467612"/>
          <a:ext cx="983804" cy="624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87B471-8984-47FC-AA2E-0051705A18D6}">
      <dsp:nvSpPr>
        <dsp:cNvPr id="0" name=""/>
        <dsp:cNvSpPr/>
      </dsp:nvSpPr>
      <dsp:spPr>
        <a:xfrm>
          <a:off x="1783315" y="5571458"/>
          <a:ext cx="983804" cy="62471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Reticulospinal</a:t>
          </a:r>
        </a:p>
      </dsp:txBody>
      <dsp:txXfrm>
        <a:off x="1801612" y="5589755"/>
        <a:ext cx="947210" cy="588122"/>
      </dsp:txXfrm>
    </dsp:sp>
    <dsp:sp modelId="{5F0A3A7C-1B24-4E83-B869-97ECDBFD40A2}">
      <dsp:nvSpPr>
        <dsp:cNvPr id="0" name=""/>
        <dsp:cNvSpPr/>
      </dsp:nvSpPr>
      <dsp:spPr>
        <a:xfrm>
          <a:off x="5281288" y="913416"/>
          <a:ext cx="983804" cy="624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BC35D4-F257-4D31-81F1-3B40B2BDA673}">
      <dsp:nvSpPr>
        <dsp:cNvPr id="0" name=""/>
        <dsp:cNvSpPr/>
      </dsp:nvSpPr>
      <dsp:spPr>
        <a:xfrm>
          <a:off x="5390600" y="1017262"/>
          <a:ext cx="983804" cy="624716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Ascending</a:t>
          </a:r>
        </a:p>
      </dsp:txBody>
      <dsp:txXfrm>
        <a:off x="5408897" y="1035559"/>
        <a:ext cx="947210" cy="588122"/>
      </dsp:txXfrm>
    </dsp:sp>
    <dsp:sp modelId="{F62E2D98-EDC3-49E7-AFE4-45EB1DAC559B}">
      <dsp:nvSpPr>
        <dsp:cNvPr id="0" name=""/>
        <dsp:cNvSpPr/>
      </dsp:nvSpPr>
      <dsp:spPr>
        <a:xfrm>
          <a:off x="2876432" y="1824255"/>
          <a:ext cx="983804" cy="624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022FCE-C9B4-4223-BFFA-CC427AEE3CA8}">
      <dsp:nvSpPr>
        <dsp:cNvPr id="0" name=""/>
        <dsp:cNvSpPr/>
      </dsp:nvSpPr>
      <dsp:spPr>
        <a:xfrm>
          <a:off x="2985743" y="1928101"/>
          <a:ext cx="983804" cy="624716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To Thalamus (5)</a:t>
          </a:r>
        </a:p>
      </dsp:txBody>
      <dsp:txXfrm>
        <a:off x="3004040" y="1946398"/>
        <a:ext cx="947210" cy="588122"/>
      </dsp:txXfrm>
    </dsp:sp>
    <dsp:sp modelId="{33517991-3222-4788-9E73-220270066EDE}">
      <dsp:nvSpPr>
        <dsp:cNvPr id="0" name=""/>
        <dsp:cNvSpPr/>
      </dsp:nvSpPr>
      <dsp:spPr>
        <a:xfrm>
          <a:off x="4078860" y="1824255"/>
          <a:ext cx="983804" cy="624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8F27A4-1135-41B2-B3C4-34C284B056B0}">
      <dsp:nvSpPr>
        <dsp:cNvPr id="0" name=""/>
        <dsp:cNvSpPr/>
      </dsp:nvSpPr>
      <dsp:spPr>
        <a:xfrm>
          <a:off x="4188171" y="1928101"/>
          <a:ext cx="983804" cy="624716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To cerebellum (3)</a:t>
          </a:r>
        </a:p>
      </dsp:txBody>
      <dsp:txXfrm>
        <a:off x="4206468" y="1946398"/>
        <a:ext cx="947210" cy="588122"/>
      </dsp:txXfrm>
    </dsp:sp>
    <dsp:sp modelId="{F489EC89-213D-4A3F-8B1B-1B41AE3BD9AE}">
      <dsp:nvSpPr>
        <dsp:cNvPr id="0" name=""/>
        <dsp:cNvSpPr/>
      </dsp:nvSpPr>
      <dsp:spPr>
        <a:xfrm>
          <a:off x="5281288" y="1824255"/>
          <a:ext cx="983804" cy="624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97AFF5-9CA6-483A-B2D5-55F9C1E8135C}">
      <dsp:nvSpPr>
        <dsp:cNvPr id="0" name=""/>
        <dsp:cNvSpPr/>
      </dsp:nvSpPr>
      <dsp:spPr>
        <a:xfrm>
          <a:off x="5390600" y="1928101"/>
          <a:ext cx="983804" cy="624716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To Reticular formation (1)</a:t>
          </a:r>
        </a:p>
      </dsp:txBody>
      <dsp:txXfrm>
        <a:off x="5408897" y="1946398"/>
        <a:ext cx="947210" cy="588122"/>
      </dsp:txXfrm>
    </dsp:sp>
    <dsp:sp modelId="{ABF6D806-260A-4D39-A342-D634137E783E}">
      <dsp:nvSpPr>
        <dsp:cNvPr id="0" name=""/>
        <dsp:cNvSpPr/>
      </dsp:nvSpPr>
      <dsp:spPr>
        <a:xfrm>
          <a:off x="6483716" y="1824255"/>
          <a:ext cx="983804" cy="624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8F835C-7546-44FB-81BE-90DCB803537F}">
      <dsp:nvSpPr>
        <dsp:cNvPr id="0" name=""/>
        <dsp:cNvSpPr/>
      </dsp:nvSpPr>
      <dsp:spPr>
        <a:xfrm>
          <a:off x="6593028" y="1928101"/>
          <a:ext cx="983804" cy="624716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To Midbrain (1)</a:t>
          </a:r>
        </a:p>
      </dsp:txBody>
      <dsp:txXfrm>
        <a:off x="6611325" y="1946398"/>
        <a:ext cx="947210" cy="588122"/>
      </dsp:txXfrm>
    </dsp:sp>
    <dsp:sp modelId="{AD45CF8C-6B6B-4847-BBBB-5C60AF718C7C}">
      <dsp:nvSpPr>
        <dsp:cNvPr id="0" name=""/>
        <dsp:cNvSpPr/>
      </dsp:nvSpPr>
      <dsp:spPr>
        <a:xfrm>
          <a:off x="7686144" y="1824255"/>
          <a:ext cx="983804" cy="624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65683A-FFAD-4735-A80E-E6798E51E884}">
      <dsp:nvSpPr>
        <dsp:cNvPr id="0" name=""/>
        <dsp:cNvSpPr/>
      </dsp:nvSpPr>
      <dsp:spPr>
        <a:xfrm>
          <a:off x="7795456" y="1928101"/>
          <a:ext cx="983804" cy="624716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Connecting (1)</a:t>
          </a:r>
        </a:p>
      </dsp:txBody>
      <dsp:txXfrm>
        <a:off x="7813753" y="1946398"/>
        <a:ext cx="947210" cy="588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EC0FA12-0FA7-4F73-A0C0-84432C85BC8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86F67D7-9ABB-46F9-A0FD-EC20C6AA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0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FA12-0FA7-4F73-A0C0-84432C85BC8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67D7-9ABB-46F9-A0FD-EC20C6AA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6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EC0FA12-0FA7-4F73-A0C0-84432C85BC8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86F67D7-9ABB-46F9-A0FD-EC20C6AA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82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630B1-5D1B-4E57-A55C-4D78838E1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22C6E-8BE4-4D27-939E-AB89E0FEC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0FAFE-6F2C-417A-8D92-6DDBA6CEC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FA12-0FA7-4F73-A0C0-84432C85BC8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E53E7-CDD5-46C0-81C6-8E9323B0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F40EE-8AD7-4D7C-A273-188FD37FE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67D7-9ABB-46F9-A0FD-EC20C6AA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62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F10E5-3347-4F6A-B639-EFD9AFE4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48835-92E1-469F-877B-215B2B25E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BA9A7-1EF1-48A7-ACA1-2C23A655E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FA12-0FA7-4F73-A0C0-84432C85BC8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17963-4F61-45A9-93DF-67588D382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6C0AF-43A3-4990-85DE-B80EB752A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67D7-9ABB-46F9-A0FD-EC20C6AA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46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A688B-D674-4945-80F4-B700D43E6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42CC8-B90F-460B-A176-442317F48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6A02D-BB1D-4AF9-97D1-A1FAADAB1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FA12-0FA7-4F73-A0C0-84432C85BC8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ABE3A-A125-41E6-98B7-059FCD473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30782-20B3-44E3-9DFB-723D536A1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67D7-9ABB-46F9-A0FD-EC20C6AA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67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B452-0597-42ED-AB15-975544F96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BBE07-8373-4D03-AEFE-2BF200B0A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B46E2-2D3E-4F87-9E64-554E144A4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0CB18-6DD6-444F-9A69-79C4C59E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FA12-0FA7-4F73-A0C0-84432C85BC8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3726E-F295-4F10-92C1-2AFE6A946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A9395-2530-4551-8892-AA437453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67D7-9ABB-46F9-A0FD-EC20C6AA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32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2509D-50AD-4083-BE29-C2E2C64D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1F2F5-2597-4CDA-BAB8-B307E1C24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BF73D-0304-4A91-BE4F-CA8A16286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2AACA-EE14-4650-B35A-5A11DAC41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E6DD3-929B-4C36-9F4C-7499E7FF1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04AAF-806A-4344-8D32-DBD02938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FA12-0FA7-4F73-A0C0-84432C85BC8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FFC9EA-6E6A-4F82-BE87-0427207C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44FF2-C0EE-4C0F-8878-AE99C839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67D7-9ABB-46F9-A0FD-EC20C6AA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46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3E28-F5A2-4BBC-9BB7-91E8DF4F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EB9903-C43E-4BA8-BCF6-E0E8F495A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FA12-0FA7-4F73-A0C0-84432C85BC8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96CD43-B58E-4A51-93D8-C82457460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48ECFF-A748-4E59-B0C4-5690E731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67D7-9ABB-46F9-A0FD-EC20C6AA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57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6AFFCD-89C3-4B35-995C-546B55B22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FA12-0FA7-4F73-A0C0-84432C85BC8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46DEDF-B26C-41E6-89DA-1DA6C3C04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8A556-DFE5-45FC-85B7-7415A34F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67D7-9ABB-46F9-A0FD-EC20C6AA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14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5051C-2249-4042-AC60-BDD64EB8C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B6C1A-8CDB-46FB-A0D4-2CB10802E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42FFA-D1FF-4D8B-A502-030C56097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C17D8-63A3-4254-B37E-9FCEDA695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FA12-0FA7-4F73-A0C0-84432C85BC8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44B35-B40E-4578-8C21-AD220D853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968A8-D7DB-42D6-9F61-9E351A9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67D7-9ABB-46F9-A0FD-EC20C6AA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8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FA12-0FA7-4F73-A0C0-84432C85BC8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67D7-9ABB-46F9-A0FD-EC20C6AA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13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09806-BA1B-4834-99C7-F77147B6A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B7099-8D17-42FE-B3C1-5A9630C36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501C91-1CE0-42E8-A5D9-0319FD849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55E4E-84AB-40FD-B49C-7F79D68EB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FA12-0FA7-4F73-A0C0-84432C85BC8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5539E-FE8A-454D-92D4-8DF30ACCF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2879C-1CE0-4FCB-A399-2E2EBED3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67D7-9ABB-46F9-A0FD-EC20C6AA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35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6015-CC1B-4D57-945A-5A096B07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82C1F9-3A06-4D6B-A500-FE3A7EC00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E1769-2BFC-4649-AC25-1D03F31E5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FA12-0FA7-4F73-A0C0-84432C85BC8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32A36-3232-4B8A-916E-8667A8A9E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15BF8-C737-4CE1-904D-9B5CAB1A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67D7-9ABB-46F9-A0FD-EC20C6AA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25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19C292-836C-406F-A2CF-693A06774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14976D-6703-4C9D-8A65-CE0894E00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AEB98-2DD7-40C1-AA42-04C660AB8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FA12-0FA7-4F73-A0C0-84432C85BC8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5A35-EA32-48B8-905D-21BD14483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B76CD-67DC-4637-BDC5-1AB7528BB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67D7-9ABB-46F9-A0FD-EC20C6AA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23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5BDD-6F67-4908-AA37-C0CCB2BD24C1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9B56-A684-4462-84EA-54355D75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00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5BDD-6F67-4908-AA37-C0CCB2BD24C1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9B56-A684-4462-84EA-54355D75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94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5BDD-6F67-4908-AA37-C0CCB2BD24C1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9B56-A684-4462-84EA-54355D75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09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5BDD-6F67-4908-AA37-C0CCB2BD24C1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9B56-A684-4462-84EA-54355D75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29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5BDD-6F67-4908-AA37-C0CCB2BD24C1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9B56-A684-4462-84EA-54355D75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81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5BDD-6F67-4908-AA37-C0CCB2BD24C1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9B56-A684-4462-84EA-54355D75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61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5BDD-6F67-4908-AA37-C0CCB2BD24C1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9B56-A684-4462-84EA-54355D75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1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EC0FA12-0FA7-4F73-A0C0-84432C85BC8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86F67D7-9ABB-46F9-A0FD-EC20C6AA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59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5BDD-6F67-4908-AA37-C0CCB2BD24C1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9B56-A684-4462-84EA-54355D75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31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5BDD-6F67-4908-AA37-C0CCB2BD24C1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9B56-A684-4462-84EA-54355D75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35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5BDD-6F67-4908-AA37-C0CCB2BD24C1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9B56-A684-4462-84EA-54355D75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95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5BDD-6F67-4908-AA37-C0CCB2BD24C1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9B56-A684-4462-84EA-54355D75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2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FA12-0FA7-4F73-A0C0-84432C85BC8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67D7-9ABB-46F9-A0FD-EC20C6AA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7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FA12-0FA7-4F73-A0C0-84432C85BC8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67D7-9ABB-46F9-A0FD-EC20C6AA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2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FA12-0FA7-4F73-A0C0-84432C85BC8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67D7-9ABB-46F9-A0FD-EC20C6AA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5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FA12-0FA7-4F73-A0C0-84432C85BC8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67D7-9ABB-46F9-A0FD-EC20C6AA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0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EC0FA12-0FA7-4F73-A0C0-84432C85BC8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86F67D7-9ABB-46F9-A0FD-EC20C6AA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9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FA12-0FA7-4F73-A0C0-84432C85BC8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67D7-9ABB-46F9-A0FD-EC20C6AA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0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EC0FA12-0FA7-4F73-A0C0-84432C85BC8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86F67D7-9ABB-46F9-A0FD-EC20C6AAF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508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35D374-4F60-4D87-A526-5959F3C2D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D88DB-4415-4D01-A5EE-9B10303D4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F9844-F97C-475D-AB83-4C30F0F06F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0FA12-0FA7-4F73-A0C0-84432C85BC8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1090F-5AF0-4374-9541-2137E8408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DBD87-48B8-4492-8EC5-411FC8F6A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F67D7-9ABB-46F9-A0FD-EC20C6AAF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3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D5BDD-6F67-4908-AA37-C0CCB2BD24C1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E9B56-A684-4462-84EA-54355D75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5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7.jpg"/><Relationship Id="rId4" Type="http://schemas.microsoft.com/office/2007/relationships/hdphoto" Target="../media/hdphoto5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1801FF3-9A15-4FD9-BADE-24F3B9FA2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40" y="1355818"/>
            <a:ext cx="5739060" cy="500274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D4B338B-D671-4521-9206-16F302AA2830}"/>
              </a:ext>
            </a:extLst>
          </p:cNvPr>
          <p:cNvSpPr/>
          <p:nvPr/>
        </p:nvSpPr>
        <p:spPr>
          <a:xfrm>
            <a:off x="512290" y="618565"/>
            <a:ext cx="8161063" cy="65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Brainstem</a:t>
            </a:r>
          </a:p>
        </p:txBody>
      </p:sp>
      <p:sp>
        <p:nvSpPr>
          <p:cNvPr id="376" name="Rectangle: Rounded Corners 375">
            <a:extLst>
              <a:ext uri="{FF2B5EF4-FFF2-40B4-BE49-F238E27FC236}">
                <a16:creationId xmlns:a16="http://schemas.microsoft.com/office/drawing/2014/main" id="{906A878B-5C59-4B4B-AB7C-2D73A4A4C5EF}"/>
              </a:ext>
            </a:extLst>
          </p:cNvPr>
          <p:cNvSpPr/>
          <p:nvPr/>
        </p:nvSpPr>
        <p:spPr>
          <a:xfrm>
            <a:off x="461336" y="1456651"/>
            <a:ext cx="2922849" cy="654825"/>
          </a:xfrm>
          <a:prstGeom prst="roundRect">
            <a:avLst/>
          </a:prstGeom>
          <a:solidFill>
            <a:srgbClr val="90316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4A87DC-0C91-4CDF-882E-8801751E7E56}"/>
              </a:ext>
            </a:extLst>
          </p:cNvPr>
          <p:cNvSpPr txBox="1"/>
          <p:nvPr/>
        </p:nvSpPr>
        <p:spPr>
          <a:xfrm>
            <a:off x="482091" y="2173426"/>
            <a:ext cx="2922849" cy="378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Recognize the position &amp; external features of the brainstem.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Understand the general divisions of each part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Study the internal structures of each part by cross sections at different levels</a:t>
            </a:r>
          </a:p>
        </p:txBody>
      </p:sp>
    </p:spTree>
    <p:extLst>
      <p:ext uri="{BB962C8B-B14F-4D97-AF65-F5344CB8AC3E}">
        <p14:creationId xmlns:p14="http://schemas.microsoft.com/office/powerpoint/2010/main" val="3281867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48235F-100B-480E-8E20-29B96DA946E1}"/>
              </a:ext>
            </a:extLst>
          </p:cNvPr>
          <p:cNvSpPr txBox="1"/>
          <p:nvPr/>
        </p:nvSpPr>
        <p:spPr>
          <a:xfrm>
            <a:off x="0" y="1030073"/>
            <a:ext cx="3792914" cy="552123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Low">
              <a:lnSpc>
                <a:spcPct val="115000"/>
              </a:lnSpc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Dorsally, the MB shows two pairs of rounded eminences called the sup.&amp; inf. colliculi </a:t>
            </a:r>
            <a:r>
              <a:rPr lang="en-US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(=corpora quadrigemina)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Low">
              <a:lnSpc>
                <a:spcPct val="115000"/>
              </a:lnSpc>
              <a:buSzPts val="1000"/>
              <a:buFont typeface="Wingdings" panose="05000000000000000000" pitchFamily="2" charset="2"/>
              <a:buChar char="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The </a:t>
            </a:r>
            <a:r>
              <a:rPr lang="en-US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superior colliculi</a:t>
            </a:r>
            <a:r>
              <a:rPr lang="en-US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lie below the pineal body &amp; the splenium of the CC, overlapped by the pulvinar &amp; connects to </a:t>
            </a:r>
            <a:r>
              <a:rPr lang="en-US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LGB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 by the </a:t>
            </a:r>
            <a:r>
              <a:rPr lang="en-US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superior brachium. (Visual)</a:t>
            </a:r>
            <a:endParaRPr lang="en-US" sz="1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Low">
              <a:lnSpc>
                <a:spcPct val="115000"/>
              </a:lnSpc>
              <a:buSzPts val="1000"/>
              <a:buFont typeface="Wingdings" panose="05000000000000000000" pitchFamily="2" charset="2"/>
              <a:buChar char="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From the </a:t>
            </a:r>
            <a:r>
              <a:rPr lang="en-US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inferior colliculus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, the </a:t>
            </a:r>
            <a:r>
              <a:rPr lang="en-US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inferior brachium 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passes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sup.lat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. towards </a:t>
            </a:r>
            <a:r>
              <a:rPr lang="en-US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MGB. (Auditory).</a:t>
            </a:r>
          </a:p>
          <a:p>
            <a:pPr marL="342900" lvl="0" indent="-342900" algn="justLow">
              <a:lnSpc>
                <a:spcPct val="115000"/>
              </a:lnSpc>
              <a:buSzPts val="1000"/>
              <a:buFont typeface="Wingdings" panose="05000000000000000000" pitchFamily="2" charset="2"/>
              <a:buChar char=""/>
            </a:pPr>
            <a:r>
              <a:rPr lang="en-US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CN IV 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emerge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s from the dorsal surface &amp; curves below the inf. colliculi to wind around the crura.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Low">
              <a:lnSpc>
                <a:spcPct val="115000"/>
              </a:lnSpc>
              <a:buSzPts val="1000"/>
              <a:buFont typeface="Wingdings" panose="05000000000000000000" pitchFamily="2" charset="2"/>
              <a:buChar char="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Below the inferior colliculi, the </a:t>
            </a:r>
            <a:r>
              <a:rPr lang="en-US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superior cerebellar peduncles 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converge from the cerebellum into the dorsal surface of the MB.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AFE885-AD4F-4845-A01B-DE6D37FEC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0" y="123343"/>
            <a:ext cx="8246599" cy="2519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3F7083-E94D-4A62-A76F-717001E42AEF}"/>
              </a:ext>
            </a:extLst>
          </p:cNvPr>
          <p:cNvSpPr/>
          <p:nvPr/>
        </p:nvSpPr>
        <p:spPr>
          <a:xfrm>
            <a:off x="1398494" y="375248"/>
            <a:ext cx="6463086" cy="654825"/>
          </a:xfrm>
          <a:prstGeom prst="roundRect">
            <a:avLst/>
          </a:prstGeom>
          <a:solidFill>
            <a:srgbClr val="90316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Midbrain: Dorsal (post.) Surface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24D642-71A8-4F1D-B022-181586641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2914" y="1083861"/>
            <a:ext cx="5351086" cy="504799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D033E6-0A42-4FF7-B667-4DAE9CBBA121}"/>
              </a:ext>
            </a:extLst>
          </p:cNvPr>
          <p:cNvCxnSpPr>
            <a:cxnSpLocks/>
          </p:cNvCxnSpPr>
          <p:nvPr/>
        </p:nvCxnSpPr>
        <p:spPr>
          <a:xfrm>
            <a:off x="4948517" y="1694328"/>
            <a:ext cx="7395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3EDC13-0EC1-4921-8B99-4E55C5F22E61}"/>
              </a:ext>
            </a:extLst>
          </p:cNvPr>
          <p:cNvCxnSpPr>
            <a:cxnSpLocks/>
          </p:cNvCxnSpPr>
          <p:nvPr/>
        </p:nvCxnSpPr>
        <p:spPr>
          <a:xfrm>
            <a:off x="6615952" y="1667433"/>
            <a:ext cx="9144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B99F31-22E3-4614-9BAA-BB5A36B9053C}"/>
              </a:ext>
            </a:extLst>
          </p:cNvPr>
          <p:cNvCxnSpPr>
            <a:cxnSpLocks/>
          </p:cNvCxnSpPr>
          <p:nvPr/>
        </p:nvCxnSpPr>
        <p:spPr>
          <a:xfrm>
            <a:off x="4034117" y="2205316"/>
            <a:ext cx="9144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8F8795-94DD-4340-B62E-CD23EFA300DC}"/>
              </a:ext>
            </a:extLst>
          </p:cNvPr>
          <p:cNvCxnSpPr>
            <a:cxnSpLocks/>
          </p:cNvCxnSpPr>
          <p:nvPr/>
        </p:nvCxnSpPr>
        <p:spPr>
          <a:xfrm>
            <a:off x="7861580" y="1667433"/>
            <a:ext cx="9144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73E2EB-4B5F-488B-89F6-6BC7ADB5C2A2}"/>
              </a:ext>
            </a:extLst>
          </p:cNvPr>
          <p:cNvCxnSpPr>
            <a:cxnSpLocks/>
          </p:cNvCxnSpPr>
          <p:nvPr/>
        </p:nvCxnSpPr>
        <p:spPr>
          <a:xfrm>
            <a:off x="7996051" y="2837327"/>
            <a:ext cx="9144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BDAB76-F54E-4B9C-ABE0-6C80730897AF}"/>
              </a:ext>
            </a:extLst>
          </p:cNvPr>
          <p:cNvCxnSpPr>
            <a:cxnSpLocks/>
          </p:cNvCxnSpPr>
          <p:nvPr/>
        </p:nvCxnSpPr>
        <p:spPr>
          <a:xfrm>
            <a:off x="4257769" y="3267633"/>
            <a:ext cx="9144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89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4219AB5-B041-A9F2-88D1-2CC464931FFA}"/>
              </a:ext>
            </a:extLst>
          </p:cNvPr>
          <p:cNvGrpSpPr/>
          <p:nvPr/>
        </p:nvGrpSpPr>
        <p:grpSpPr>
          <a:xfrm>
            <a:off x="-9611" y="6740803"/>
            <a:ext cx="9163221" cy="117197"/>
            <a:chOff x="-25628" y="6738766"/>
            <a:chExt cx="12217628" cy="403410"/>
          </a:xfrm>
        </p:grpSpPr>
        <p:sp>
          <p:nvSpPr>
            <p:cNvPr id="134" name="Freeform 96">
              <a:extLst>
                <a:ext uri="{FF2B5EF4-FFF2-40B4-BE49-F238E27FC236}">
                  <a16:creationId xmlns:a16="http://schemas.microsoft.com/office/drawing/2014/main" id="{11886C23-A826-A8A2-3CFB-1D7DCDD4ACE1}"/>
                </a:ext>
              </a:extLst>
            </p:cNvPr>
            <p:cNvSpPr/>
            <p:nvPr/>
          </p:nvSpPr>
          <p:spPr>
            <a:xfrm rot="16200000">
              <a:off x="8088983" y="3039157"/>
              <a:ext cx="403408" cy="7802626"/>
            </a:xfrm>
            <a:custGeom>
              <a:avLst/>
              <a:gdLst>
                <a:gd name="connsiteX0" fmla="*/ 0 w 360363"/>
                <a:gd name="connsiteY0" fmla="*/ 7786258 h 7786258"/>
                <a:gd name="connsiteX1" fmla="*/ 0 w 360363"/>
                <a:gd name="connsiteY1" fmla="*/ 1728379 h 7786258"/>
                <a:gd name="connsiteX2" fmla="*/ 0 w 360363"/>
                <a:gd name="connsiteY2" fmla="*/ 345676 h 7786258"/>
                <a:gd name="connsiteX3" fmla="*/ 360363 w 360363"/>
                <a:gd name="connsiteY3" fmla="*/ 0 h 7786258"/>
                <a:gd name="connsiteX4" fmla="*/ 360363 w 360363"/>
                <a:gd name="connsiteY4" fmla="*/ 1728379 h 7786258"/>
                <a:gd name="connsiteX5" fmla="*/ 360363 w 360363"/>
                <a:gd name="connsiteY5" fmla="*/ 7786258 h 778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363" h="7786258">
                  <a:moveTo>
                    <a:pt x="0" y="7786258"/>
                  </a:moveTo>
                  <a:lnTo>
                    <a:pt x="0" y="1728379"/>
                  </a:lnTo>
                  <a:lnTo>
                    <a:pt x="0" y="345676"/>
                  </a:lnTo>
                  <a:lnTo>
                    <a:pt x="360363" y="0"/>
                  </a:lnTo>
                  <a:lnTo>
                    <a:pt x="360363" y="1728379"/>
                  </a:lnTo>
                  <a:lnTo>
                    <a:pt x="360363" y="7786258"/>
                  </a:lnTo>
                  <a:close/>
                </a:path>
              </a:pathLst>
            </a:custGeom>
            <a:solidFill>
              <a:srgbClr val="169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97">
              <a:extLst>
                <a:ext uri="{FF2B5EF4-FFF2-40B4-BE49-F238E27FC236}">
                  <a16:creationId xmlns:a16="http://schemas.microsoft.com/office/drawing/2014/main" id="{332E1D72-0FA1-5D51-70CA-F23741BBB8AF}"/>
                </a:ext>
              </a:extLst>
            </p:cNvPr>
            <p:cNvSpPr/>
            <p:nvPr/>
          </p:nvSpPr>
          <p:spPr>
            <a:xfrm rot="10800000">
              <a:off x="-25628" y="6738766"/>
              <a:ext cx="4804521" cy="403410"/>
            </a:xfrm>
            <a:custGeom>
              <a:avLst/>
              <a:gdLst>
                <a:gd name="connsiteX0" fmla="*/ 1728379 w 4794442"/>
                <a:gd name="connsiteY0" fmla="*/ 0 h 360365"/>
                <a:gd name="connsiteX1" fmla="*/ 4794442 w 4794442"/>
                <a:gd name="connsiteY1" fmla="*/ 0 h 360365"/>
                <a:gd name="connsiteX2" fmla="*/ 4794442 w 4794442"/>
                <a:gd name="connsiteY2" fmla="*/ 360365 h 360365"/>
                <a:gd name="connsiteX3" fmla="*/ 1728379 w 4794442"/>
                <a:gd name="connsiteY3" fmla="*/ 360365 h 360365"/>
                <a:gd name="connsiteX4" fmla="*/ 345676 w 4794442"/>
                <a:gd name="connsiteY4" fmla="*/ 360365 h 360365"/>
                <a:gd name="connsiteX5" fmla="*/ 0 w 4794442"/>
                <a:gd name="connsiteY5" fmla="*/ 2 h 360365"/>
                <a:gd name="connsiteX6" fmla="*/ 1728379 w 4794442"/>
                <a:gd name="connsiteY6" fmla="*/ 2 h 36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4442" h="360365">
                  <a:moveTo>
                    <a:pt x="1728379" y="0"/>
                  </a:moveTo>
                  <a:lnTo>
                    <a:pt x="4794442" y="0"/>
                  </a:lnTo>
                  <a:lnTo>
                    <a:pt x="4794442" y="360365"/>
                  </a:lnTo>
                  <a:lnTo>
                    <a:pt x="1728379" y="360365"/>
                  </a:lnTo>
                  <a:lnTo>
                    <a:pt x="345676" y="360365"/>
                  </a:lnTo>
                  <a:lnTo>
                    <a:pt x="0" y="2"/>
                  </a:lnTo>
                  <a:lnTo>
                    <a:pt x="1728379" y="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A6127F-1B01-40C4-A07E-5A4039162480}"/>
              </a:ext>
            </a:extLst>
          </p:cNvPr>
          <p:cNvSpPr/>
          <p:nvPr/>
        </p:nvSpPr>
        <p:spPr>
          <a:xfrm>
            <a:off x="242888" y="28573"/>
            <a:ext cx="8543925" cy="448167"/>
          </a:xfrm>
          <a:prstGeom prst="roundRect">
            <a:avLst/>
          </a:prstGeom>
          <a:solidFill>
            <a:srgbClr val="1697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Pons: Dorsal Surface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2530F-7E5F-4493-9F96-E13E72D9C9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6384" y="533892"/>
            <a:ext cx="6068650" cy="6009783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C0C82995-94AD-4D12-B80D-93451BC7D319}"/>
              </a:ext>
            </a:extLst>
          </p:cNvPr>
          <p:cNvSpPr txBox="1"/>
          <p:nvPr/>
        </p:nvSpPr>
        <p:spPr>
          <a:xfrm>
            <a:off x="47543" y="533892"/>
            <a:ext cx="3037418" cy="6009594"/>
          </a:xfrm>
          <a:prstGeom prst="rect">
            <a:avLst/>
          </a:prstGeom>
          <a:solidFill>
            <a:srgbClr val="DFE7F5"/>
          </a:solidFill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dorsal surface of the entire pons &amp; upper ½ of MO (open medulla) is hidden by the cerebellum &amp; form the floor of the 4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ventricle. The lower ½ of MO is the closed part.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median sulcus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runs along the floor in both the pons &amp; MO.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striae medullaris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glistening white fibers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that emerge from the median sulcus &amp; run transversely separating the pons from MO.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AACABE-C318-4F65-ABF7-C98211F04547}"/>
              </a:ext>
            </a:extLst>
          </p:cNvPr>
          <p:cNvCxnSpPr>
            <a:cxnSpLocks/>
          </p:cNvCxnSpPr>
          <p:nvPr/>
        </p:nvCxnSpPr>
        <p:spPr>
          <a:xfrm flipV="1">
            <a:off x="3138349" y="3711942"/>
            <a:ext cx="99073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0F207D-C50C-469D-A198-E31F4EB1F7A0}"/>
              </a:ext>
            </a:extLst>
          </p:cNvPr>
          <p:cNvCxnSpPr>
            <a:cxnSpLocks/>
          </p:cNvCxnSpPr>
          <p:nvPr/>
        </p:nvCxnSpPr>
        <p:spPr>
          <a:xfrm flipV="1">
            <a:off x="3344504" y="4397743"/>
            <a:ext cx="99073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4219AB5-B041-A9F2-88D1-2CC464931FFA}"/>
              </a:ext>
            </a:extLst>
          </p:cNvPr>
          <p:cNvGrpSpPr/>
          <p:nvPr/>
        </p:nvGrpSpPr>
        <p:grpSpPr>
          <a:xfrm>
            <a:off x="-9611" y="6740803"/>
            <a:ext cx="9163221" cy="117197"/>
            <a:chOff x="-25628" y="6738766"/>
            <a:chExt cx="12217628" cy="403410"/>
          </a:xfrm>
        </p:grpSpPr>
        <p:sp>
          <p:nvSpPr>
            <p:cNvPr id="134" name="Freeform 96">
              <a:extLst>
                <a:ext uri="{FF2B5EF4-FFF2-40B4-BE49-F238E27FC236}">
                  <a16:creationId xmlns:a16="http://schemas.microsoft.com/office/drawing/2014/main" id="{11886C23-A826-A8A2-3CFB-1D7DCDD4ACE1}"/>
                </a:ext>
              </a:extLst>
            </p:cNvPr>
            <p:cNvSpPr/>
            <p:nvPr/>
          </p:nvSpPr>
          <p:spPr>
            <a:xfrm rot="16200000">
              <a:off x="8088983" y="3039157"/>
              <a:ext cx="403408" cy="7802626"/>
            </a:xfrm>
            <a:custGeom>
              <a:avLst/>
              <a:gdLst>
                <a:gd name="connsiteX0" fmla="*/ 0 w 360363"/>
                <a:gd name="connsiteY0" fmla="*/ 7786258 h 7786258"/>
                <a:gd name="connsiteX1" fmla="*/ 0 w 360363"/>
                <a:gd name="connsiteY1" fmla="*/ 1728379 h 7786258"/>
                <a:gd name="connsiteX2" fmla="*/ 0 w 360363"/>
                <a:gd name="connsiteY2" fmla="*/ 345676 h 7786258"/>
                <a:gd name="connsiteX3" fmla="*/ 360363 w 360363"/>
                <a:gd name="connsiteY3" fmla="*/ 0 h 7786258"/>
                <a:gd name="connsiteX4" fmla="*/ 360363 w 360363"/>
                <a:gd name="connsiteY4" fmla="*/ 1728379 h 7786258"/>
                <a:gd name="connsiteX5" fmla="*/ 360363 w 360363"/>
                <a:gd name="connsiteY5" fmla="*/ 7786258 h 778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363" h="7786258">
                  <a:moveTo>
                    <a:pt x="0" y="7786258"/>
                  </a:moveTo>
                  <a:lnTo>
                    <a:pt x="0" y="1728379"/>
                  </a:lnTo>
                  <a:lnTo>
                    <a:pt x="0" y="345676"/>
                  </a:lnTo>
                  <a:lnTo>
                    <a:pt x="360363" y="0"/>
                  </a:lnTo>
                  <a:lnTo>
                    <a:pt x="360363" y="1728379"/>
                  </a:lnTo>
                  <a:lnTo>
                    <a:pt x="360363" y="7786258"/>
                  </a:lnTo>
                  <a:close/>
                </a:path>
              </a:pathLst>
            </a:custGeom>
            <a:solidFill>
              <a:srgbClr val="169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97">
              <a:extLst>
                <a:ext uri="{FF2B5EF4-FFF2-40B4-BE49-F238E27FC236}">
                  <a16:creationId xmlns:a16="http://schemas.microsoft.com/office/drawing/2014/main" id="{332E1D72-0FA1-5D51-70CA-F23741BBB8AF}"/>
                </a:ext>
              </a:extLst>
            </p:cNvPr>
            <p:cNvSpPr/>
            <p:nvPr/>
          </p:nvSpPr>
          <p:spPr>
            <a:xfrm rot="10800000">
              <a:off x="-25628" y="6738766"/>
              <a:ext cx="4804521" cy="403410"/>
            </a:xfrm>
            <a:custGeom>
              <a:avLst/>
              <a:gdLst>
                <a:gd name="connsiteX0" fmla="*/ 1728379 w 4794442"/>
                <a:gd name="connsiteY0" fmla="*/ 0 h 360365"/>
                <a:gd name="connsiteX1" fmla="*/ 4794442 w 4794442"/>
                <a:gd name="connsiteY1" fmla="*/ 0 h 360365"/>
                <a:gd name="connsiteX2" fmla="*/ 4794442 w 4794442"/>
                <a:gd name="connsiteY2" fmla="*/ 360365 h 360365"/>
                <a:gd name="connsiteX3" fmla="*/ 1728379 w 4794442"/>
                <a:gd name="connsiteY3" fmla="*/ 360365 h 360365"/>
                <a:gd name="connsiteX4" fmla="*/ 345676 w 4794442"/>
                <a:gd name="connsiteY4" fmla="*/ 360365 h 360365"/>
                <a:gd name="connsiteX5" fmla="*/ 0 w 4794442"/>
                <a:gd name="connsiteY5" fmla="*/ 2 h 360365"/>
                <a:gd name="connsiteX6" fmla="*/ 1728379 w 4794442"/>
                <a:gd name="connsiteY6" fmla="*/ 2 h 36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4442" h="360365">
                  <a:moveTo>
                    <a:pt x="1728379" y="0"/>
                  </a:moveTo>
                  <a:lnTo>
                    <a:pt x="4794442" y="0"/>
                  </a:lnTo>
                  <a:lnTo>
                    <a:pt x="4794442" y="360365"/>
                  </a:lnTo>
                  <a:lnTo>
                    <a:pt x="1728379" y="360365"/>
                  </a:lnTo>
                  <a:lnTo>
                    <a:pt x="345676" y="360365"/>
                  </a:lnTo>
                  <a:lnTo>
                    <a:pt x="0" y="2"/>
                  </a:lnTo>
                  <a:lnTo>
                    <a:pt x="1728379" y="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A6127F-1B01-40C4-A07E-5A4039162480}"/>
              </a:ext>
            </a:extLst>
          </p:cNvPr>
          <p:cNvSpPr/>
          <p:nvPr/>
        </p:nvSpPr>
        <p:spPr>
          <a:xfrm>
            <a:off x="242888" y="28573"/>
            <a:ext cx="8543925" cy="448167"/>
          </a:xfrm>
          <a:prstGeom prst="roundRect">
            <a:avLst/>
          </a:prstGeom>
          <a:solidFill>
            <a:srgbClr val="1697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Pons: Dorsal Surface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2530F-7E5F-4493-9F96-E13E72D9C9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6384" y="533892"/>
            <a:ext cx="6068650" cy="6009783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C0C82995-94AD-4D12-B80D-93451BC7D319}"/>
              </a:ext>
            </a:extLst>
          </p:cNvPr>
          <p:cNvSpPr txBox="1"/>
          <p:nvPr/>
        </p:nvSpPr>
        <p:spPr>
          <a:xfrm>
            <a:off x="28576" y="633908"/>
            <a:ext cx="3027808" cy="5924699"/>
          </a:xfrm>
          <a:prstGeom prst="rect">
            <a:avLst/>
          </a:prstGeom>
          <a:solidFill>
            <a:srgbClr val="DFE7F5"/>
          </a:solidFill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medial eminence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slightly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eleveated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area on each side of the median sulcus.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facial colliculus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a small round elevation in the upper part of the eminence caused by the underlying VII nerve fibers as they wind around the CN VI nucleus.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vestibular area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(over the vestibular nuclei) lies lat. to the eminence &amp; is separated from it by the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sulcus limitans.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the upper end of the vestibular area is a small depression called the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superior fovea.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855227-6FE7-49ED-B8C0-91A45F62F7F1}"/>
              </a:ext>
            </a:extLst>
          </p:cNvPr>
          <p:cNvCxnSpPr>
            <a:cxnSpLocks/>
          </p:cNvCxnSpPr>
          <p:nvPr/>
        </p:nvCxnSpPr>
        <p:spPr>
          <a:xfrm flipV="1">
            <a:off x="8087201" y="3769093"/>
            <a:ext cx="69961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24D8FD-5002-4DF4-801D-83E428B5833D}"/>
              </a:ext>
            </a:extLst>
          </p:cNvPr>
          <p:cNvCxnSpPr>
            <a:cxnSpLocks/>
          </p:cNvCxnSpPr>
          <p:nvPr/>
        </p:nvCxnSpPr>
        <p:spPr>
          <a:xfrm>
            <a:off x="7615713" y="2094342"/>
            <a:ext cx="1071087" cy="74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3E585C-8977-4B8A-8566-403F7886DAAF}"/>
              </a:ext>
            </a:extLst>
          </p:cNvPr>
          <p:cNvCxnSpPr>
            <a:cxnSpLocks/>
          </p:cNvCxnSpPr>
          <p:nvPr/>
        </p:nvCxnSpPr>
        <p:spPr>
          <a:xfrm flipV="1">
            <a:off x="7715726" y="2917687"/>
            <a:ext cx="82819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BE92E6E-0DF1-42C6-85F8-F62E614C170D}"/>
              </a:ext>
            </a:extLst>
          </p:cNvPr>
          <p:cNvCxnSpPr>
            <a:cxnSpLocks/>
          </p:cNvCxnSpPr>
          <p:nvPr/>
        </p:nvCxnSpPr>
        <p:spPr>
          <a:xfrm flipV="1">
            <a:off x="3593780" y="2860534"/>
            <a:ext cx="82819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83897B-1A8B-40A7-BF25-84CBDF190762}"/>
              </a:ext>
            </a:extLst>
          </p:cNvPr>
          <p:cNvCxnSpPr>
            <a:cxnSpLocks/>
          </p:cNvCxnSpPr>
          <p:nvPr/>
        </p:nvCxnSpPr>
        <p:spPr>
          <a:xfrm flipV="1">
            <a:off x="7673101" y="2530541"/>
            <a:ext cx="82819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84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4219AB5-B041-A9F2-88D1-2CC464931FFA}"/>
              </a:ext>
            </a:extLst>
          </p:cNvPr>
          <p:cNvGrpSpPr/>
          <p:nvPr/>
        </p:nvGrpSpPr>
        <p:grpSpPr>
          <a:xfrm>
            <a:off x="-9611" y="6740803"/>
            <a:ext cx="9163221" cy="117197"/>
            <a:chOff x="-25628" y="6738766"/>
            <a:chExt cx="12217628" cy="403410"/>
          </a:xfrm>
        </p:grpSpPr>
        <p:sp>
          <p:nvSpPr>
            <p:cNvPr id="134" name="Freeform 96">
              <a:extLst>
                <a:ext uri="{FF2B5EF4-FFF2-40B4-BE49-F238E27FC236}">
                  <a16:creationId xmlns:a16="http://schemas.microsoft.com/office/drawing/2014/main" id="{11886C23-A826-A8A2-3CFB-1D7DCDD4ACE1}"/>
                </a:ext>
              </a:extLst>
            </p:cNvPr>
            <p:cNvSpPr/>
            <p:nvPr/>
          </p:nvSpPr>
          <p:spPr>
            <a:xfrm rot="16200000">
              <a:off x="8088983" y="3039157"/>
              <a:ext cx="403408" cy="7802626"/>
            </a:xfrm>
            <a:custGeom>
              <a:avLst/>
              <a:gdLst>
                <a:gd name="connsiteX0" fmla="*/ 0 w 360363"/>
                <a:gd name="connsiteY0" fmla="*/ 7786258 h 7786258"/>
                <a:gd name="connsiteX1" fmla="*/ 0 w 360363"/>
                <a:gd name="connsiteY1" fmla="*/ 1728379 h 7786258"/>
                <a:gd name="connsiteX2" fmla="*/ 0 w 360363"/>
                <a:gd name="connsiteY2" fmla="*/ 345676 h 7786258"/>
                <a:gd name="connsiteX3" fmla="*/ 360363 w 360363"/>
                <a:gd name="connsiteY3" fmla="*/ 0 h 7786258"/>
                <a:gd name="connsiteX4" fmla="*/ 360363 w 360363"/>
                <a:gd name="connsiteY4" fmla="*/ 1728379 h 7786258"/>
                <a:gd name="connsiteX5" fmla="*/ 360363 w 360363"/>
                <a:gd name="connsiteY5" fmla="*/ 7786258 h 778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363" h="7786258">
                  <a:moveTo>
                    <a:pt x="0" y="7786258"/>
                  </a:moveTo>
                  <a:lnTo>
                    <a:pt x="0" y="1728379"/>
                  </a:lnTo>
                  <a:lnTo>
                    <a:pt x="0" y="345676"/>
                  </a:lnTo>
                  <a:lnTo>
                    <a:pt x="360363" y="0"/>
                  </a:lnTo>
                  <a:lnTo>
                    <a:pt x="360363" y="1728379"/>
                  </a:lnTo>
                  <a:lnTo>
                    <a:pt x="360363" y="7786258"/>
                  </a:lnTo>
                  <a:close/>
                </a:path>
              </a:pathLst>
            </a:custGeom>
            <a:solidFill>
              <a:srgbClr val="169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97">
              <a:extLst>
                <a:ext uri="{FF2B5EF4-FFF2-40B4-BE49-F238E27FC236}">
                  <a16:creationId xmlns:a16="http://schemas.microsoft.com/office/drawing/2014/main" id="{332E1D72-0FA1-5D51-70CA-F23741BBB8AF}"/>
                </a:ext>
              </a:extLst>
            </p:cNvPr>
            <p:cNvSpPr/>
            <p:nvPr/>
          </p:nvSpPr>
          <p:spPr>
            <a:xfrm rot="10800000">
              <a:off x="-25628" y="6738766"/>
              <a:ext cx="4804521" cy="403410"/>
            </a:xfrm>
            <a:custGeom>
              <a:avLst/>
              <a:gdLst>
                <a:gd name="connsiteX0" fmla="*/ 1728379 w 4794442"/>
                <a:gd name="connsiteY0" fmla="*/ 0 h 360365"/>
                <a:gd name="connsiteX1" fmla="*/ 4794442 w 4794442"/>
                <a:gd name="connsiteY1" fmla="*/ 0 h 360365"/>
                <a:gd name="connsiteX2" fmla="*/ 4794442 w 4794442"/>
                <a:gd name="connsiteY2" fmla="*/ 360365 h 360365"/>
                <a:gd name="connsiteX3" fmla="*/ 1728379 w 4794442"/>
                <a:gd name="connsiteY3" fmla="*/ 360365 h 360365"/>
                <a:gd name="connsiteX4" fmla="*/ 345676 w 4794442"/>
                <a:gd name="connsiteY4" fmla="*/ 360365 h 360365"/>
                <a:gd name="connsiteX5" fmla="*/ 0 w 4794442"/>
                <a:gd name="connsiteY5" fmla="*/ 2 h 360365"/>
                <a:gd name="connsiteX6" fmla="*/ 1728379 w 4794442"/>
                <a:gd name="connsiteY6" fmla="*/ 2 h 36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4442" h="360365">
                  <a:moveTo>
                    <a:pt x="1728379" y="0"/>
                  </a:moveTo>
                  <a:lnTo>
                    <a:pt x="4794442" y="0"/>
                  </a:lnTo>
                  <a:lnTo>
                    <a:pt x="4794442" y="360365"/>
                  </a:lnTo>
                  <a:lnTo>
                    <a:pt x="1728379" y="360365"/>
                  </a:lnTo>
                  <a:lnTo>
                    <a:pt x="345676" y="360365"/>
                  </a:lnTo>
                  <a:lnTo>
                    <a:pt x="0" y="2"/>
                  </a:lnTo>
                  <a:lnTo>
                    <a:pt x="1728379" y="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A6127F-1B01-40C4-A07E-5A4039162480}"/>
              </a:ext>
            </a:extLst>
          </p:cNvPr>
          <p:cNvSpPr/>
          <p:nvPr/>
        </p:nvSpPr>
        <p:spPr>
          <a:xfrm>
            <a:off x="242888" y="28573"/>
            <a:ext cx="8543925" cy="44816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Open MO: Dorsal Surface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2530F-7E5F-4493-9F96-E13E72D9C9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6384" y="533892"/>
            <a:ext cx="6068650" cy="6009783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C0C82995-94AD-4D12-B80D-93451BC7D319}"/>
              </a:ext>
            </a:extLst>
          </p:cNvPr>
          <p:cNvSpPr txBox="1"/>
          <p:nvPr/>
        </p:nvSpPr>
        <p:spPr>
          <a:xfrm>
            <a:off x="28576" y="862666"/>
            <a:ext cx="3027808" cy="5352234"/>
          </a:xfrm>
          <a:prstGeom prst="rect">
            <a:avLst/>
          </a:prstGeom>
          <a:solidFill>
            <a:srgbClr val="99FF66"/>
          </a:solidFill>
        </p:spPr>
        <p:txBody>
          <a:bodyPr wrap="square">
            <a:spAutoFit/>
          </a:bodyPr>
          <a:lstStyle/>
          <a:p>
            <a:pPr marL="285750" marR="0" lvl="0" indent="-285750" algn="justLow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 faint groove passes from the inferior angle up towards the vestibular area to a small depression called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inferior fovea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, dividing the floor on each side into two triangles: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Low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The upper larger one is the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hypoglossal triangle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overlying CN XII nucleus.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Low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The smaller lower one is the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vagal triangle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overlying the dorsal nucleus of the CN X.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3C41A3-1429-4D24-AB3F-2CD2AF2991F8}"/>
              </a:ext>
            </a:extLst>
          </p:cNvPr>
          <p:cNvCxnSpPr>
            <a:cxnSpLocks/>
          </p:cNvCxnSpPr>
          <p:nvPr/>
        </p:nvCxnSpPr>
        <p:spPr>
          <a:xfrm>
            <a:off x="3986209" y="5755053"/>
            <a:ext cx="7858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2BC446-7DE5-4921-B147-114048CFB1D2}"/>
              </a:ext>
            </a:extLst>
          </p:cNvPr>
          <p:cNvCxnSpPr>
            <a:cxnSpLocks/>
          </p:cNvCxnSpPr>
          <p:nvPr/>
        </p:nvCxnSpPr>
        <p:spPr>
          <a:xfrm>
            <a:off x="3593780" y="5283565"/>
            <a:ext cx="11782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FC5F08-6879-49F1-BF41-556C37567BCB}"/>
              </a:ext>
            </a:extLst>
          </p:cNvPr>
          <p:cNvCxnSpPr>
            <a:cxnSpLocks/>
          </p:cNvCxnSpPr>
          <p:nvPr/>
        </p:nvCxnSpPr>
        <p:spPr>
          <a:xfrm flipV="1">
            <a:off x="7675813" y="5483593"/>
            <a:ext cx="68237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32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4219AB5-B041-A9F2-88D1-2CC464931FFA}"/>
              </a:ext>
            </a:extLst>
          </p:cNvPr>
          <p:cNvGrpSpPr/>
          <p:nvPr/>
        </p:nvGrpSpPr>
        <p:grpSpPr>
          <a:xfrm>
            <a:off x="-9611" y="6740803"/>
            <a:ext cx="9163221" cy="117197"/>
            <a:chOff x="-25628" y="6738766"/>
            <a:chExt cx="12217628" cy="403410"/>
          </a:xfrm>
        </p:grpSpPr>
        <p:sp>
          <p:nvSpPr>
            <p:cNvPr id="134" name="Freeform 96">
              <a:extLst>
                <a:ext uri="{FF2B5EF4-FFF2-40B4-BE49-F238E27FC236}">
                  <a16:creationId xmlns:a16="http://schemas.microsoft.com/office/drawing/2014/main" id="{11886C23-A826-A8A2-3CFB-1D7DCDD4ACE1}"/>
                </a:ext>
              </a:extLst>
            </p:cNvPr>
            <p:cNvSpPr/>
            <p:nvPr/>
          </p:nvSpPr>
          <p:spPr>
            <a:xfrm rot="16200000">
              <a:off x="8088983" y="3039157"/>
              <a:ext cx="403408" cy="7802626"/>
            </a:xfrm>
            <a:custGeom>
              <a:avLst/>
              <a:gdLst>
                <a:gd name="connsiteX0" fmla="*/ 0 w 360363"/>
                <a:gd name="connsiteY0" fmla="*/ 7786258 h 7786258"/>
                <a:gd name="connsiteX1" fmla="*/ 0 w 360363"/>
                <a:gd name="connsiteY1" fmla="*/ 1728379 h 7786258"/>
                <a:gd name="connsiteX2" fmla="*/ 0 w 360363"/>
                <a:gd name="connsiteY2" fmla="*/ 345676 h 7786258"/>
                <a:gd name="connsiteX3" fmla="*/ 360363 w 360363"/>
                <a:gd name="connsiteY3" fmla="*/ 0 h 7786258"/>
                <a:gd name="connsiteX4" fmla="*/ 360363 w 360363"/>
                <a:gd name="connsiteY4" fmla="*/ 1728379 h 7786258"/>
                <a:gd name="connsiteX5" fmla="*/ 360363 w 360363"/>
                <a:gd name="connsiteY5" fmla="*/ 7786258 h 778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363" h="7786258">
                  <a:moveTo>
                    <a:pt x="0" y="7786258"/>
                  </a:moveTo>
                  <a:lnTo>
                    <a:pt x="0" y="1728379"/>
                  </a:lnTo>
                  <a:lnTo>
                    <a:pt x="0" y="345676"/>
                  </a:lnTo>
                  <a:lnTo>
                    <a:pt x="360363" y="0"/>
                  </a:lnTo>
                  <a:lnTo>
                    <a:pt x="360363" y="1728379"/>
                  </a:lnTo>
                  <a:lnTo>
                    <a:pt x="360363" y="7786258"/>
                  </a:lnTo>
                  <a:close/>
                </a:path>
              </a:pathLst>
            </a:custGeom>
            <a:solidFill>
              <a:srgbClr val="169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97">
              <a:extLst>
                <a:ext uri="{FF2B5EF4-FFF2-40B4-BE49-F238E27FC236}">
                  <a16:creationId xmlns:a16="http://schemas.microsoft.com/office/drawing/2014/main" id="{332E1D72-0FA1-5D51-70CA-F23741BBB8AF}"/>
                </a:ext>
              </a:extLst>
            </p:cNvPr>
            <p:cNvSpPr/>
            <p:nvPr/>
          </p:nvSpPr>
          <p:spPr>
            <a:xfrm rot="10800000">
              <a:off x="-25628" y="6738766"/>
              <a:ext cx="4804521" cy="403410"/>
            </a:xfrm>
            <a:custGeom>
              <a:avLst/>
              <a:gdLst>
                <a:gd name="connsiteX0" fmla="*/ 1728379 w 4794442"/>
                <a:gd name="connsiteY0" fmla="*/ 0 h 360365"/>
                <a:gd name="connsiteX1" fmla="*/ 4794442 w 4794442"/>
                <a:gd name="connsiteY1" fmla="*/ 0 h 360365"/>
                <a:gd name="connsiteX2" fmla="*/ 4794442 w 4794442"/>
                <a:gd name="connsiteY2" fmla="*/ 360365 h 360365"/>
                <a:gd name="connsiteX3" fmla="*/ 1728379 w 4794442"/>
                <a:gd name="connsiteY3" fmla="*/ 360365 h 360365"/>
                <a:gd name="connsiteX4" fmla="*/ 345676 w 4794442"/>
                <a:gd name="connsiteY4" fmla="*/ 360365 h 360365"/>
                <a:gd name="connsiteX5" fmla="*/ 0 w 4794442"/>
                <a:gd name="connsiteY5" fmla="*/ 2 h 360365"/>
                <a:gd name="connsiteX6" fmla="*/ 1728379 w 4794442"/>
                <a:gd name="connsiteY6" fmla="*/ 2 h 36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4442" h="360365">
                  <a:moveTo>
                    <a:pt x="1728379" y="0"/>
                  </a:moveTo>
                  <a:lnTo>
                    <a:pt x="4794442" y="0"/>
                  </a:lnTo>
                  <a:lnTo>
                    <a:pt x="4794442" y="360365"/>
                  </a:lnTo>
                  <a:lnTo>
                    <a:pt x="1728379" y="360365"/>
                  </a:lnTo>
                  <a:lnTo>
                    <a:pt x="345676" y="360365"/>
                  </a:lnTo>
                  <a:lnTo>
                    <a:pt x="0" y="2"/>
                  </a:lnTo>
                  <a:lnTo>
                    <a:pt x="1728379" y="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A6127F-1B01-40C4-A07E-5A4039162480}"/>
              </a:ext>
            </a:extLst>
          </p:cNvPr>
          <p:cNvSpPr/>
          <p:nvPr/>
        </p:nvSpPr>
        <p:spPr>
          <a:xfrm>
            <a:off x="242888" y="28573"/>
            <a:ext cx="8543925" cy="44816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Closed MO: Dorsal Surface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2530F-7E5F-4493-9F96-E13E72D9C9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6384" y="533892"/>
            <a:ext cx="6068650" cy="6009783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C0C82995-94AD-4D12-B80D-93451BC7D319}"/>
              </a:ext>
            </a:extLst>
          </p:cNvPr>
          <p:cNvSpPr txBox="1"/>
          <p:nvPr/>
        </p:nvSpPr>
        <p:spPr>
          <a:xfrm>
            <a:off x="28576" y="1062530"/>
            <a:ext cx="3027808" cy="4262705"/>
          </a:xfrm>
          <a:prstGeom prst="rect">
            <a:avLst/>
          </a:prstGeom>
          <a:solidFill>
            <a:srgbClr val="99FF66"/>
          </a:solidFill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elevations lie on each side of the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posterior median fissure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gracile tubercle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medially &amp; the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cuneate tubercle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laterally (caused by the underlying nucleus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gracilis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nucleus cuneatus). The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inferior cerebellar peduncle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lies lat. to the cuneate tubercle.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5336BF-2353-466F-AC50-F94CB8C7B46C}"/>
              </a:ext>
            </a:extLst>
          </p:cNvPr>
          <p:cNvCxnSpPr>
            <a:cxnSpLocks/>
          </p:cNvCxnSpPr>
          <p:nvPr/>
        </p:nvCxnSpPr>
        <p:spPr>
          <a:xfrm>
            <a:off x="6141897" y="5109223"/>
            <a:ext cx="0" cy="14773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B9BC93-FD01-4FD4-8A6A-368D6A18F925}"/>
              </a:ext>
            </a:extLst>
          </p:cNvPr>
          <p:cNvCxnSpPr>
            <a:cxnSpLocks/>
          </p:cNvCxnSpPr>
          <p:nvPr/>
        </p:nvCxnSpPr>
        <p:spPr>
          <a:xfrm>
            <a:off x="7658100" y="6153910"/>
            <a:ext cx="1016877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4865E9-2533-4D87-8897-961CAAD892A5}"/>
              </a:ext>
            </a:extLst>
          </p:cNvPr>
          <p:cNvCxnSpPr>
            <a:cxnSpLocks/>
          </p:cNvCxnSpPr>
          <p:nvPr/>
        </p:nvCxnSpPr>
        <p:spPr>
          <a:xfrm>
            <a:off x="7658099" y="5139496"/>
            <a:ext cx="1016877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2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AFE885-AD4F-4845-A01B-DE6D37FEC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0" y="123343"/>
            <a:ext cx="8246599" cy="2519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3F7083-E94D-4A62-A76F-717001E42AEF}"/>
              </a:ext>
            </a:extLst>
          </p:cNvPr>
          <p:cNvSpPr/>
          <p:nvPr/>
        </p:nvSpPr>
        <p:spPr>
          <a:xfrm>
            <a:off x="1398494" y="375248"/>
            <a:ext cx="5795682" cy="654825"/>
          </a:xfrm>
          <a:prstGeom prst="roundRect">
            <a:avLst/>
          </a:prstGeom>
          <a:solidFill>
            <a:srgbClr val="90316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Studying the internal structure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24D642-71A8-4F1D-B022-181586641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2373" y="1822190"/>
            <a:ext cx="6862674" cy="412141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D6E81F7-0F4B-4B61-AA81-EA096468EFB6}"/>
              </a:ext>
            </a:extLst>
          </p:cNvPr>
          <p:cNvSpPr/>
          <p:nvPr/>
        </p:nvSpPr>
        <p:spPr>
          <a:xfrm>
            <a:off x="1398494" y="2030506"/>
            <a:ext cx="753879" cy="336176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76D9EB-B2A6-44A6-B272-71F9F7DA58BB}"/>
              </a:ext>
            </a:extLst>
          </p:cNvPr>
          <p:cNvSpPr/>
          <p:nvPr/>
        </p:nvSpPr>
        <p:spPr>
          <a:xfrm>
            <a:off x="1398494" y="2450121"/>
            <a:ext cx="753879" cy="336176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FA79DA-7D07-40F1-8BEE-B3B854CDA17D}"/>
              </a:ext>
            </a:extLst>
          </p:cNvPr>
          <p:cNvSpPr/>
          <p:nvPr/>
        </p:nvSpPr>
        <p:spPr>
          <a:xfrm>
            <a:off x="1398494" y="3260912"/>
            <a:ext cx="753879" cy="336176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1E1856-83B8-4209-8727-2C40CF6B21FC}"/>
              </a:ext>
            </a:extLst>
          </p:cNvPr>
          <p:cNvSpPr/>
          <p:nvPr/>
        </p:nvSpPr>
        <p:spPr>
          <a:xfrm>
            <a:off x="1398494" y="3735527"/>
            <a:ext cx="753879" cy="336176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8CD423C-45F0-49D4-8BB3-27701E25E6A2}"/>
              </a:ext>
            </a:extLst>
          </p:cNvPr>
          <p:cNvSpPr/>
          <p:nvPr/>
        </p:nvSpPr>
        <p:spPr>
          <a:xfrm>
            <a:off x="1398494" y="4163248"/>
            <a:ext cx="753879" cy="336176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CDB5D87-197F-44D6-82D7-4F7EB8BB6BA1}"/>
              </a:ext>
            </a:extLst>
          </p:cNvPr>
          <p:cNvSpPr/>
          <p:nvPr/>
        </p:nvSpPr>
        <p:spPr>
          <a:xfrm>
            <a:off x="1398494" y="4539765"/>
            <a:ext cx="753879" cy="336176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AB934CC-E5B1-4372-9ABC-A8D909848833}"/>
              </a:ext>
            </a:extLst>
          </p:cNvPr>
          <p:cNvSpPr/>
          <p:nvPr/>
        </p:nvSpPr>
        <p:spPr>
          <a:xfrm>
            <a:off x="1398494" y="5150347"/>
            <a:ext cx="753879" cy="336176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4742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AFE885-AD4F-4845-A01B-DE6D37FEC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0" y="42661"/>
            <a:ext cx="8246599" cy="2519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3F7083-E94D-4A62-A76F-717001E42AEF}"/>
              </a:ext>
            </a:extLst>
          </p:cNvPr>
          <p:cNvSpPr/>
          <p:nvPr/>
        </p:nvSpPr>
        <p:spPr>
          <a:xfrm>
            <a:off x="1398494" y="228600"/>
            <a:ext cx="5795682" cy="747685"/>
          </a:xfrm>
          <a:prstGeom prst="roundRect">
            <a:avLst/>
          </a:prstGeom>
          <a:solidFill>
            <a:srgbClr val="90316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MB: Sup. Colliculus Section</a:t>
            </a:r>
          </a:p>
          <a:p>
            <a:pPr algn="ctr"/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Grey Mater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7319D-9ED8-46E6-862A-12F79134D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00" y="1020718"/>
            <a:ext cx="7915371" cy="4478982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72DCF3A-5C1C-48D8-A8B6-7FD04E367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896593"/>
              </p:ext>
            </p:extLst>
          </p:nvPr>
        </p:nvGraphicFramePr>
        <p:xfrm>
          <a:off x="94129" y="5544133"/>
          <a:ext cx="8601168" cy="11125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867056">
                  <a:extLst>
                    <a:ext uri="{9D8B030D-6E8A-4147-A177-3AD203B41FA5}">
                      <a16:colId xmlns:a16="http://schemas.microsoft.com/office/drawing/2014/main" val="3323805092"/>
                    </a:ext>
                  </a:extLst>
                </a:gridCol>
                <a:gridCol w="2867056">
                  <a:extLst>
                    <a:ext uri="{9D8B030D-6E8A-4147-A177-3AD203B41FA5}">
                      <a16:colId xmlns:a16="http://schemas.microsoft.com/office/drawing/2014/main" val="259633911"/>
                    </a:ext>
                  </a:extLst>
                </a:gridCol>
                <a:gridCol w="2867056">
                  <a:extLst>
                    <a:ext uri="{9D8B030D-6E8A-4147-A177-3AD203B41FA5}">
                      <a16:colId xmlns:a16="http://schemas.microsoft.com/office/drawing/2014/main" val="3859887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Nucleus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415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Nucleus of superior colliculus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Tectum (</a:t>
                      </a:r>
                      <a:r>
                        <a:rPr lang="en-US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post.lat</a:t>
                      </a: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 visual reflexes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84849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Optic tract</a:t>
                      </a:r>
                      <a:r>
                        <a:rPr lang="en-US" b="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b="0" u="sng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sym typeface="Wingdings" panose="05000000000000000000" pitchFamily="2" charset="2"/>
                        </a:rPr>
                        <a:t>LGBSup</a:t>
                      </a:r>
                      <a:r>
                        <a:rPr lang="en-US" b="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sym typeface="Wingdings" panose="05000000000000000000" pitchFamily="2" charset="2"/>
                        </a:rPr>
                        <a:t>. Brachium </a:t>
                      </a:r>
                      <a:r>
                        <a:rPr lang="en-US" b="1" u="sng" dirty="0">
                          <a:solidFill>
                            <a:schemeClr val="accent2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N. of Sup Coll</a:t>
                      </a:r>
                      <a:r>
                        <a:rPr lang="en-US" b="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b="0" u="sng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sym typeface="Wingdings" panose="05000000000000000000" pitchFamily="2" charset="2"/>
                        </a:rPr>
                        <a:t>t</a:t>
                      </a:r>
                      <a:r>
                        <a:rPr lang="en-US" sz="1350" b="0" i="0" u="sng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ectobulbar</a:t>
                      </a:r>
                      <a:r>
                        <a:rPr lang="en-US" sz="1350" b="0" i="0" u="sng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&amp; tectospinal fibers</a:t>
                      </a:r>
                      <a:r>
                        <a:rPr lang="en-US" sz="1350" b="0" i="0" u="sng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Brainstem &amp; spinal cord</a:t>
                      </a:r>
                      <a:endParaRPr lang="en-US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705681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92B89C-BD4C-4946-9B08-A3F7B103E737}"/>
              </a:ext>
            </a:extLst>
          </p:cNvPr>
          <p:cNvCxnSpPr>
            <a:cxnSpLocks/>
          </p:cNvCxnSpPr>
          <p:nvPr/>
        </p:nvCxnSpPr>
        <p:spPr>
          <a:xfrm>
            <a:off x="1116106" y="1801905"/>
            <a:ext cx="10219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62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AFE885-AD4F-4845-A01B-DE6D37FEC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0" y="42661"/>
            <a:ext cx="8246599" cy="2519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3F7083-E94D-4A62-A76F-717001E42AEF}"/>
              </a:ext>
            </a:extLst>
          </p:cNvPr>
          <p:cNvSpPr/>
          <p:nvPr/>
        </p:nvSpPr>
        <p:spPr>
          <a:xfrm>
            <a:off x="1398494" y="228600"/>
            <a:ext cx="5795682" cy="747685"/>
          </a:xfrm>
          <a:prstGeom prst="roundRect">
            <a:avLst/>
          </a:prstGeom>
          <a:solidFill>
            <a:srgbClr val="90316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MB :Sup. Colliculus Section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Grey Mater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7319D-9ED8-46E6-862A-12F79134D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00" y="1007271"/>
            <a:ext cx="7915371" cy="4478982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72DCF3A-5C1C-48D8-A8B6-7FD04E367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971117"/>
              </p:ext>
            </p:extLst>
          </p:nvPr>
        </p:nvGraphicFramePr>
        <p:xfrm>
          <a:off x="271415" y="5499700"/>
          <a:ext cx="8601168" cy="137159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867056">
                  <a:extLst>
                    <a:ext uri="{9D8B030D-6E8A-4147-A177-3AD203B41FA5}">
                      <a16:colId xmlns:a16="http://schemas.microsoft.com/office/drawing/2014/main" val="3323805092"/>
                    </a:ext>
                  </a:extLst>
                </a:gridCol>
                <a:gridCol w="3211015">
                  <a:extLst>
                    <a:ext uri="{9D8B030D-6E8A-4147-A177-3AD203B41FA5}">
                      <a16:colId xmlns:a16="http://schemas.microsoft.com/office/drawing/2014/main" val="259633911"/>
                    </a:ext>
                  </a:extLst>
                </a:gridCol>
                <a:gridCol w="2523097">
                  <a:extLst>
                    <a:ext uri="{9D8B030D-6E8A-4147-A177-3AD203B41FA5}">
                      <a16:colId xmlns:a16="http://schemas.microsoft.com/office/drawing/2014/main" val="3859887390"/>
                    </a:ext>
                  </a:extLst>
                </a:gridCol>
              </a:tblGrid>
              <a:tr h="350517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Nucleus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415277"/>
                  </a:ext>
                </a:extLst>
              </a:tr>
              <a:tr h="489763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Pretectal nucleus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Just cranial to the sup. colliculus at the junction of the MB &amp; diencephalon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Pupillary light reflex (</a:t>
                      </a:r>
                      <a:r>
                        <a:rPr lang="en-US" sz="13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</a:t>
                      </a:r>
                      <a:r>
                        <a:rPr lang="en-US" sz="13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848492"/>
                  </a:ext>
                </a:extLst>
              </a:tr>
              <a:tr h="475359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b="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Optic tract &amp; visual </a:t>
                      </a:r>
                      <a:r>
                        <a:rPr lang="en-US" b="0" u="sng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cortes</a:t>
                      </a:r>
                      <a:r>
                        <a:rPr lang="en-US" b="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b="1" u="sng" dirty="0">
                          <a:solidFill>
                            <a:schemeClr val="accent2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Pretectal nucleus </a:t>
                      </a:r>
                      <a:r>
                        <a:rPr lang="en-US" b="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sym typeface="Wingdings" panose="05000000000000000000" pitchFamily="2" charset="2"/>
                        </a:rPr>
                        <a:t> Edinger-Westphal nucleus (bilaterally)</a:t>
                      </a:r>
                      <a:endParaRPr lang="en-US" b="1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705681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7CC462-55FA-45A0-9346-EA871DCDC06D}"/>
              </a:ext>
            </a:extLst>
          </p:cNvPr>
          <p:cNvCxnSpPr>
            <a:cxnSpLocks/>
          </p:cNvCxnSpPr>
          <p:nvPr/>
        </p:nvCxnSpPr>
        <p:spPr>
          <a:xfrm>
            <a:off x="6683188" y="2030505"/>
            <a:ext cx="10219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35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AFE885-AD4F-4845-A01B-DE6D37FEC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0" y="42661"/>
            <a:ext cx="8246599" cy="2519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3F7083-E94D-4A62-A76F-717001E42AEF}"/>
              </a:ext>
            </a:extLst>
          </p:cNvPr>
          <p:cNvSpPr/>
          <p:nvPr/>
        </p:nvSpPr>
        <p:spPr>
          <a:xfrm>
            <a:off x="1398494" y="228600"/>
            <a:ext cx="5795682" cy="747685"/>
          </a:xfrm>
          <a:prstGeom prst="roundRect">
            <a:avLst/>
          </a:prstGeom>
          <a:solidFill>
            <a:srgbClr val="90316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MB: Sup. Colliculus Section</a:t>
            </a:r>
          </a:p>
          <a:p>
            <a:pPr algn="ctr"/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Grey Mater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7319D-9ED8-46E6-862A-12F79134D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540" y="976285"/>
            <a:ext cx="7588508" cy="4294024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72DCF3A-5C1C-48D8-A8B6-7FD04E367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943948"/>
              </p:ext>
            </p:extLst>
          </p:nvPr>
        </p:nvGraphicFramePr>
        <p:xfrm>
          <a:off x="271415" y="5269371"/>
          <a:ext cx="8601168" cy="158769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867056">
                  <a:extLst>
                    <a:ext uri="{9D8B030D-6E8A-4147-A177-3AD203B41FA5}">
                      <a16:colId xmlns:a16="http://schemas.microsoft.com/office/drawing/2014/main" val="3323805092"/>
                    </a:ext>
                  </a:extLst>
                </a:gridCol>
                <a:gridCol w="2027672">
                  <a:extLst>
                    <a:ext uri="{9D8B030D-6E8A-4147-A177-3AD203B41FA5}">
                      <a16:colId xmlns:a16="http://schemas.microsoft.com/office/drawing/2014/main" val="259633911"/>
                    </a:ext>
                  </a:extLst>
                </a:gridCol>
                <a:gridCol w="3706440">
                  <a:extLst>
                    <a:ext uri="{9D8B030D-6E8A-4147-A177-3AD203B41FA5}">
                      <a16:colId xmlns:a16="http://schemas.microsoft.com/office/drawing/2014/main" val="3859887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Nucleus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415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F9AE1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Motor nucleus of CN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Ventromedial to aqueduct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Motor to extraocular mm.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848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Edinger-Westphal nucleus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Post.lat</a:t>
                      </a: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. to CN III motor 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Pupillary light reflex (eff.)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705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90316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Mesencephalic nucleus of CN V</a:t>
                      </a:r>
                      <a:endParaRPr lang="en-US" sz="1400" b="1" dirty="0">
                        <a:solidFill>
                          <a:srgbClr val="90316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Lateral to aqueduct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Receives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properioception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from the masticatory, facial, ocular &amp; lingual muscles.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2152186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B59149-D90F-4BC6-A758-C663D154C6DE}"/>
              </a:ext>
            </a:extLst>
          </p:cNvPr>
          <p:cNvCxnSpPr>
            <a:cxnSpLocks/>
          </p:cNvCxnSpPr>
          <p:nvPr/>
        </p:nvCxnSpPr>
        <p:spPr>
          <a:xfrm>
            <a:off x="753035" y="1304364"/>
            <a:ext cx="14791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6975B0-F2C4-4C51-A57E-75EF8C9EEB36}"/>
              </a:ext>
            </a:extLst>
          </p:cNvPr>
          <p:cNvCxnSpPr>
            <a:cxnSpLocks/>
          </p:cNvCxnSpPr>
          <p:nvPr/>
        </p:nvCxnSpPr>
        <p:spPr>
          <a:xfrm>
            <a:off x="6710083" y="1223681"/>
            <a:ext cx="14791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726273-B2F6-4687-A600-FC779728BAA5}"/>
              </a:ext>
            </a:extLst>
          </p:cNvPr>
          <p:cNvCxnSpPr>
            <a:cxnSpLocks/>
          </p:cNvCxnSpPr>
          <p:nvPr/>
        </p:nvCxnSpPr>
        <p:spPr>
          <a:xfrm>
            <a:off x="6763871" y="1627092"/>
            <a:ext cx="14791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32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AFE885-AD4F-4845-A01B-DE6D37FEC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0" y="42661"/>
            <a:ext cx="8246599" cy="2519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3F7083-E94D-4A62-A76F-717001E42AEF}"/>
              </a:ext>
            </a:extLst>
          </p:cNvPr>
          <p:cNvSpPr/>
          <p:nvPr/>
        </p:nvSpPr>
        <p:spPr>
          <a:xfrm>
            <a:off x="1398494" y="228600"/>
            <a:ext cx="5795682" cy="747685"/>
          </a:xfrm>
          <a:prstGeom prst="roundRect">
            <a:avLst/>
          </a:prstGeom>
          <a:solidFill>
            <a:srgbClr val="90316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MB: Sup. Colliculus Section</a:t>
            </a:r>
          </a:p>
          <a:p>
            <a:pPr algn="ctr"/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Grey Mater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7319D-9ED8-46E6-862A-12F79134D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47" y="976284"/>
            <a:ext cx="8469435" cy="4792504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72DCF3A-5C1C-48D8-A8B6-7FD04E367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571955"/>
              </p:ext>
            </p:extLst>
          </p:nvPr>
        </p:nvGraphicFramePr>
        <p:xfrm>
          <a:off x="271415" y="5885180"/>
          <a:ext cx="8601168" cy="7416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867056">
                  <a:extLst>
                    <a:ext uri="{9D8B030D-6E8A-4147-A177-3AD203B41FA5}">
                      <a16:colId xmlns:a16="http://schemas.microsoft.com/office/drawing/2014/main" val="3323805092"/>
                    </a:ext>
                  </a:extLst>
                </a:gridCol>
                <a:gridCol w="2027672">
                  <a:extLst>
                    <a:ext uri="{9D8B030D-6E8A-4147-A177-3AD203B41FA5}">
                      <a16:colId xmlns:a16="http://schemas.microsoft.com/office/drawing/2014/main" val="259633911"/>
                    </a:ext>
                  </a:extLst>
                </a:gridCol>
                <a:gridCol w="3706440">
                  <a:extLst>
                    <a:ext uri="{9D8B030D-6E8A-4147-A177-3AD203B41FA5}">
                      <a16:colId xmlns:a16="http://schemas.microsoft.com/office/drawing/2014/main" val="3859887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Nucleus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415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Reticular </a:t>
                      </a:r>
                      <a:r>
                        <a:rPr lang="en-US" sz="1350" b="1" dirty="0">
                          <a:solidFill>
                            <a:srgbClr val="90316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nuclei</a:t>
                      </a:r>
                      <a:endParaRPr lang="en-US" sz="1350" dirty="0">
                        <a:solidFill>
                          <a:srgbClr val="90316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Lat. </a:t>
                      </a:r>
                      <a:r>
                        <a:rPr lang="en-US" sz="135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tocentral</a:t>
                      </a:r>
                      <a:r>
                        <a:rPr lang="en-US" sz="13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grey matter</a:t>
                      </a:r>
                      <a:endParaRPr lang="en-US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Controls alertness, circadian rhythm…etc.</a:t>
                      </a:r>
                      <a:endParaRPr lang="en-US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6848492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78892E-197E-4642-B845-70E0EF826797}"/>
              </a:ext>
            </a:extLst>
          </p:cNvPr>
          <p:cNvCxnSpPr>
            <a:cxnSpLocks/>
          </p:cNvCxnSpPr>
          <p:nvPr/>
        </p:nvCxnSpPr>
        <p:spPr>
          <a:xfrm>
            <a:off x="779929" y="2285999"/>
            <a:ext cx="10219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19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4219AB5-B041-A9F2-88D1-2CC464931FFA}"/>
              </a:ext>
            </a:extLst>
          </p:cNvPr>
          <p:cNvGrpSpPr/>
          <p:nvPr/>
        </p:nvGrpSpPr>
        <p:grpSpPr>
          <a:xfrm>
            <a:off x="-9611" y="6740803"/>
            <a:ext cx="9163221" cy="117197"/>
            <a:chOff x="-25628" y="6738766"/>
            <a:chExt cx="12217628" cy="403410"/>
          </a:xfrm>
        </p:grpSpPr>
        <p:sp>
          <p:nvSpPr>
            <p:cNvPr id="134" name="Freeform 96">
              <a:extLst>
                <a:ext uri="{FF2B5EF4-FFF2-40B4-BE49-F238E27FC236}">
                  <a16:creationId xmlns:a16="http://schemas.microsoft.com/office/drawing/2014/main" id="{11886C23-A826-A8A2-3CFB-1D7DCDD4ACE1}"/>
                </a:ext>
              </a:extLst>
            </p:cNvPr>
            <p:cNvSpPr/>
            <p:nvPr/>
          </p:nvSpPr>
          <p:spPr>
            <a:xfrm rot="16200000">
              <a:off x="8088983" y="3039157"/>
              <a:ext cx="403408" cy="7802626"/>
            </a:xfrm>
            <a:custGeom>
              <a:avLst/>
              <a:gdLst>
                <a:gd name="connsiteX0" fmla="*/ 0 w 360363"/>
                <a:gd name="connsiteY0" fmla="*/ 7786258 h 7786258"/>
                <a:gd name="connsiteX1" fmla="*/ 0 w 360363"/>
                <a:gd name="connsiteY1" fmla="*/ 1728379 h 7786258"/>
                <a:gd name="connsiteX2" fmla="*/ 0 w 360363"/>
                <a:gd name="connsiteY2" fmla="*/ 345676 h 7786258"/>
                <a:gd name="connsiteX3" fmla="*/ 360363 w 360363"/>
                <a:gd name="connsiteY3" fmla="*/ 0 h 7786258"/>
                <a:gd name="connsiteX4" fmla="*/ 360363 w 360363"/>
                <a:gd name="connsiteY4" fmla="*/ 1728379 h 7786258"/>
                <a:gd name="connsiteX5" fmla="*/ 360363 w 360363"/>
                <a:gd name="connsiteY5" fmla="*/ 7786258 h 778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363" h="7786258">
                  <a:moveTo>
                    <a:pt x="0" y="7786258"/>
                  </a:moveTo>
                  <a:lnTo>
                    <a:pt x="0" y="1728379"/>
                  </a:lnTo>
                  <a:lnTo>
                    <a:pt x="0" y="345676"/>
                  </a:lnTo>
                  <a:lnTo>
                    <a:pt x="360363" y="0"/>
                  </a:lnTo>
                  <a:lnTo>
                    <a:pt x="360363" y="1728379"/>
                  </a:lnTo>
                  <a:lnTo>
                    <a:pt x="360363" y="7786258"/>
                  </a:lnTo>
                  <a:close/>
                </a:path>
              </a:pathLst>
            </a:custGeom>
            <a:solidFill>
              <a:srgbClr val="169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97">
              <a:extLst>
                <a:ext uri="{FF2B5EF4-FFF2-40B4-BE49-F238E27FC236}">
                  <a16:creationId xmlns:a16="http://schemas.microsoft.com/office/drawing/2014/main" id="{332E1D72-0FA1-5D51-70CA-F23741BBB8AF}"/>
                </a:ext>
              </a:extLst>
            </p:cNvPr>
            <p:cNvSpPr/>
            <p:nvPr/>
          </p:nvSpPr>
          <p:spPr>
            <a:xfrm rot="10800000">
              <a:off x="-25628" y="6738766"/>
              <a:ext cx="4804521" cy="403410"/>
            </a:xfrm>
            <a:custGeom>
              <a:avLst/>
              <a:gdLst>
                <a:gd name="connsiteX0" fmla="*/ 1728379 w 4794442"/>
                <a:gd name="connsiteY0" fmla="*/ 0 h 360365"/>
                <a:gd name="connsiteX1" fmla="*/ 4794442 w 4794442"/>
                <a:gd name="connsiteY1" fmla="*/ 0 h 360365"/>
                <a:gd name="connsiteX2" fmla="*/ 4794442 w 4794442"/>
                <a:gd name="connsiteY2" fmla="*/ 360365 h 360365"/>
                <a:gd name="connsiteX3" fmla="*/ 1728379 w 4794442"/>
                <a:gd name="connsiteY3" fmla="*/ 360365 h 360365"/>
                <a:gd name="connsiteX4" fmla="*/ 345676 w 4794442"/>
                <a:gd name="connsiteY4" fmla="*/ 360365 h 360365"/>
                <a:gd name="connsiteX5" fmla="*/ 0 w 4794442"/>
                <a:gd name="connsiteY5" fmla="*/ 2 h 360365"/>
                <a:gd name="connsiteX6" fmla="*/ 1728379 w 4794442"/>
                <a:gd name="connsiteY6" fmla="*/ 2 h 36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4442" h="360365">
                  <a:moveTo>
                    <a:pt x="1728379" y="0"/>
                  </a:moveTo>
                  <a:lnTo>
                    <a:pt x="4794442" y="0"/>
                  </a:lnTo>
                  <a:lnTo>
                    <a:pt x="4794442" y="360365"/>
                  </a:lnTo>
                  <a:lnTo>
                    <a:pt x="1728379" y="360365"/>
                  </a:lnTo>
                  <a:lnTo>
                    <a:pt x="345676" y="360365"/>
                  </a:lnTo>
                  <a:lnTo>
                    <a:pt x="0" y="2"/>
                  </a:lnTo>
                  <a:lnTo>
                    <a:pt x="1728379" y="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A6127F-1B01-40C4-A07E-5A4039162480}"/>
              </a:ext>
            </a:extLst>
          </p:cNvPr>
          <p:cNvSpPr/>
          <p:nvPr/>
        </p:nvSpPr>
        <p:spPr>
          <a:xfrm>
            <a:off x="242888" y="57444"/>
            <a:ext cx="8543925" cy="44816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Position &amp; relation to the cerebellum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0C82995-94AD-4D12-B80D-93451BC7D319}"/>
              </a:ext>
            </a:extLst>
          </p:cNvPr>
          <p:cNvSpPr txBox="1"/>
          <p:nvPr/>
        </p:nvSpPr>
        <p:spPr>
          <a:xfrm>
            <a:off x="242888" y="552745"/>
            <a:ext cx="8438689" cy="11378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midbrain is supratentorial while the pons, MO &amp; cerebellum are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infratenteorial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cerebellum attaches to the midbrain by the superior cerebellar peduncles, to the pons by the middle cerebellar peduncles &amp; to the medulla oblongata (MO) by the inferior cerebellar peduncles.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2530F-7E5F-4493-9F96-E13E72D9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1625" y="1819634"/>
            <a:ext cx="7581986" cy="3233762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DC0A161-C5EC-46E8-AEA4-D1FCEF25F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1" y="3533530"/>
            <a:ext cx="4165882" cy="300967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99FE21-D1CE-4489-8D94-A6CB457084EF}"/>
              </a:ext>
            </a:extLst>
          </p:cNvPr>
          <p:cNvCxnSpPr>
            <a:cxnSpLocks/>
          </p:cNvCxnSpPr>
          <p:nvPr/>
        </p:nvCxnSpPr>
        <p:spPr>
          <a:xfrm flipV="1">
            <a:off x="3429000" y="4976095"/>
            <a:ext cx="727271" cy="150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039D89-E171-4864-A9F6-5068A23124E7}"/>
              </a:ext>
            </a:extLst>
          </p:cNvPr>
          <p:cNvCxnSpPr>
            <a:cxnSpLocks/>
          </p:cNvCxnSpPr>
          <p:nvPr/>
        </p:nvCxnSpPr>
        <p:spPr>
          <a:xfrm flipV="1">
            <a:off x="179985" y="4518895"/>
            <a:ext cx="727271" cy="150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834110-115A-4498-8557-5B3518814F4E}"/>
              </a:ext>
            </a:extLst>
          </p:cNvPr>
          <p:cNvCxnSpPr>
            <a:cxnSpLocks/>
          </p:cNvCxnSpPr>
          <p:nvPr/>
        </p:nvCxnSpPr>
        <p:spPr>
          <a:xfrm flipV="1">
            <a:off x="140157" y="5961932"/>
            <a:ext cx="727271" cy="150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D78B76-A13B-43E9-9677-877E9E78DE96}"/>
              </a:ext>
            </a:extLst>
          </p:cNvPr>
          <p:cNvCxnSpPr>
            <a:cxnSpLocks/>
          </p:cNvCxnSpPr>
          <p:nvPr/>
        </p:nvCxnSpPr>
        <p:spPr>
          <a:xfrm>
            <a:off x="7208739" y="2282831"/>
            <a:ext cx="16923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907679-8F35-4F5C-A8CE-74C3576CDB97}"/>
              </a:ext>
            </a:extLst>
          </p:cNvPr>
          <p:cNvCxnSpPr>
            <a:cxnSpLocks/>
          </p:cNvCxnSpPr>
          <p:nvPr/>
        </p:nvCxnSpPr>
        <p:spPr>
          <a:xfrm>
            <a:off x="1736603" y="3268671"/>
            <a:ext cx="16923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C167E91-D20C-4FE4-B7E8-036ADE546076}"/>
              </a:ext>
            </a:extLst>
          </p:cNvPr>
          <p:cNvCxnSpPr>
            <a:cxnSpLocks/>
          </p:cNvCxnSpPr>
          <p:nvPr/>
        </p:nvCxnSpPr>
        <p:spPr>
          <a:xfrm>
            <a:off x="7237315" y="4211646"/>
            <a:ext cx="16923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36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AFE885-AD4F-4845-A01B-DE6D37FEC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0" y="42661"/>
            <a:ext cx="8246599" cy="2519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3F7083-E94D-4A62-A76F-717001E42AEF}"/>
              </a:ext>
            </a:extLst>
          </p:cNvPr>
          <p:cNvSpPr/>
          <p:nvPr/>
        </p:nvSpPr>
        <p:spPr>
          <a:xfrm>
            <a:off x="1398494" y="228600"/>
            <a:ext cx="5795682" cy="747685"/>
          </a:xfrm>
          <a:prstGeom prst="roundRect">
            <a:avLst/>
          </a:prstGeom>
          <a:solidFill>
            <a:srgbClr val="90316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MB: Sup. Colliculus Section</a:t>
            </a:r>
          </a:p>
          <a:p>
            <a:pPr algn="ctr"/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Grey Mater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7319D-9ED8-46E6-862A-12F79134D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00" y="1013962"/>
            <a:ext cx="7819436" cy="4424697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72DCF3A-5C1C-48D8-A8B6-7FD04E367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211055"/>
              </p:ext>
            </p:extLst>
          </p:nvPr>
        </p:nvGraphicFramePr>
        <p:xfrm>
          <a:off x="94131" y="5438659"/>
          <a:ext cx="8601168" cy="13766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867056">
                  <a:extLst>
                    <a:ext uri="{9D8B030D-6E8A-4147-A177-3AD203B41FA5}">
                      <a16:colId xmlns:a16="http://schemas.microsoft.com/office/drawing/2014/main" val="3323805092"/>
                    </a:ext>
                  </a:extLst>
                </a:gridCol>
                <a:gridCol w="2619342">
                  <a:extLst>
                    <a:ext uri="{9D8B030D-6E8A-4147-A177-3AD203B41FA5}">
                      <a16:colId xmlns:a16="http://schemas.microsoft.com/office/drawing/2014/main" val="259633911"/>
                    </a:ext>
                  </a:extLst>
                </a:gridCol>
                <a:gridCol w="3114770">
                  <a:extLst>
                    <a:ext uri="{9D8B030D-6E8A-4147-A177-3AD203B41FA5}">
                      <a16:colId xmlns:a16="http://schemas.microsoft.com/office/drawing/2014/main" val="3859887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Nucleus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415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Red nucleus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Paramedian behind substantia nigra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 of the extrapyramidal system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705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Substantia nigra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Between tegmentum &amp; crus cerebri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Negrostriate</a:t>
                      </a:r>
                      <a:r>
                        <a:rPr lang="en-US" sz="13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fibers secrete dopamine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540561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677C3A-575D-4BDA-8C21-1C8031A19C3B}"/>
              </a:ext>
            </a:extLst>
          </p:cNvPr>
          <p:cNvCxnSpPr>
            <a:cxnSpLocks/>
          </p:cNvCxnSpPr>
          <p:nvPr/>
        </p:nvCxnSpPr>
        <p:spPr>
          <a:xfrm>
            <a:off x="1250577" y="4141693"/>
            <a:ext cx="7664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B4274D-BF76-4022-B29C-8358E7C59F93}"/>
              </a:ext>
            </a:extLst>
          </p:cNvPr>
          <p:cNvCxnSpPr>
            <a:cxnSpLocks/>
          </p:cNvCxnSpPr>
          <p:nvPr/>
        </p:nvCxnSpPr>
        <p:spPr>
          <a:xfrm>
            <a:off x="1143000" y="4814046"/>
            <a:ext cx="833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5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AFE885-AD4F-4845-A01B-DE6D37FEC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0" y="42661"/>
            <a:ext cx="8246599" cy="2519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3F7083-E94D-4A62-A76F-717001E42AEF}"/>
              </a:ext>
            </a:extLst>
          </p:cNvPr>
          <p:cNvSpPr/>
          <p:nvPr/>
        </p:nvSpPr>
        <p:spPr>
          <a:xfrm>
            <a:off x="1398494" y="228600"/>
            <a:ext cx="5795682" cy="747685"/>
          </a:xfrm>
          <a:prstGeom prst="roundRect">
            <a:avLst/>
          </a:prstGeom>
          <a:solidFill>
            <a:srgbClr val="90316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MB: Inf. Colliculus Section</a:t>
            </a:r>
          </a:p>
          <a:p>
            <a:pPr algn="ctr"/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Grey Mater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7319D-9ED8-46E6-862A-12F79134D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00" y="1068095"/>
            <a:ext cx="8349438" cy="4039468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72DCF3A-5C1C-48D8-A8B6-7FD04E367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498244"/>
              </p:ext>
            </p:extLst>
          </p:nvPr>
        </p:nvGraphicFramePr>
        <p:xfrm>
          <a:off x="94129" y="5544133"/>
          <a:ext cx="8601168" cy="11125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867056">
                  <a:extLst>
                    <a:ext uri="{9D8B030D-6E8A-4147-A177-3AD203B41FA5}">
                      <a16:colId xmlns:a16="http://schemas.microsoft.com/office/drawing/2014/main" val="3323805092"/>
                    </a:ext>
                  </a:extLst>
                </a:gridCol>
                <a:gridCol w="2867056">
                  <a:extLst>
                    <a:ext uri="{9D8B030D-6E8A-4147-A177-3AD203B41FA5}">
                      <a16:colId xmlns:a16="http://schemas.microsoft.com/office/drawing/2014/main" val="259633911"/>
                    </a:ext>
                  </a:extLst>
                </a:gridCol>
                <a:gridCol w="2867056">
                  <a:extLst>
                    <a:ext uri="{9D8B030D-6E8A-4147-A177-3AD203B41FA5}">
                      <a16:colId xmlns:a16="http://schemas.microsoft.com/office/drawing/2014/main" val="3859887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Nucleus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415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Nucleus of inferior colliculus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Tectum (</a:t>
                      </a:r>
                      <a:r>
                        <a:rPr lang="en-US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post.lat</a:t>
                      </a: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 auditory reflex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84849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Cochlear nuclei</a:t>
                      </a:r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sym typeface="Wingdings" panose="05000000000000000000" pitchFamily="2" charset="2"/>
                        </a:rPr>
                        <a:t> lat. lemniscus </a:t>
                      </a:r>
                      <a:r>
                        <a:rPr lang="en-U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sym typeface="Wingdings" panose="05000000000000000000" pitchFamily="2" charset="2"/>
                        </a:rPr>
                        <a:t>N. of inf. colliculus</a:t>
                      </a:r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sym typeface="Wingdings" panose="05000000000000000000" pitchFamily="2" charset="2"/>
                        </a:rPr>
                        <a:t> inf. brachium  MGB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705681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3B5EDB-9E0D-448D-8BED-A53E3835CB3D}"/>
              </a:ext>
            </a:extLst>
          </p:cNvPr>
          <p:cNvCxnSpPr>
            <a:cxnSpLocks/>
          </p:cNvCxnSpPr>
          <p:nvPr/>
        </p:nvCxnSpPr>
        <p:spPr>
          <a:xfrm>
            <a:off x="6683188" y="1465728"/>
            <a:ext cx="10219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74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AFE885-AD4F-4845-A01B-DE6D37FEC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0" y="42661"/>
            <a:ext cx="8246599" cy="2519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3F7083-E94D-4A62-A76F-717001E42AEF}"/>
              </a:ext>
            </a:extLst>
          </p:cNvPr>
          <p:cNvSpPr/>
          <p:nvPr/>
        </p:nvSpPr>
        <p:spPr>
          <a:xfrm>
            <a:off x="1398494" y="228600"/>
            <a:ext cx="5795682" cy="747685"/>
          </a:xfrm>
          <a:prstGeom prst="roundRect">
            <a:avLst/>
          </a:prstGeom>
          <a:solidFill>
            <a:srgbClr val="90316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MB: Inf. Colliculus Section</a:t>
            </a:r>
          </a:p>
          <a:p>
            <a:pPr algn="ctr"/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Grey Mater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7319D-9ED8-46E6-862A-12F79134D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00" y="1068095"/>
            <a:ext cx="8349438" cy="4039468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72DCF3A-5C1C-48D8-A8B6-7FD04E367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857742"/>
              </p:ext>
            </p:extLst>
          </p:nvPr>
        </p:nvGraphicFramePr>
        <p:xfrm>
          <a:off x="94131" y="5199373"/>
          <a:ext cx="8601168" cy="121685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867056">
                  <a:extLst>
                    <a:ext uri="{9D8B030D-6E8A-4147-A177-3AD203B41FA5}">
                      <a16:colId xmlns:a16="http://schemas.microsoft.com/office/drawing/2014/main" val="3323805092"/>
                    </a:ext>
                  </a:extLst>
                </a:gridCol>
                <a:gridCol w="2135248">
                  <a:extLst>
                    <a:ext uri="{9D8B030D-6E8A-4147-A177-3AD203B41FA5}">
                      <a16:colId xmlns:a16="http://schemas.microsoft.com/office/drawing/2014/main" val="259633911"/>
                    </a:ext>
                  </a:extLst>
                </a:gridCol>
                <a:gridCol w="3598864">
                  <a:extLst>
                    <a:ext uri="{9D8B030D-6E8A-4147-A177-3AD203B41FA5}">
                      <a16:colId xmlns:a16="http://schemas.microsoft.com/office/drawing/2014/main" val="3859887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Nucleus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415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400" b="1" u="sng" dirty="0">
                          <a:solidFill>
                            <a:srgbClr val="90316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Mesencephalic nucleus of CN V</a:t>
                      </a:r>
                      <a:endParaRPr lang="en-US" sz="1400" b="1" u="sng" dirty="0">
                        <a:solidFill>
                          <a:srgbClr val="90316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Lateral to aqueduct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Receives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properioception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from the masticatory, facial, ocular &amp; lingual muscles.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6848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50" b="1" dirty="0">
                          <a:solidFill>
                            <a:srgbClr val="90316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Trochlear nerve nucleus</a:t>
                      </a:r>
                      <a:endParaRPr lang="en-US" sz="1350" dirty="0">
                        <a:solidFill>
                          <a:srgbClr val="90316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Ventromedial to aqueduct</a:t>
                      </a:r>
                      <a:endParaRPr lang="en-US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Motor neurons </a:t>
                      </a:r>
                      <a:r>
                        <a:rPr lang="en-US" sz="135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tosuperior</a:t>
                      </a:r>
                      <a:r>
                        <a:rPr lang="en-US" sz="13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oblique muscle</a:t>
                      </a:r>
                      <a:endParaRPr lang="en-US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2705681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A7CBB4-0771-48A8-95AB-E9375E66BA23}"/>
              </a:ext>
            </a:extLst>
          </p:cNvPr>
          <p:cNvCxnSpPr>
            <a:cxnSpLocks/>
          </p:cNvCxnSpPr>
          <p:nvPr/>
        </p:nvCxnSpPr>
        <p:spPr>
          <a:xfrm>
            <a:off x="6508377" y="2043952"/>
            <a:ext cx="10757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6D3DE9-563F-48A6-A2DD-F85799A2654A}"/>
              </a:ext>
            </a:extLst>
          </p:cNvPr>
          <p:cNvCxnSpPr>
            <a:cxnSpLocks/>
          </p:cNvCxnSpPr>
          <p:nvPr/>
        </p:nvCxnSpPr>
        <p:spPr>
          <a:xfrm>
            <a:off x="524436" y="1277469"/>
            <a:ext cx="1425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1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4219AB5-B041-A9F2-88D1-2CC464931FFA}"/>
              </a:ext>
            </a:extLst>
          </p:cNvPr>
          <p:cNvGrpSpPr/>
          <p:nvPr/>
        </p:nvGrpSpPr>
        <p:grpSpPr>
          <a:xfrm>
            <a:off x="-9611" y="6740803"/>
            <a:ext cx="9163221" cy="117197"/>
            <a:chOff x="-25628" y="6738766"/>
            <a:chExt cx="12217628" cy="403410"/>
          </a:xfrm>
        </p:grpSpPr>
        <p:sp>
          <p:nvSpPr>
            <p:cNvPr id="134" name="Freeform 96">
              <a:extLst>
                <a:ext uri="{FF2B5EF4-FFF2-40B4-BE49-F238E27FC236}">
                  <a16:creationId xmlns:a16="http://schemas.microsoft.com/office/drawing/2014/main" id="{11886C23-A826-A8A2-3CFB-1D7DCDD4ACE1}"/>
                </a:ext>
              </a:extLst>
            </p:cNvPr>
            <p:cNvSpPr/>
            <p:nvPr/>
          </p:nvSpPr>
          <p:spPr>
            <a:xfrm rot="16200000">
              <a:off x="8088983" y="3039157"/>
              <a:ext cx="403408" cy="7802626"/>
            </a:xfrm>
            <a:custGeom>
              <a:avLst/>
              <a:gdLst>
                <a:gd name="connsiteX0" fmla="*/ 0 w 360363"/>
                <a:gd name="connsiteY0" fmla="*/ 7786258 h 7786258"/>
                <a:gd name="connsiteX1" fmla="*/ 0 w 360363"/>
                <a:gd name="connsiteY1" fmla="*/ 1728379 h 7786258"/>
                <a:gd name="connsiteX2" fmla="*/ 0 w 360363"/>
                <a:gd name="connsiteY2" fmla="*/ 345676 h 7786258"/>
                <a:gd name="connsiteX3" fmla="*/ 360363 w 360363"/>
                <a:gd name="connsiteY3" fmla="*/ 0 h 7786258"/>
                <a:gd name="connsiteX4" fmla="*/ 360363 w 360363"/>
                <a:gd name="connsiteY4" fmla="*/ 1728379 h 7786258"/>
                <a:gd name="connsiteX5" fmla="*/ 360363 w 360363"/>
                <a:gd name="connsiteY5" fmla="*/ 7786258 h 778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363" h="7786258">
                  <a:moveTo>
                    <a:pt x="0" y="7786258"/>
                  </a:moveTo>
                  <a:lnTo>
                    <a:pt x="0" y="1728379"/>
                  </a:lnTo>
                  <a:lnTo>
                    <a:pt x="0" y="345676"/>
                  </a:lnTo>
                  <a:lnTo>
                    <a:pt x="360363" y="0"/>
                  </a:lnTo>
                  <a:lnTo>
                    <a:pt x="360363" y="1728379"/>
                  </a:lnTo>
                  <a:lnTo>
                    <a:pt x="360363" y="7786258"/>
                  </a:lnTo>
                  <a:close/>
                </a:path>
              </a:pathLst>
            </a:custGeom>
            <a:solidFill>
              <a:srgbClr val="169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97">
              <a:extLst>
                <a:ext uri="{FF2B5EF4-FFF2-40B4-BE49-F238E27FC236}">
                  <a16:creationId xmlns:a16="http://schemas.microsoft.com/office/drawing/2014/main" id="{332E1D72-0FA1-5D51-70CA-F23741BBB8AF}"/>
                </a:ext>
              </a:extLst>
            </p:cNvPr>
            <p:cNvSpPr/>
            <p:nvPr/>
          </p:nvSpPr>
          <p:spPr>
            <a:xfrm rot="10800000">
              <a:off x="-25628" y="6738766"/>
              <a:ext cx="4804521" cy="403410"/>
            </a:xfrm>
            <a:custGeom>
              <a:avLst/>
              <a:gdLst>
                <a:gd name="connsiteX0" fmla="*/ 1728379 w 4794442"/>
                <a:gd name="connsiteY0" fmla="*/ 0 h 360365"/>
                <a:gd name="connsiteX1" fmla="*/ 4794442 w 4794442"/>
                <a:gd name="connsiteY1" fmla="*/ 0 h 360365"/>
                <a:gd name="connsiteX2" fmla="*/ 4794442 w 4794442"/>
                <a:gd name="connsiteY2" fmla="*/ 360365 h 360365"/>
                <a:gd name="connsiteX3" fmla="*/ 1728379 w 4794442"/>
                <a:gd name="connsiteY3" fmla="*/ 360365 h 360365"/>
                <a:gd name="connsiteX4" fmla="*/ 345676 w 4794442"/>
                <a:gd name="connsiteY4" fmla="*/ 360365 h 360365"/>
                <a:gd name="connsiteX5" fmla="*/ 0 w 4794442"/>
                <a:gd name="connsiteY5" fmla="*/ 2 h 360365"/>
                <a:gd name="connsiteX6" fmla="*/ 1728379 w 4794442"/>
                <a:gd name="connsiteY6" fmla="*/ 2 h 36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4442" h="360365">
                  <a:moveTo>
                    <a:pt x="1728379" y="0"/>
                  </a:moveTo>
                  <a:lnTo>
                    <a:pt x="4794442" y="0"/>
                  </a:lnTo>
                  <a:lnTo>
                    <a:pt x="4794442" y="360365"/>
                  </a:lnTo>
                  <a:lnTo>
                    <a:pt x="1728379" y="360365"/>
                  </a:lnTo>
                  <a:lnTo>
                    <a:pt x="345676" y="360365"/>
                  </a:lnTo>
                  <a:lnTo>
                    <a:pt x="0" y="2"/>
                  </a:lnTo>
                  <a:lnTo>
                    <a:pt x="1728379" y="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043E47-678C-188E-AD07-CAF2224D4574}"/>
              </a:ext>
            </a:extLst>
          </p:cNvPr>
          <p:cNvGrpSpPr/>
          <p:nvPr/>
        </p:nvGrpSpPr>
        <p:grpSpPr>
          <a:xfrm>
            <a:off x="-9611" y="593889"/>
            <a:ext cx="9237432" cy="5891751"/>
            <a:chOff x="-25527" y="804290"/>
            <a:chExt cx="9124207" cy="49640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E76495D-D350-B5F7-36FC-4AA9864FF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5527" y="804290"/>
              <a:ext cx="9124207" cy="4964050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EEF9849-8ED1-F5CF-9529-5DB088219FA5}"/>
                </a:ext>
              </a:extLst>
            </p:cNvPr>
            <p:cNvCxnSpPr/>
            <p:nvPr/>
          </p:nvCxnSpPr>
          <p:spPr>
            <a:xfrm>
              <a:off x="8206740" y="1668780"/>
              <a:ext cx="0" cy="37947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D0C992F-93E2-8898-2C7F-9DDDAF521F62}"/>
                </a:ext>
              </a:extLst>
            </p:cNvPr>
            <p:cNvCxnSpPr>
              <a:cxnSpLocks/>
            </p:cNvCxnSpPr>
            <p:nvPr/>
          </p:nvCxnSpPr>
          <p:spPr>
            <a:xfrm>
              <a:off x="556260" y="1257300"/>
              <a:ext cx="0" cy="4206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7603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4219AB5-B041-A9F2-88D1-2CC464931FFA}"/>
              </a:ext>
            </a:extLst>
          </p:cNvPr>
          <p:cNvGrpSpPr/>
          <p:nvPr/>
        </p:nvGrpSpPr>
        <p:grpSpPr>
          <a:xfrm>
            <a:off x="-9611" y="6740803"/>
            <a:ext cx="9163221" cy="117197"/>
            <a:chOff x="-25628" y="6738766"/>
            <a:chExt cx="12217628" cy="403410"/>
          </a:xfrm>
        </p:grpSpPr>
        <p:sp>
          <p:nvSpPr>
            <p:cNvPr id="134" name="Freeform 96">
              <a:extLst>
                <a:ext uri="{FF2B5EF4-FFF2-40B4-BE49-F238E27FC236}">
                  <a16:creationId xmlns:a16="http://schemas.microsoft.com/office/drawing/2014/main" id="{11886C23-A826-A8A2-3CFB-1D7DCDD4ACE1}"/>
                </a:ext>
              </a:extLst>
            </p:cNvPr>
            <p:cNvSpPr/>
            <p:nvPr/>
          </p:nvSpPr>
          <p:spPr>
            <a:xfrm rot="16200000">
              <a:off x="8088983" y="3039157"/>
              <a:ext cx="403408" cy="7802626"/>
            </a:xfrm>
            <a:custGeom>
              <a:avLst/>
              <a:gdLst>
                <a:gd name="connsiteX0" fmla="*/ 0 w 360363"/>
                <a:gd name="connsiteY0" fmla="*/ 7786258 h 7786258"/>
                <a:gd name="connsiteX1" fmla="*/ 0 w 360363"/>
                <a:gd name="connsiteY1" fmla="*/ 1728379 h 7786258"/>
                <a:gd name="connsiteX2" fmla="*/ 0 w 360363"/>
                <a:gd name="connsiteY2" fmla="*/ 345676 h 7786258"/>
                <a:gd name="connsiteX3" fmla="*/ 360363 w 360363"/>
                <a:gd name="connsiteY3" fmla="*/ 0 h 7786258"/>
                <a:gd name="connsiteX4" fmla="*/ 360363 w 360363"/>
                <a:gd name="connsiteY4" fmla="*/ 1728379 h 7786258"/>
                <a:gd name="connsiteX5" fmla="*/ 360363 w 360363"/>
                <a:gd name="connsiteY5" fmla="*/ 7786258 h 778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363" h="7786258">
                  <a:moveTo>
                    <a:pt x="0" y="7786258"/>
                  </a:moveTo>
                  <a:lnTo>
                    <a:pt x="0" y="1728379"/>
                  </a:lnTo>
                  <a:lnTo>
                    <a:pt x="0" y="345676"/>
                  </a:lnTo>
                  <a:lnTo>
                    <a:pt x="360363" y="0"/>
                  </a:lnTo>
                  <a:lnTo>
                    <a:pt x="360363" y="1728379"/>
                  </a:lnTo>
                  <a:lnTo>
                    <a:pt x="360363" y="7786258"/>
                  </a:lnTo>
                  <a:close/>
                </a:path>
              </a:pathLst>
            </a:custGeom>
            <a:solidFill>
              <a:srgbClr val="169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97">
              <a:extLst>
                <a:ext uri="{FF2B5EF4-FFF2-40B4-BE49-F238E27FC236}">
                  <a16:creationId xmlns:a16="http://schemas.microsoft.com/office/drawing/2014/main" id="{332E1D72-0FA1-5D51-70CA-F23741BBB8AF}"/>
                </a:ext>
              </a:extLst>
            </p:cNvPr>
            <p:cNvSpPr/>
            <p:nvPr/>
          </p:nvSpPr>
          <p:spPr>
            <a:xfrm rot="10800000">
              <a:off x="-25628" y="6738766"/>
              <a:ext cx="4804521" cy="403410"/>
            </a:xfrm>
            <a:custGeom>
              <a:avLst/>
              <a:gdLst>
                <a:gd name="connsiteX0" fmla="*/ 1728379 w 4794442"/>
                <a:gd name="connsiteY0" fmla="*/ 0 h 360365"/>
                <a:gd name="connsiteX1" fmla="*/ 4794442 w 4794442"/>
                <a:gd name="connsiteY1" fmla="*/ 0 h 360365"/>
                <a:gd name="connsiteX2" fmla="*/ 4794442 w 4794442"/>
                <a:gd name="connsiteY2" fmla="*/ 360365 h 360365"/>
                <a:gd name="connsiteX3" fmla="*/ 1728379 w 4794442"/>
                <a:gd name="connsiteY3" fmla="*/ 360365 h 360365"/>
                <a:gd name="connsiteX4" fmla="*/ 345676 w 4794442"/>
                <a:gd name="connsiteY4" fmla="*/ 360365 h 360365"/>
                <a:gd name="connsiteX5" fmla="*/ 0 w 4794442"/>
                <a:gd name="connsiteY5" fmla="*/ 2 h 360365"/>
                <a:gd name="connsiteX6" fmla="*/ 1728379 w 4794442"/>
                <a:gd name="connsiteY6" fmla="*/ 2 h 36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4442" h="360365">
                  <a:moveTo>
                    <a:pt x="1728379" y="0"/>
                  </a:moveTo>
                  <a:lnTo>
                    <a:pt x="4794442" y="0"/>
                  </a:lnTo>
                  <a:lnTo>
                    <a:pt x="4794442" y="360365"/>
                  </a:lnTo>
                  <a:lnTo>
                    <a:pt x="1728379" y="360365"/>
                  </a:lnTo>
                  <a:lnTo>
                    <a:pt x="345676" y="360365"/>
                  </a:lnTo>
                  <a:lnTo>
                    <a:pt x="0" y="2"/>
                  </a:lnTo>
                  <a:lnTo>
                    <a:pt x="1728379" y="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A6127F-1B01-40C4-A07E-5A4039162480}"/>
              </a:ext>
            </a:extLst>
          </p:cNvPr>
          <p:cNvSpPr/>
          <p:nvPr/>
        </p:nvSpPr>
        <p:spPr>
          <a:xfrm>
            <a:off x="242888" y="28573"/>
            <a:ext cx="8543925" cy="833927"/>
          </a:xfrm>
          <a:prstGeom prst="roundRect">
            <a:avLst/>
          </a:prstGeom>
          <a:solidFill>
            <a:srgbClr val="1697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Upper Pons Section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Grey Mater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41DF2-0964-4349-9CB5-9A2C9FEC2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02" y="964536"/>
            <a:ext cx="9141411" cy="39523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5C76E6-7D00-469A-A3A6-C0D1BC9639B6}"/>
              </a:ext>
            </a:extLst>
          </p:cNvPr>
          <p:cNvSpPr txBox="1"/>
          <p:nvPr/>
        </p:nvSpPr>
        <p:spPr>
          <a:xfrm>
            <a:off x="153902" y="5057506"/>
            <a:ext cx="88786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numerous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6EA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pontine nuclei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96EA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occupy the ventral region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basilar part)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scattered among white matter fibers. They receive the corticopontine fibers of the crura cerebri (afferent). Their efferent fibers emerge to cross to the opposite side as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pontocerebellar decussation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reach the opposite cerebellar hemisphere forming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middle cerebellar peduncle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They are part of the cortico-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ponto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-cerebellar pathway.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Longitudinal fibers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lie among the pontine nuclei</a:t>
            </a:r>
          </a:p>
        </p:txBody>
      </p:sp>
    </p:spTree>
    <p:extLst>
      <p:ext uri="{BB962C8B-B14F-4D97-AF65-F5344CB8AC3E}">
        <p14:creationId xmlns:p14="http://schemas.microsoft.com/office/powerpoint/2010/main" val="358492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4219AB5-B041-A9F2-88D1-2CC464931FFA}"/>
              </a:ext>
            </a:extLst>
          </p:cNvPr>
          <p:cNvGrpSpPr/>
          <p:nvPr/>
        </p:nvGrpSpPr>
        <p:grpSpPr>
          <a:xfrm>
            <a:off x="-9611" y="6740803"/>
            <a:ext cx="9163221" cy="117197"/>
            <a:chOff x="-25628" y="6738766"/>
            <a:chExt cx="12217628" cy="403410"/>
          </a:xfrm>
        </p:grpSpPr>
        <p:sp>
          <p:nvSpPr>
            <p:cNvPr id="134" name="Freeform 96">
              <a:extLst>
                <a:ext uri="{FF2B5EF4-FFF2-40B4-BE49-F238E27FC236}">
                  <a16:creationId xmlns:a16="http://schemas.microsoft.com/office/drawing/2014/main" id="{11886C23-A826-A8A2-3CFB-1D7DCDD4ACE1}"/>
                </a:ext>
              </a:extLst>
            </p:cNvPr>
            <p:cNvSpPr/>
            <p:nvPr/>
          </p:nvSpPr>
          <p:spPr>
            <a:xfrm rot="16200000">
              <a:off x="8088983" y="3039157"/>
              <a:ext cx="403408" cy="7802626"/>
            </a:xfrm>
            <a:custGeom>
              <a:avLst/>
              <a:gdLst>
                <a:gd name="connsiteX0" fmla="*/ 0 w 360363"/>
                <a:gd name="connsiteY0" fmla="*/ 7786258 h 7786258"/>
                <a:gd name="connsiteX1" fmla="*/ 0 w 360363"/>
                <a:gd name="connsiteY1" fmla="*/ 1728379 h 7786258"/>
                <a:gd name="connsiteX2" fmla="*/ 0 w 360363"/>
                <a:gd name="connsiteY2" fmla="*/ 345676 h 7786258"/>
                <a:gd name="connsiteX3" fmla="*/ 360363 w 360363"/>
                <a:gd name="connsiteY3" fmla="*/ 0 h 7786258"/>
                <a:gd name="connsiteX4" fmla="*/ 360363 w 360363"/>
                <a:gd name="connsiteY4" fmla="*/ 1728379 h 7786258"/>
                <a:gd name="connsiteX5" fmla="*/ 360363 w 360363"/>
                <a:gd name="connsiteY5" fmla="*/ 7786258 h 778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363" h="7786258">
                  <a:moveTo>
                    <a:pt x="0" y="7786258"/>
                  </a:moveTo>
                  <a:lnTo>
                    <a:pt x="0" y="1728379"/>
                  </a:lnTo>
                  <a:lnTo>
                    <a:pt x="0" y="345676"/>
                  </a:lnTo>
                  <a:lnTo>
                    <a:pt x="360363" y="0"/>
                  </a:lnTo>
                  <a:lnTo>
                    <a:pt x="360363" y="1728379"/>
                  </a:lnTo>
                  <a:lnTo>
                    <a:pt x="360363" y="7786258"/>
                  </a:lnTo>
                  <a:close/>
                </a:path>
              </a:pathLst>
            </a:custGeom>
            <a:solidFill>
              <a:srgbClr val="169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97">
              <a:extLst>
                <a:ext uri="{FF2B5EF4-FFF2-40B4-BE49-F238E27FC236}">
                  <a16:creationId xmlns:a16="http://schemas.microsoft.com/office/drawing/2014/main" id="{332E1D72-0FA1-5D51-70CA-F23741BBB8AF}"/>
                </a:ext>
              </a:extLst>
            </p:cNvPr>
            <p:cNvSpPr/>
            <p:nvPr/>
          </p:nvSpPr>
          <p:spPr>
            <a:xfrm rot="10800000">
              <a:off x="-25628" y="6738766"/>
              <a:ext cx="4804521" cy="403410"/>
            </a:xfrm>
            <a:custGeom>
              <a:avLst/>
              <a:gdLst>
                <a:gd name="connsiteX0" fmla="*/ 1728379 w 4794442"/>
                <a:gd name="connsiteY0" fmla="*/ 0 h 360365"/>
                <a:gd name="connsiteX1" fmla="*/ 4794442 w 4794442"/>
                <a:gd name="connsiteY1" fmla="*/ 0 h 360365"/>
                <a:gd name="connsiteX2" fmla="*/ 4794442 w 4794442"/>
                <a:gd name="connsiteY2" fmla="*/ 360365 h 360365"/>
                <a:gd name="connsiteX3" fmla="*/ 1728379 w 4794442"/>
                <a:gd name="connsiteY3" fmla="*/ 360365 h 360365"/>
                <a:gd name="connsiteX4" fmla="*/ 345676 w 4794442"/>
                <a:gd name="connsiteY4" fmla="*/ 360365 h 360365"/>
                <a:gd name="connsiteX5" fmla="*/ 0 w 4794442"/>
                <a:gd name="connsiteY5" fmla="*/ 2 h 360365"/>
                <a:gd name="connsiteX6" fmla="*/ 1728379 w 4794442"/>
                <a:gd name="connsiteY6" fmla="*/ 2 h 36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4442" h="360365">
                  <a:moveTo>
                    <a:pt x="1728379" y="0"/>
                  </a:moveTo>
                  <a:lnTo>
                    <a:pt x="4794442" y="0"/>
                  </a:lnTo>
                  <a:lnTo>
                    <a:pt x="4794442" y="360365"/>
                  </a:lnTo>
                  <a:lnTo>
                    <a:pt x="1728379" y="360365"/>
                  </a:lnTo>
                  <a:lnTo>
                    <a:pt x="345676" y="360365"/>
                  </a:lnTo>
                  <a:lnTo>
                    <a:pt x="0" y="2"/>
                  </a:lnTo>
                  <a:lnTo>
                    <a:pt x="1728379" y="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A6127F-1B01-40C4-A07E-5A4039162480}"/>
              </a:ext>
            </a:extLst>
          </p:cNvPr>
          <p:cNvSpPr/>
          <p:nvPr/>
        </p:nvSpPr>
        <p:spPr>
          <a:xfrm>
            <a:off x="242888" y="28573"/>
            <a:ext cx="8543925" cy="833927"/>
          </a:xfrm>
          <a:prstGeom prst="roundRect">
            <a:avLst/>
          </a:prstGeom>
          <a:solidFill>
            <a:srgbClr val="1697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Upper Pons Section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Grey Mater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41DF2-0964-4349-9CB5-9A2C9FEC2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02" y="964536"/>
            <a:ext cx="9141411" cy="3952388"/>
          </a:xfrm>
          <a:prstGeom prst="rect">
            <a:avLst/>
          </a:prstGeom>
        </p:spPr>
      </p:pic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35290F94-603E-45C7-ADDC-8446FE5A0DF5}"/>
              </a:ext>
            </a:extLst>
          </p:cNvPr>
          <p:cNvGraphicFramePr>
            <a:graphicFrameLocks noGrp="1"/>
          </p:cNvGraphicFramePr>
          <p:nvPr/>
        </p:nvGraphicFramePr>
        <p:xfrm>
          <a:off x="185645" y="4916924"/>
          <a:ext cx="8601168" cy="121685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867056">
                  <a:extLst>
                    <a:ext uri="{9D8B030D-6E8A-4147-A177-3AD203B41FA5}">
                      <a16:colId xmlns:a16="http://schemas.microsoft.com/office/drawing/2014/main" val="3323805092"/>
                    </a:ext>
                  </a:extLst>
                </a:gridCol>
                <a:gridCol w="2619342">
                  <a:extLst>
                    <a:ext uri="{9D8B030D-6E8A-4147-A177-3AD203B41FA5}">
                      <a16:colId xmlns:a16="http://schemas.microsoft.com/office/drawing/2014/main" val="259633911"/>
                    </a:ext>
                  </a:extLst>
                </a:gridCol>
                <a:gridCol w="3114770">
                  <a:extLst>
                    <a:ext uri="{9D8B030D-6E8A-4147-A177-3AD203B41FA5}">
                      <a16:colId xmlns:a16="http://schemas.microsoft.com/office/drawing/2014/main" val="3859887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Nucleus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415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Principal nucleus of V nerve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Ventral to the lateral part of the 4</a:t>
                      </a:r>
                      <a:r>
                        <a:rPr lang="en-US" sz="1400" b="1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ventricle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Receives touch impulses from the face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2705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Motor nucleus of V nerve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Medial to the principal nucleus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Provides motor fibers to V3 nerve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2540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487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4219AB5-B041-A9F2-88D1-2CC464931FFA}"/>
              </a:ext>
            </a:extLst>
          </p:cNvPr>
          <p:cNvGrpSpPr/>
          <p:nvPr/>
        </p:nvGrpSpPr>
        <p:grpSpPr>
          <a:xfrm>
            <a:off x="-9611" y="6740803"/>
            <a:ext cx="9163221" cy="117197"/>
            <a:chOff x="-25628" y="6738766"/>
            <a:chExt cx="12217628" cy="403410"/>
          </a:xfrm>
        </p:grpSpPr>
        <p:sp>
          <p:nvSpPr>
            <p:cNvPr id="134" name="Freeform 96">
              <a:extLst>
                <a:ext uri="{FF2B5EF4-FFF2-40B4-BE49-F238E27FC236}">
                  <a16:creationId xmlns:a16="http://schemas.microsoft.com/office/drawing/2014/main" id="{11886C23-A826-A8A2-3CFB-1D7DCDD4ACE1}"/>
                </a:ext>
              </a:extLst>
            </p:cNvPr>
            <p:cNvSpPr/>
            <p:nvPr/>
          </p:nvSpPr>
          <p:spPr>
            <a:xfrm rot="16200000">
              <a:off x="8088983" y="3039157"/>
              <a:ext cx="403408" cy="7802626"/>
            </a:xfrm>
            <a:custGeom>
              <a:avLst/>
              <a:gdLst>
                <a:gd name="connsiteX0" fmla="*/ 0 w 360363"/>
                <a:gd name="connsiteY0" fmla="*/ 7786258 h 7786258"/>
                <a:gd name="connsiteX1" fmla="*/ 0 w 360363"/>
                <a:gd name="connsiteY1" fmla="*/ 1728379 h 7786258"/>
                <a:gd name="connsiteX2" fmla="*/ 0 w 360363"/>
                <a:gd name="connsiteY2" fmla="*/ 345676 h 7786258"/>
                <a:gd name="connsiteX3" fmla="*/ 360363 w 360363"/>
                <a:gd name="connsiteY3" fmla="*/ 0 h 7786258"/>
                <a:gd name="connsiteX4" fmla="*/ 360363 w 360363"/>
                <a:gd name="connsiteY4" fmla="*/ 1728379 h 7786258"/>
                <a:gd name="connsiteX5" fmla="*/ 360363 w 360363"/>
                <a:gd name="connsiteY5" fmla="*/ 7786258 h 778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363" h="7786258">
                  <a:moveTo>
                    <a:pt x="0" y="7786258"/>
                  </a:moveTo>
                  <a:lnTo>
                    <a:pt x="0" y="1728379"/>
                  </a:lnTo>
                  <a:lnTo>
                    <a:pt x="0" y="345676"/>
                  </a:lnTo>
                  <a:lnTo>
                    <a:pt x="360363" y="0"/>
                  </a:lnTo>
                  <a:lnTo>
                    <a:pt x="360363" y="1728379"/>
                  </a:lnTo>
                  <a:lnTo>
                    <a:pt x="360363" y="7786258"/>
                  </a:lnTo>
                  <a:close/>
                </a:path>
              </a:pathLst>
            </a:custGeom>
            <a:solidFill>
              <a:srgbClr val="169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97">
              <a:extLst>
                <a:ext uri="{FF2B5EF4-FFF2-40B4-BE49-F238E27FC236}">
                  <a16:creationId xmlns:a16="http://schemas.microsoft.com/office/drawing/2014/main" id="{332E1D72-0FA1-5D51-70CA-F23741BBB8AF}"/>
                </a:ext>
              </a:extLst>
            </p:cNvPr>
            <p:cNvSpPr/>
            <p:nvPr/>
          </p:nvSpPr>
          <p:spPr>
            <a:xfrm rot="10800000">
              <a:off x="-25628" y="6738766"/>
              <a:ext cx="4804521" cy="403410"/>
            </a:xfrm>
            <a:custGeom>
              <a:avLst/>
              <a:gdLst>
                <a:gd name="connsiteX0" fmla="*/ 1728379 w 4794442"/>
                <a:gd name="connsiteY0" fmla="*/ 0 h 360365"/>
                <a:gd name="connsiteX1" fmla="*/ 4794442 w 4794442"/>
                <a:gd name="connsiteY1" fmla="*/ 0 h 360365"/>
                <a:gd name="connsiteX2" fmla="*/ 4794442 w 4794442"/>
                <a:gd name="connsiteY2" fmla="*/ 360365 h 360365"/>
                <a:gd name="connsiteX3" fmla="*/ 1728379 w 4794442"/>
                <a:gd name="connsiteY3" fmla="*/ 360365 h 360365"/>
                <a:gd name="connsiteX4" fmla="*/ 345676 w 4794442"/>
                <a:gd name="connsiteY4" fmla="*/ 360365 h 360365"/>
                <a:gd name="connsiteX5" fmla="*/ 0 w 4794442"/>
                <a:gd name="connsiteY5" fmla="*/ 2 h 360365"/>
                <a:gd name="connsiteX6" fmla="*/ 1728379 w 4794442"/>
                <a:gd name="connsiteY6" fmla="*/ 2 h 36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4442" h="360365">
                  <a:moveTo>
                    <a:pt x="1728379" y="0"/>
                  </a:moveTo>
                  <a:lnTo>
                    <a:pt x="4794442" y="0"/>
                  </a:lnTo>
                  <a:lnTo>
                    <a:pt x="4794442" y="360365"/>
                  </a:lnTo>
                  <a:lnTo>
                    <a:pt x="1728379" y="360365"/>
                  </a:lnTo>
                  <a:lnTo>
                    <a:pt x="345676" y="360365"/>
                  </a:lnTo>
                  <a:lnTo>
                    <a:pt x="0" y="2"/>
                  </a:lnTo>
                  <a:lnTo>
                    <a:pt x="1728379" y="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A6127F-1B01-40C4-A07E-5A4039162480}"/>
              </a:ext>
            </a:extLst>
          </p:cNvPr>
          <p:cNvSpPr/>
          <p:nvPr/>
        </p:nvSpPr>
        <p:spPr>
          <a:xfrm>
            <a:off x="242888" y="14285"/>
            <a:ext cx="8543925" cy="833927"/>
          </a:xfrm>
          <a:prstGeom prst="roundRect">
            <a:avLst/>
          </a:prstGeom>
          <a:solidFill>
            <a:srgbClr val="1697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Lower Pons Section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Grey Mater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41DF2-0964-4349-9CB5-9A2C9FEC2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570" y="835985"/>
            <a:ext cx="8658407" cy="3954074"/>
          </a:xfrm>
          <a:prstGeom prst="rect">
            <a:avLst/>
          </a:prstGeom>
        </p:spPr>
      </p:pic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35290F94-603E-45C7-ADDC-8446FE5A0DF5}"/>
              </a:ext>
            </a:extLst>
          </p:cNvPr>
          <p:cNvGraphicFramePr>
            <a:graphicFrameLocks noGrp="1"/>
          </p:cNvGraphicFramePr>
          <p:nvPr/>
        </p:nvGraphicFramePr>
        <p:xfrm>
          <a:off x="269570" y="4788373"/>
          <a:ext cx="8601168" cy="193738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486025">
                  <a:extLst>
                    <a:ext uri="{9D8B030D-6E8A-4147-A177-3AD203B41FA5}">
                      <a16:colId xmlns:a16="http://schemas.microsoft.com/office/drawing/2014/main" val="3323805092"/>
                    </a:ext>
                  </a:extLst>
                </a:gridCol>
                <a:gridCol w="2500405">
                  <a:extLst>
                    <a:ext uri="{9D8B030D-6E8A-4147-A177-3AD203B41FA5}">
                      <a16:colId xmlns:a16="http://schemas.microsoft.com/office/drawing/2014/main" val="259633911"/>
                    </a:ext>
                  </a:extLst>
                </a:gridCol>
                <a:gridCol w="3614738">
                  <a:extLst>
                    <a:ext uri="{9D8B030D-6E8A-4147-A177-3AD203B41FA5}">
                      <a16:colId xmlns:a16="http://schemas.microsoft.com/office/drawing/2014/main" val="3859887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Nucleus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415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CN VI nucleus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Ventral to the facial colliculus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Motor fibers to lateral rectus muscle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2705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Motor nucleus of CN VII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Ventrolateral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 the VI nucleus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Provides motor innervations of muscles of facial expression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2540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Superior salivary nucleus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Alongside the upper part of the VII nucleus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Parasympathetic fibers through the nervus intermedius part of the CN VII to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pterygopalaine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&amp; submandibular ganglia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0431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432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4219AB5-B041-A9F2-88D1-2CC464931FFA}"/>
              </a:ext>
            </a:extLst>
          </p:cNvPr>
          <p:cNvGrpSpPr/>
          <p:nvPr/>
        </p:nvGrpSpPr>
        <p:grpSpPr>
          <a:xfrm>
            <a:off x="-9611" y="6740803"/>
            <a:ext cx="9163221" cy="117197"/>
            <a:chOff x="-25628" y="6738766"/>
            <a:chExt cx="12217628" cy="403410"/>
          </a:xfrm>
        </p:grpSpPr>
        <p:sp>
          <p:nvSpPr>
            <p:cNvPr id="134" name="Freeform 96">
              <a:extLst>
                <a:ext uri="{FF2B5EF4-FFF2-40B4-BE49-F238E27FC236}">
                  <a16:creationId xmlns:a16="http://schemas.microsoft.com/office/drawing/2014/main" id="{11886C23-A826-A8A2-3CFB-1D7DCDD4ACE1}"/>
                </a:ext>
              </a:extLst>
            </p:cNvPr>
            <p:cNvSpPr/>
            <p:nvPr/>
          </p:nvSpPr>
          <p:spPr>
            <a:xfrm rot="16200000">
              <a:off x="8088983" y="3039157"/>
              <a:ext cx="403408" cy="7802626"/>
            </a:xfrm>
            <a:custGeom>
              <a:avLst/>
              <a:gdLst>
                <a:gd name="connsiteX0" fmla="*/ 0 w 360363"/>
                <a:gd name="connsiteY0" fmla="*/ 7786258 h 7786258"/>
                <a:gd name="connsiteX1" fmla="*/ 0 w 360363"/>
                <a:gd name="connsiteY1" fmla="*/ 1728379 h 7786258"/>
                <a:gd name="connsiteX2" fmla="*/ 0 w 360363"/>
                <a:gd name="connsiteY2" fmla="*/ 345676 h 7786258"/>
                <a:gd name="connsiteX3" fmla="*/ 360363 w 360363"/>
                <a:gd name="connsiteY3" fmla="*/ 0 h 7786258"/>
                <a:gd name="connsiteX4" fmla="*/ 360363 w 360363"/>
                <a:gd name="connsiteY4" fmla="*/ 1728379 h 7786258"/>
                <a:gd name="connsiteX5" fmla="*/ 360363 w 360363"/>
                <a:gd name="connsiteY5" fmla="*/ 7786258 h 778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363" h="7786258">
                  <a:moveTo>
                    <a:pt x="0" y="7786258"/>
                  </a:moveTo>
                  <a:lnTo>
                    <a:pt x="0" y="1728379"/>
                  </a:lnTo>
                  <a:lnTo>
                    <a:pt x="0" y="345676"/>
                  </a:lnTo>
                  <a:lnTo>
                    <a:pt x="360363" y="0"/>
                  </a:lnTo>
                  <a:lnTo>
                    <a:pt x="360363" y="1728379"/>
                  </a:lnTo>
                  <a:lnTo>
                    <a:pt x="360363" y="7786258"/>
                  </a:lnTo>
                  <a:close/>
                </a:path>
              </a:pathLst>
            </a:custGeom>
            <a:solidFill>
              <a:srgbClr val="169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97">
              <a:extLst>
                <a:ext uri="{FF2B5EF4-FFF2-40B4-BE49-F238E27FC236}">
                  <a16:creationId xmlns:a16="http://schemas.microsoft.com/office/drawing/2014/main" id="{332E1D72-0FA1-5D51-70CA-F23741BBB8AF}"/>
                </a:ext>
              </a:extLst>
            </p:cNvPr>
            <p:cNvSpPr/>
            <p:nvPr/>
          </p:nvSpPr>
          <p:spPr>
            <a:xfrm rot="10800000">
              <a:off x="-25628" y="6738766"/>
              <a:ext cx="4804521" cy="403410"/>
            </a:xfrm>
            <a:custGeom>
              <a:avLst/>
              <a:gdLst>
                <a:gd name="connsiteX0" fmla="*/ 1728379 w 4794442"/>
                <a:gd name="connsiteY0" fmla="*/ 0 h 360365"/>
                <a:gd name="connsiteX1" fmla="*/ 4794442 w 4794442"/>
                <a:gd name="connsiteY1" fmla="*/ 0 h 360365"/>
                <a:gd name="connsiteX2" fmla="*/ 4794442 w 4794442"/>
                <a:gd name="connsiteY2" fmla="*/ 360365 h 360365"/>
                <a:gd name="connsiteX3" fmla="*/ 1728379 w 4794442"/>
                <a:gd name="connsiteY3" fmla="*/ 360365 h 360365"/>
                <a:gd name="connsiteX4" fmla="*/ 345676 w 4794442"/>
                <a:gd name="connsiteY4" fmla="*/ 360365 h 360365"/>
                <a:gd name="connsiteX5" fmla="*/ 0 w 4794442"/>
                <a:gd name="connsiteY5" fmla="*/ 2 h 360365"/>
                <a:gd name="connsiteX6" fmla="*/ 1728379 w 4794442"/>
                <a:gd name="connsiteY6" fmla="*/ 2 h 36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4442" h="360365">
                  <a:moveTo>
                    <a:pt x="1728379" y="0"/>
                  </a:moveTo>
                  <a:lnTo>
                    <a:pt x="4794442" y="0"/>
                  </a:lnTo>
                  <a:lnTo>
                    <a:pt x="4794442" y="360365"/>
                  </a:lnTo>
                  <a:lnTo>
                    <a:pt x="1728379" y="360365"/>
                  </a:lnTo>
                  <a:lnTo>
                    <a:pt x="345676" y="360365"/>
                  </a:lnTo>
                  <a:lnTo>
                    <a:pt x="0" y="2"/>
                  </a:lnTo>
                  <a:lnTo>
                    <a:pt x="1728379" y="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A6127F-1B01-40C4-A07E-5A4039162480}"/>
              </a:ext>
            </a:extLst>
          </p:cNvPr>
          <p:cNvSpPr/>
          <p:nvPr/>
        </p:nvSpPr>
        <p:spPr>
          <a:xfrm>
            <a:off x="242888" y="14285"/>
            <a:ext cx="8543925" cy="833927"/>
          </a:xfrm>
          <a:prstGeom prst="roundRect">
            <a:avLst/>
          </a:prstGeom>
          <a:solidFill>
            <a:srgbClr val="1697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Lower Pons Section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Grey Mater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41DF2-0964-4349-9CB5-9A2C9FEC2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570" y="835985"/>
            <a:ext cx="8658407" cy="3954074"/>
          </a:xfrm>
          <a:prstGeom prst="rect">
            <a:avLst/>
          </a:prstGeom>
        </p:spPr>
      </p:pic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35290F94-603E-45C7-ADDC-8446FE5A0DF5}"/>
              </a:ext>
            </a:extLst>
          </p:cNvPr>
          <p:cNvGraphicFramePr>
            <a:graphicFrameLocks noGrp="1"/>
          </p:cNvGraphicFramePr>
          <p:nvPr/>
        </p:nvGraphicFramePr>
        <p:xfrm>
          <a:off x="136630" y="4744572"/>
          <a:ext cx="9007369" cy="183305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603431">
                  <a:extLst>
                    <a:ext uri="{9D8B030D-6E8A-4147-A177-3AD203B41FA5}">
                      <a16:colId xmlns:a16="http://schemas.microsoft.com/office/drawing/2014/main" val="3323805092"/>
                    </a:ext>
                  </a:extLst>
                </a:gridCol>
                <a:gridCol w="2618489">
                  <a:extLst>
                    <a:ext uri="{9D8B030D-6E8A-4147-A177-3AD203B41FA5}">
                      <a16:colId xmlns:a16="http://schemas.microsoft.com/office/drawing/2014/main" val="259633911"/>
                    </a:ext>
                  </a:extLst>
                </a:gridCol>
                <a:gridCol w="3785449">
                  <a:extLst>
                    <a:ext uri="{9D8B030D-6E8A-4147-A177-3AD203B41FA5}">
                      <a16:colId xmlns:a16="http://schemas.microsoft.com/office/drawing/2014/main" val="3859887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Nucleus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415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Spinal nucleus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(&amp; </a:t>
                      </a: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tract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of CN V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Lateral to VII nucleus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Receives facial pain &amp; temperature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2705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Ventral &amp; Dorsal cochlear nuclei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relation to ICP (Pons &amp; MO)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Receive auditory information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2540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Vestibular nuclei (Med., Lat. Sup. Inf.)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Ventral to the floor of the lateral angle of the 4th ventricle (Pons &amp; MO)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Receive equilibrium info. from the vestibular nerve &amp; give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efferents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 the cerebellum via the middle &amp; inf. cerebellar peduncles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0431798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940E68D-B160-4B86-BFA7-10D28E06D80E}"/>
              </a:ext>
            </a:extLst>
          </p:cNvPr>
          <p:cNvCxnSpPr>
            <a:cxnSpLocks/>
          </p:cNvCxnSpPr>
          <p:nvPr/>
        </p:nvCxnSpPr>
        <p:spPr>
          <a:xfrm flipV="1">
            <a:off x="7536558" y="2297481"/>
            <a:ext cx="133787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5E99AA-D463-474F-AF86-FC7D729FC143}"/>
              </a:ext>
            </a:extLst>
          </p:cNvPr>
          <p:cNvCxnSpPr>
            <a:cxnSpLocks/>
          </p:cNvCxnSpPr>
          <p:nvPr/>
        </p:nvCxnSpPr>
        <p:spPr>
          <a:xfrm flipV="1">
            <a:off x="7536558" y="1566733"/>
            <a:ext cx="133787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820557-1A3E-4E07-A39C-6359C6F2C5D4}"/>
              </a:ext>
            </a:extLst>
          </p:cNvPr>
          <p:cNvCxnSpPr>
            <a:cxnSpLocks/>
          </p:cNvCxnSpPr>
          <p:nvPr/>
        </p:nvCxnSpPr>
        <p:spPr>
          <a:xfrm flipV="1">
            <a:off x="7536558" y="2638294"/>
            <a:ext cx="133787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6EC3B5-E083-45FB-B7BC-74491CD5D455}"/>
              </a:ext>
            </a:extLst>
          </p:cNvPr>
          <p:cNvCxnSpPr>
            <a:cxnSpLocks/>
          </p:cNvCxnSpPr>
          <p:nvPr/>
        </p:nvCxnSpPr>
        <p:spPr>
          <a:xfrm flipV="1">
            <a:off x="7344947" y="1155882"/>
            <a:ext cx="133787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88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4219AB5-B041-A9F2-88D1-2CC464931FFA}"/>
              </a:ext>
            </a:extLst>
          </p:cNvPr>
          <p:cNvGrpSpPr/>
          <p:nvPr/>
        </p:nvGrpSpPr>
        <p:grpSpPr>
          <a:xfrm>
            <a:off x="-9611" y="6740803"/>
            <a:ext cx="9163221" cy="117197"/>
            <a:chOff x="-25628" y="6738766"/>
            <a:chExt cx="12217628" cy="403410"/>
          </a:xfrm>
        </p:grpSpPr>
        <p:sp>
          <p:nvSpPr>
            <p:cNvPr id="134" name="Freeform 96">
              <a:extLst>
                <a:ext uri="{FF2B5EF4-FFF2-40B4-BE49-F238E27FC236}">
                  <a16:creationId xmlns:a16="http://schemas.microsoft.com/office/drawing/2014/main" id="{11886C23-A826-A8A2-3CFB-1D7DCDD4ACE1}"/>
                </a:ext>
              </a:extLst>
            </p:cNvPr>
            <p:cNvSpPr/>
            <p:nvPr/>
          </p:nvSpPr>
          <p:spPr>
            <a:xfrm rot="16200000">
              <a:off x="8088983" y="3039157"/>
              <a:ext cx="403408" cy="7802626"/>
            </a:xfrm>
            <a:custGeom>
              <a:avLst/>
              <a:gdLst>
                <a:gd name="connsiteX0" fmla="*/ 0 w 360363"/>
                <a:gd name="connsiteY0" fmla="*/ 7786258 h 7786258"/>
                <a:gd name="connsiteX1" fmla="*/ 0 w 360363"/>
                <a:gd name="connsiteY1" fmla="*/ 1728379 h 7786258"/>
                <a:gd name="connsiteX2" fmla="*/ 0 w 360363"/>
                <a:gd name="connsiteY2" fmla="*/ 345676 h 7786258"/>
                <a:gd name="connsiteX3" fmla="*/ 360363 w 360363"/>
                <a:gd name="connsiteY3" fmla="*/ 0 h 7786258"/>
                <a:gd name="connsiteX4" fmla="*/ 360363 w 360363"/>
                <a:gd name="connsiteY4" fmla="*/ 1728379 h 7786258"/>
                <a:gd name="connsiteX5" fmla="*/ 360363 w 360363"/>
                <a:gd name="connsiteY5" fmla="*/ 7786258 h 778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363" h="7786258">
                  <a:moveTo>
                    <a:pt x="0" y="7786258"/>
                  </a:moveTo>
                  <a:lnTo>
                    <a:pt x="0" y="1728379"/>
                  </a:lnTo>
                  <a:lnTo>
                    <a:pt x="0" y="345676"/>
                  </a:lnTo>
                  <a:lnTo>
                    <a:pt x="360363" y="0"/>
                  </a:lnTo>
                  <a:lnTo>
                    <a:pt x="360363" y="1728379"/>
                  </a:lnTo>
                  <a:lnTo>
                    <a:pt x="360363" y="7786258"/>
                  </a:lnTo>
                  <a:close/>
                </a:path>
              </a:pathLst>
            </a:custGeom>
            <a:solidFill>
              <a:srgbClr val="169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97">
              <a:extLst>
                <a:ext uri="{FF2B5EF4-FFF2-40B4-BE49-F238E27FC236}">
                  <a16:creationId xmlns:a16="http://schemas.microsoft.com/office/drawing/2014/main" id="{332E1D72-0FA1-5D51-70CA-F23741BBB8AF}"/>
                </a:ext>
              </a:extLst>
            </p:cNvPr>
            <p:cNvSpPr/>
            <p:nvPr/>
          </p:nvSpPr>
          <p:spPr>
            <a:xfrm rot="10800000">
              <a:off x="-25628" y="6738766"/>
              <a:ext cx="4804521" cy="403410"/>
            </a:xfrm>
            <a:custGeom>
              <a:avLst/>
              <a:gdLst>
                <a:gd name="connsiteX0" fmla="*/ 1728379 w 4794442"/>
                <a:gd name="connsiteY0" fmla="*/ 0 h 360365"/>
                <a:gd name="connsiteX1" fmla="*/ 4794442 w 4794442"/>
                <a:gd name="connsiteY1" fmla="*/ 0 h 360365"/>
                <a:gd name="connsiteX2" fmla="*/ 4794442 w 4794442"/>
                <a:gd name="connsiteY2" fmla="*/ 360365 h 360365"/>
                <a:gd name="connsiteX3" fmla="*/ 1728379 w 4794442"/>
                <a:gd name="connsiteY3" fmla="*/ 360365 h 360365"/>
                <a:gd name="connsiteX4" fmla="*/ 345676 w 4794442"/>
                <a:gd name="connsiteY4" fmla="*/ 360365 h 360365"/>
                <a:gd name="connsiteX5" fmla="*/ 0 w 4794442"/>
                <a:gd name="connsiteY5" fmla="*/ 2 h 360365"/>
                <a:gd name="connsiteX6" fmla="*/ 1728379 w 4794442"/>
                <a:gd name="connsiteY6" fmla="*/ 2 h 36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4442" h="360365">
                  <a:moveTo>
                    <a:pt x="1728379" y="0"/>
                  </a:moveTo>
                  <a:lnTo>
                    <a:pt x="4794442" y="0"/>
                  </a:lnTo>
                  <a:lnTo>
                    <a:pt x="4794442" y="360365"/>
                  </a:lnTo>
                  <a:lnTo>
                    <a:pt x="1728379" y="360365"/>
                  </a:lnTo>
                  <a:lnTo>
                    <a:pt x="345676" y="360365"/>
                  </a:lnTo>
                  <a:lnTo>
                    <a:pt x="0" y="2"/>
                  </a:lnTo>
                  <a:lnTo>
                    <a:pt x="1728379" y="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A6127F-1B01-40C4-A07E-5A4039162480}"/>
              </a:ext>
            </a:extLst>
          </p:cNvPr>
          <p:cNvSpPr/>
          <p:nvPr/>
        </p:nvSpPr>
        <p:spPr>
          <a:xfrm>
            <a:off x="-11636" y="28572"/>
            <a:ext cx="9022344" cy="833927"/>
          </a:xfrm>
          <a:prstGeom prst="roundRect">
            <a:avLst/>
          </a:prstGeom>
          <a:solidFill>
            <a:srgbClr val="1697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PONTINE DECUSSATION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Trapezoid body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20B604-B864-78B6-047F-980B1D93520E}"/>
              </a:ext>
            </a:extLst>
          </p:cNvPr>
          <p:cNvGrpSpPr/>
          <p:nvPr/>
        </p:nvGrpSpPr>
        <p:grpSpPr>
          <a:xfrm>
            <a:off x="-9611" y="6740803"/>
            <a:ext cx="9163221" cy="117197"/>
            <a:chOff x="-25628" y="6738766"/>
            <a:chExt cx="12217628" cy="403410"/>
          </a:xfrm>
        </p:grpSpPr>
        <p:sp>
          <p:nvSpPr>
            <p:cNvPr id="5" name="Freeform 96">
              <a:extLst>
                <a:ext uri="{FF2B5EF4-FFF2-40B4-BE49-F238E27FC236}">
                  <a16:creationId xmlns:a16="http://schemas.microsoft.com/office/drawing/2014/main" id="{3D8EE81E-9A86-9C69-D83E-F286C2236705}"/>
                </a:ext>
              </a:extLst>
            </p:cNvPr>
            <p:cNvSpPr/>
            <p:nvPr/>
          </p:nvSpPr>
          <p:spPr>
            <a:xfrm rot="16200000">
              <a:off x="8088983" y="3039157"/>
              <a:ext cx="403408" cy="7802626"/>
            </a:xfrm>
            <a:custGeom>
              <a:avLst/>
              <a:gdLst>
                <a:gd name="connsiteX0" fmla="*/ 0 w 360363"/>
                <a:gd name="connsiteY0" fmla="*/ 7786258 h 7786258"/>
                <a:gd name="connsiteX1" fmla="*/ 0 w 360363"/>
                <a:gd name="connsiteY1" fmla="*/ 1728379 h 7786258"/>
                <a:gd name="connsiteX2" fmla="*/ 0 w 360363"/>
                <a:gd name="connsiteY2" fmla="*/ 345676 h 7786258"/>
                <a:gd name="connsiteX3" fmla="*/ 360363 w 360363"/>
                <a:gd name="connsiteY3" fmla="*/ 0 h 7786258"/>
                <a:gd name="connsiteX4" fmla="*/ 360363 w 360363"/>
                <a:gd name="connsiteY4" fmla="*/ 1728379 h 7786258"/>
                <a:gd name="connsiteX5" fmla="*/ 360363 w 360363"/>
                <a:gd name="connsiteY5" fmla="*/ 7786258 h 778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363" h="7786258">
                  <a:moveTo>
                    <a:pt x="0" y="7786258"/>
                  </a:moveTo>
                  <a:lnTo>
                    <a:pt x="0" y="1728379"/>
                  </a:lnTo>
                  <a:lnTo>
                    <a:pt x="0" y="345676"/>
                  </a:lnTo>
                  <a:lnTo>
                    <a:pt x="360363" y="0"/>
                  </a:lnTo>
                  <a:lnTo>
                    <a:pt x="360363" y="1728379"/>
                  </a:lnTo>
                  <a:lnTo>
                    <a:pt x="360363" y="7786258"/>
                  </a:lnTo>
                  <a:close/>
                </a:path>
              </a:pathLst>
            </a:custGeom>
            <a:solidFill>
              <a:srgbClr val="169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97">
              <a:extLst>
                <a:ext uri="{FF2B5EF4-FFF2-40B4-BE49-F238E27FC236}">
                  <a16:creationId xmlns:a16="http://schemas.microsoft.com/office/drawing/2014/main" id="{C00F4F5B-0CB5-FDAC-0521-DFB7FC77BDC6}"/>
                </a:ext>
              </a:extLst>
            </p:cNvPr>
            <p:cNvSpPr/>
            <p:nvPr/>
          </p:nvSpPr>
          <p:spPr>
            <a:xfrm rot="10800000">
              <a:off x="-25628" y="6738766"/>
              <a:ext cx="4804521" cy="403410"/>
            </a:xfrm>
            <a:custGeom>
              <a:avLst/>
              <a:gdLst>
                <a:gd name="connsiteX0" fmla="*/ 1728379 w 4794442"/>
                <a:gd name="connsiteY0" fmla="*/ 0 h 360365"/>
                <a:gd name="connsiteX1" fmla="*/ 4794442 w 4794442"/>
                <a:gd name="connsiteY1" fmla="*/ 0 h 360365"/>
                <a:gd name="connsiteX2" fmla="*/ 4794442 w 4794442"/>
                <a:gd name="connsiteY2" fmla="*/ 360365 h 360365"/>
                <a:gd name="connsiteX3" fmla="*/ 1728379 w 4794442"/>
                <a:gd name="connsiteY3" fmla="*/ 360365 h 360365"/>
                <a:gd name="connsiteX4" fmla="*/ 345676 w 4794442"/>
                <a:gd name="connsiteY4" fmla="*/ 360365 h 360365"/>
                <a:gd name="connsiteX5" fmla="*/ 0 w 4794442"/>
                <a:gd name="connsiteY5" fmla="*/ 2 h 360365"/>
                <a:gd name="connsiteX6" fmla="*/ 1728379 w 4794442"/>
                <a:gd name="connsiteY6" fmla="*/ 2 h 36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4442" h="360365">
                  <a:moveTo>
                    <a:pt x="1728379" y="0"/>
                  </a:moveTo>
                  <a:lnTo>
                    <a:pt x="4794442" y="0"/>
                  </a:lnTo>
                  <a:lnTo>
                    <a:pt x="4794442" y="360365"/>
                  </a:lnTo>
                  <a:lnTo>
                    <a:pt x="1728379" y="360365"/>
                  </a:lnTo>
                  <a:lnTo>
                    <a:pt x="345676" y="360365"/>
                  </a:lnTo>
                  <a:lnTo>
                    <a:pt x="0" y="2"/>
                  </a:lnTo>
                  <a:lnTo>
                    <a:pt x="1728379" y="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10EDD24-448D-9635-10B7-20A01D30F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098" y="956770"/>
            <a:ext cx="8905003" cy="4066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F71D2B-FE0E-FBB5-E72A-1ABF7B90796C}"/>
              </a:ext>
            </a:extLst>
          </p:cNvPr>
          <p:cNvSpPr txBox="1"/>
          <p:nvPr/>
        </p:nvSpPr>
        <p:spPr>
          <a:xfrm>
            <a:off x="132098" y="4978737"/>
            <a:ext cx="88786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Trapezoid body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lies near the midline between the basilar part &amp; the long lemnisci &amp; is composed of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decussating fibers of the ventral cochlear nuclei of both sides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9C022B-E866-007A-907D-6B5CB7708572}"/>
              </a:ext>
            </a:extLst>
          </p:cNvPr>
          <p:cNvCxnSpPr>
            <a:cxnSpLocks/>
          </p:cNvCxnSpPr>
          <p:nvPr/>
        </p:nvCxnSpPr>
        <p:spPr>
          <a:xfrm flipV="1">
            <a:off x="714375" y="4402012"/>
            <a:ext cx="106342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43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C8B13E9-4E2A-682E-92F9-273BDEBCC865}"/>
              </a:ext>
            </a:extLst>
          </p:cNvPr>
          <p:cNvGrpSpPr/>
          <p:nvPr/>
        </p:nvGrpSpPr>
        <p:grpSpPr>
          <a:xfrm>
            <a:off x="212123" y="315444"/>
            <a:ext cx="8719753" cy="5788411"/>
            <a:chOff x="212123" y="315444"/>
            <a:chExt cx="8719753" cy="578841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2341727-03E6-87A4-44B6-50B3E1569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2123" y="315444"/>
              <a:ext cx="8719753" cy="5788411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FD72A8C-C913-FF7D-60CA-149502327E23}"/>
                </a:ext>
              </a:extLst>
            </p:cNvPr>
            <p:cNvCxnSpPr/>
            <p:nvPr/>
          </p:nvCxnSpPr>
          <p:spPr>
            <a:xfrm>
              <a:off x="989813" y="3082563"/>
              <a:ext cx="605200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B836156-63A5-1E4B-03F9-2903A9983749}"/>
                </a:ext>
              </a:extLst>
            </p:cNvPr>
            <p:cNvCxnSpPr/>
            <p:nvPr/>
          </p:nvCxnSpPr>
          <p:spPr>
            <a:xfrm>
              <a:off x="989813" y="3996963"/>
              <a:ext cx="605200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925FD18-3C38-EF6D-2CA4-D2A85A7CAF6C}"/>
                </a:ext>
              </a:extLst>
            </p:cNvPr>
            <p:cNvCxnSpPr/>
            <p:nvPr/>
          </p:nvCxnSpPr>
          <p:spPr>
            <a:xfrm>
              <a:off x="989813" y="4920790"/>
              <a:ext cx="605200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59CA2A-C62B-89B8-5B30-BA34563805E0}"/>
              </a:ext>
            </a:extLst>
          </p:cNvPr>
          <p:cNvGrpSpPr/>
          <p:nvPr/>
        </p:nvGrpSpPr>
        <p:grpSpPr>
          <a:xfrm>
            <a:off x="-9611" y="6778511"/>
            <a:ext cx="9163221" cy="117197"/>
            <a:chOff x="-25628" y="6738766"/>
            <a:chExt cx="12217628" cy="403410"/>
          </a:xfrm>
        </p:grpSpPr>
        <p:sp>
          <p:nvSpPr>
            <p:cNvPr id="18" name="Freeform 96">
              <a:extLst>
                <a:ext uri="{FF2B5EF4-FFF2-40B4-BE49-F238E27FC236}">
                  <a16:creationId xmlns:a16="http://schemas.microsoft.com/office/drawing/2014/main" id="{CACC7B95-5D8D-BC6A-088F-239F916CD503}"/>
                </a:ext>
              </a:extLst>
            </p:cNvPr>
            <p:cNvSpPr/>
            <p:nvPr/>
          </p:nvSpPr>
          <p:spPr>
            <a:xfrm rot="16200000">
              <a:off x="8088983" y="3039157"/>
              <a:ext cx="403408" cy="7802626"/>
            </a:xfrm>
            <a:custGeom>
              <a:avLst/>
              <a:gdLst>
                <a:gd name="connsiteX0" fmla="*/ 0 w 360363"/>
                <a:gd name="connsiteY0" fmla="*/ 7786258 h 7786258"/>
                <a:gd name="connsiteX1" fmla="*/ 0 w 360363"/>
                <a:gd name="connsiteY1" fmla="*/ 1728379 h 7786258"/>
                <a:gd name="connsiteX2" fmla="*/ 0 w 360363"/>
                <a:gd name="connsiteY2" fmla="*/ 345676 h 7786258"/>
                <a:gd name="connsiteX3" fmla="*/ 360363 w 360363"/>
                <a:gd name="connsiteY3" fmla="*/ 0 h 7786258"/>
                <a:gd name="connsiteX4" fmla="*/ 360363 w 360363"/>
                <a:gd name="connsiteY4" fmla="*/ 1728379 h 7786258"/>
                <a:gd name="connsiteX5" fmla="*/ 360363 w 360363"/>
                <a:gd name="connsiteY5" fmla="*/ 7786258 h 778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363" h="7786258">
                  <a:moveTo>
                    <a:pt x="0" y="7786258"/>
                  </a:moveTo>
                  <a:lnTo>
                    <a:pt x="0" y="1728379"/>
                  </a:lnTo>
                  <a:lnTo>
                    <a:pt x="0" y="345676"/>
                  </a:lnTo>
                  <a:lnTo>
                    <a:pt x="360363" y="0"/>
                  </a:lnTo>
                  <a:lnTo>
                    <a:pt x="360363" y="1728379"/>
                  </a:lnTo>
                  <a:lnTo>
                    <a:pt x="360363" y="7786258"/>
                  </a:lnTo>
                  <a:close/>
                </a:path>
              </a:pathLst>
            </a:custGeom>
            <a:solidFill>
              <a:srgbClr val="169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97">
              <a:extLst>
                <a:ext uri="{FF2B5EF4-FFF2-40B4-BE49-F238E27FC236}">
                  <a16:creationId xmlns:a16="http://schemas.microsoft.com/office/drawing/2014/main" id="{452F5970-54E2-8DAD-E1A3-F51CF8714A80}"/>
                </a:ext>
              </a:extLst>
            </p:cNvPr>
            <p:cNvSpPr/>
            <p:nvPr/>
          </p:nvSpPr>
          <p:spPr>
            <a:xfrm rot="10800000">
              <a:off x="-25628" y="6738766"/>
              <a:ext cx="4804521" cy="403410"/>
            </a:xfrm>
            <a:custGeom>
              <a:avLst/>
              <a:gdLst>
                <a:gd name="connsiteX0" fmla="*/ 1728379 w 4794442"/>
                <a:gd name="connsiteY0" fmla="*/ 0 h 360365"/>
                <a:gd name="connsiteX1" fmla="*/ 4794442 w 4794442"/>
                <a:gd name="connsiteY1" fmla="*/ 0 h 360365"/>
                <a:gd name="connsiteX2" fmla="*/ 4794442 w 4794442"/>
                <a:gd name="connsiteY2" fmla="*/ 360365 h 360365"/>
                <a:gd name="connsiteX3" fmla="*/ 1728379 w 4794442"/>
                <a:gd name="connsiteY3" fmla="*/ 360365 h 360365"/>
                <a:gd name="connsiteX4" fmla="*/ 345676 w 4794442"/>
                <a:gd name="connsiteY4" fmla="*/ 360365 h 360365"/>
                <a:gd name="connsiteX5" fmla="*/ 0 w 4794442"/>
                <a:gd name="connsiteY5" fmla="*/ 2 h 360365"/>
                <a:gd name="connsiteX6" fmla="*/ 1728379 w 4794442"/>
                <a:gd name="connsiteY6" fmla="*/ 2 h 36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4442" h="360365">
                  <a:moveTo>
                    <a:pt x="1728379" y="0"/>
                  </a:moveTo>
                  <a:lnTo>
                    <a:pt x="4794442" y="0"/>
                  </a:lnTo>
                  <a:lnTo>
                    <a:pt x="4794442" y="360365"/>
                  </a:lnTo>
                  <a:lnTo>
                    <a:pt x="1728379" y="360365"/>
                  </a:lnTo>
                  <a:lnTo>
                    <a:pt x="345676" y="360365"/>
                  </a:lnTo>
                  <a:lnTo>
                    <a:pt x="0" y="2"/>
                  </a:lnTo>
                  <a:lnTo>
                    <a:pt x="1728379" y="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654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gyromitra&#10;&#10;Description automatically generated">
            <a:extLst>
              <a:ext uri="{FF2B5EF4-FFF2-40B4-BE49-F238E27FC236}">
                <a16:creationId xmlns:a16="http://schemas.microsoft.com/office/drawing/2014/main" id="{0A4963EE-D287-43CD-A7A5-0308372E3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9145" y="897964"/>
            <a:ext cx="2087280" cy="26729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48235F-100B-480E-8E20-29B96DA946E1}"/>
              </a:ext>
            </a:extLst>
          </p:cNvPr>
          <p:cNvSpPr txBox="1"/>
          <p:nvPr/>
        </p:nvSpPr>
        <p:spPr>
          <a:xfrm>
            <a:off x="107573" y="1147507"/>
            <a:ext cx="6938686" cy="245173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ppermost &amp; shortest (2x2 cm) part of the brainstem connecting the forebrain to the hindbrain, connecting to the forebrain by the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crura cerebri.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 passes through the tentorial notch &amp; most of it lies in the posterior cranial fossa.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ormed of right &amp; left halves. The cavity of the MB (cerebral aqueduct) divides each half into a </a:t>
            </a:r>
            <a:r>
              <a:rPr lang="en-US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tectum (=roof)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posteriorly &amp; </a:t>
            </a:r>
            <a:r>
              <a:rPr lang="en-US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tegmentum (=covering)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anteriorly . The duct is surrounded by </a:t>
            </a:r>
            <a:r>
              <a:rPr lang="en-US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periaqueductal grey mater.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AFE885-AD4F-4845-A01B-DE6D37FEC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0" y="123343"/>
            <a:ext cx="8246599" cy="2519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3F7083-E94D-4A62-A76F-717001E42AEF}"/>
              </a:ext>
            </a:extLst>
          </p:cNvPr>
          <p:cNvSpPr/>
          <p:nvPr/>
        </p:nvSpPr>
        <p:spPr>
          <a:xfrm>
            <a:off x="1398494" y="375248"/>
            <a:ext cx="5795682" cy="654825"/>
          </a:xfrm>
          <a:prstGeom prst="roundRect">
            <a:avLst/>
          </a:prstGeom>
          <a:solidFill>
            <a:srgbClr val="90316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Midbrain: Position &amp; Parts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87356E7-701F-468B-A78F-6AF10B88AE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83" y="3565190"/>
            <a:ext cx="8423832" cy="316946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194D45-160E-43EA-8F59-58198B6172A1}"/>
              </a:ext>
            </a:extLst>
          </p:cNvPr>
          <p:cNvCxnSpPr/>
          <p:nvPr/>
        </p:nvCxnSpPr>
        <p:spPr>
          <a:xfrm>
            <a:off x="6790765" y="4087906"/>
            <a:ext cx="4975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0895D4-55F6-4EFC-B0DD-641EEF133E08}"/>
              </a:ext>
            </a:extLst>
          </p:cNvPr>
          <p:cNvCxnSpPr>
            <a:cxnSpLocks/>
          </p:cNvCxnSpPr>
          <p:nvPr/>
        </p:nvCxnSpPr>
        <p:spPr>
          <a:xfrm>
            <a:off x="6858000" y="4935070"/>
            <a:ext cx="7799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1F0273-1AF2-4FF2-A278-205CC1E5E24D}"/>
              </a:ext>
            </a:extLst>
          </p:cNvPr>
          <p:cNvCxnSpPr>
            <a:cxnSpLocks/>
          </p:cNvCxnSpPr>
          <p:nvPr/>
        </p:nvCxnSpPr>
        <p:spPr>
          <a:xfrm>
            <a:off x="551330" y="4464423"/>
            <a:ext cx="11967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1BCA40-5639-4D17-A1D6-395B15881329}"/>
              </a:ext>
            </a:extLst>
          </p:cNvPr>
          <p:cNvCxnSpPr>
            <a:cxnSpLocks/>
          </p:cNvCxnSpPr>
          <p:nvPr/>
        </p:nvCxnSpPr>
        <p:spPr>
          <a:xfrm>
            <a:off x="551330" y="5298140"/>
            <a:ext cx="10219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1C92F9-77C7-41AD-9C11-45C1CA9C92AB}"/>
              </a:ext>
            </a:extLst>
          </p:cNvPr>
          <p:cNvCxnSpPr>
            <a:cxnSpLocks/>
          </p:cNvCxnSpPr>
          <p:nvPr/>
        </p:nvCxnSpPr>
        <p:spPr>
          <a:xfrm>
            <a:off x="6790765" y="6494928"/>
            <a:ext cx="10219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23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4219AB5-B041-A9F2-88D1-2CC464931FFA}"/>
              </a:ext>
            </a:extLst>
          </p:cNvPr>
          <p:cNvGrpSpPr/>
          <p:nvPr/>
        </p:nvGrpSpPr>
        <p:grpSpPr>
          <a:xfrm>
            <a:off x="-9611" y="6740803"/>
            <a:ext cx="9163221" cy="117197"/>
            <a:chOff x="-25628" y="6738766"/>
            <a:chExt cx="12217628" cy="403410"/>
          </a:xfrm>
        </p:grpSpPr>
        <p:sp>
          <p:nvSpPr>
            <p:cNvPr id="134" name="Freeform 96">
              <a:extLst>
                <a:ext uri="{FF2B5EF4-FFF2-40B4-BE49-F238E27FC236}">
                  <a16:creationId xmlns:a16="http://schemas.microsoft.com/office/drawing/2014/main" id="{11886C23-A826-A8A2-3CFB-1D7DCDD4ACE1}"/>
                </a:ext>
              </a:extLst>
            </p:cNvPr>
            <p:cNvSpPr/>
            <p:nvPr/>
          </p:nvSpPr>
          <p:spPr>
            <a:xfrm rot="16200000">
              <a:off x="8088983" y="3039157"/>
              <a:ext cx="403408" cy="7802626"/>
            </a:xfrm>
            <a:custGeom>
              <a:avLst/>
              <a:gdLst>
                <a:gd name="connsiteX0" fmla="*/ 0 w 360363"/>
                <a:gd name="connsiteY0" fmla="*/ 7786258 h 7786258"/>
                <a:gd name="connsiteX1" fmla="*/ 0 w 360363"/>
                <a:gd name="connsiteY1" fmla="*/ 1728379 h 7786258"/>
                <a:gd name="connsiteX2" fmla="*/ 0 w 360363"/>
                <a:gd name="connsiteY2" fmla="*/ 345676 h 7786258"/>
                <a:gd name="connsiteX3" fmla="*/ 360363 w 360363"/>
                <a:gd name="connsiteY3" fmla="*/ 0 h 7786258"/>
                <a:gd name="connsiteX4" fmla="*/ 360363 w 360363"/>
                <a:gd name="connsiteY4" fmla="*/ 1728379 h 7786258"/>
                <a:gd name="connsiteX5" fmla="*/ 360363 w 360363"/>
                <a:gd name="connsiteY5" fmla="*/ 7786258 h 778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363" h="7786258">
                  <a:moveTo>
                    <a:pt x="0" y="7786258"/>
                  </a:moveTo>
                  <a:lnTo>
                    <a:pt x="0" y="1728379"/>
                  </a:lnTo>
                  <a:lnTo>
                    <a:pt x="0" y="345676"/>
                  </a:lnTo>
                  <a:lnTo>
                    <a:pt x="360363" y="0"/>
                  </a:lnTo>
                  <a:lnTo>
                    <a:pt x="360363" y="1728379"/>
                  </a:lnTo>
                  <a:lnTo>
                    <a:pt x="360363" y="7786258"/>
                  </a:lnTo>
                  <a:close/>
                </a:path>
              </a:pathLst>
            </a:custGeom>
            <a:solidFill>
              <a:srgbClr val="169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97">
              <a:extLst>
                <a:ext uri="{FF2B5EF4-FFF2-40B4-BE49-F238E27FC236}">
                  <a16:creationId xmlns:a16="http://schemas.microsoft.com/office/drawing/2014/main" id="{332E1D72-0FA1-5D51-70CA-F23741BBB8AF}"/>
                </a:ext>
              </a:extLst>
            </p:cNvPr>
            <p:cNvSpPr/>
            <p:nvPr/>
          </p:nvSpPr>
          <p:spPr>
            <a:xfrm rot="10800000">
              <a:off x="-25628" y="6738766"/>
              <a:ext cx="4804521" cy="403410"/>
            </a:xfrm>
            <a:custGeom>
              <a:avLst/>
              <a:gdLst>
                <a:gd name="connsiteX0" fmla="*/ 1728379 w 4794442"/>
                <a:gd name="connsiteY0" fmla="*/ 0 h 360365"/>
                <a:gd name="connsiteX1" fmla="*/ 4794442 w 4794442"/>
                <a:gd name="connsiteY1" fmla="*/ 0 h 360365"/>
                <a:gd name="connsiteX2" fmla="*/ 4794442 w 4794442"/>
                <a:gd name="connsiteY2" fmla="*/ 360365 h 360365"/>
                <a:gd name="connsiteX3" fmla="*/ 1728379 w 4794442"/>
                <a:gd name="connsiteY3" fmla="*/ 360365 h 360365"/>
                <a:gd name="connsiteX4" fmla="*/ 345676 w 4794442"/>
                <a:gd name="connsiteY4" fmla="*/ 360365 h 360365"/>
                <a:gd name="connsiteX5" fmla="*/ 0 w 4794442"/>
                <a:gd name="connsiteY5" fmla="*/ 2 h 360365"/>
                <a:gd name="connsiteX6" fmla="*/ 1728379 w 4794442"/>
                <a:gd name="connsiteY6" fmla="*/ 2 h 36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4442" h="360365">
                  <a:moveTo>
                    <a:pt x="1728379" y="0"/>
                  </a:moveTo>
                  <a:lnTo>
                    <a:pt x="4794442" y="0"/>
                  </a:lnTo>
                  <a:lnTo>
                    <a:pt x="4794442" y="360365"/>
                  </a:lnTo>
                  <a:lnTo>
                    <a:pt x="1728379" y="360365"/>
                  </a:lnTo>
                  <a:lnTo>
                    <a:pt x="345676" y="360365"/>
                  </a:lnTo>
                  <a:lnTo>
                    <a:pt x="0" y="2"/>
                  </a:lnTo>
                  <a:lnTo>
                    <a:pt x="1728379" y="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A6127F-1B01-40C4-A07E-5A4039162480}"/>
              </a:ext>
            </a:extLst>
          </p:cNvPr>
          <p:cNvSpPr/>
          <p:nvPr/>
        </p:nvSpPr>
        <p:spPr>
          <a:xfrm>
            <a:off x="242888" y="14285"/>
            <a:ext cx="8543925" cy="83392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Upper Open (Upper) MO Section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Grey Mater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41DF2-0964-4349-9CB5-9A2C9FEC2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406" y="851462"/>
            <a:ext cx="8658407" cy="37299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CFE86A-9031-4625-96E6-5D90B22D8100}"/>
              </a:ext>
            </a:extLst>
          </p:cNvPr>
          <p:cNvSpPr txBox="1"/>
          <p:nvPr/>
        </p:nvSpPr>
        <p:spPr>
          <a:xfrm>
            <a:off x="428625" y="4914900"/>
            <a:ext cx="768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Vestibular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cochlear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nuclei lie near the ICP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C5BF6F-AF31-43A2-9F5F-64E815C57576}"/>
              </a:ext>
            </a:extLst>
          </p:cNvPr>
          <p:cNvSpPr/>
          <p:nvPr/>
        </p:nvSpPr>
        <p:spPr>
          <a:xfrm>
            <a:off x="5629269" y="1471612"/>
            <a:ext cx="171450" cy="200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B82F0BE-A10C-4344-B7B6-B51C2D9C80AE}"/>
              </a:ext>
            </a:extLst>
          </p:cNvPr>
          <p:cNvSpPr/>
          <p:nvPr/>
        </p:nvSpPr>
        <p:spPr>
          <a:xfrm>
            <a:off x="3508055" y="1443036"/>
            <a:ext cx="171450" cy="200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959F8C-7B19-4D6C-810B-AFF4F695785D}"/>
              </a:ext>
            </a:extLst>
          </p:cNvPr>
          <p:cNvCxnSpPr>
            <a:cxnSpLocks/>
          </p:cNvCxnSpPr>
          <p:nvPr/>
        </p:nvCxnSpPr>
        <p:spPr>
          <a:xfrm flipV="1">
            <a:off x="7059154" y="1400172"/>
            <a:ext cx="118473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BFF945-AFC6-4C56-B42D-DDCE721799BA}"/>
              </a:ext>
            </a:extLst>
          </p:cNvPr>
          <p:cNvCxnSpPr>
            <a:cxnSpLocks/>
          </p:cNvCxnSpPr>
          <p:nvPr/>
        </p:nvCxnSpPr>
        <p:spPr>
          <a:xfrm>
            <a:off x="7059154" y="1559481"/>
            <a:ext cx="1406755" cy="142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550D44-341E-4E80-8273-2F1292D51192}"/>
              </a:ext>
            </a:extLst>
          </p:cNvPr>
          <p:cNvCxnSpPr>
            <a:cxnSpLocks/>
          </p:cNvCxnSpPr>
          <p:nvPr/>
        </p:nvCxnSpPr>
        <p:spPr>
          <a:xfrm>
            <a:off x="7087730" y="2198203"/>
            <a:ext cx="1406755" cy="142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55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4219AB5-B041-A9F2-88D1-2CC464931FFA}"/>
              </a:ext>
            </a:extLst>
          </p:cNvPr>
          <p:cNvGrpSpPr/>
          <p:nvPr/>
        </p:nvGrpSpPr>
        <p:grpSpPr>
          <a:xfrm>
            <a:off x="-9611" y="6740803"/>
            <a:ext cx="9163221" cy="117197"/>
            <a:chOff x="-25628" y="6738766"/>
            <a:chExt cx="12217628" cy="403410"/>
          </a:xfrm>
        </p:grpSpPr>
        <p:sp>
          <p:nvSpPr>
            <p:cNvPr id="134" name="Freeform 96">
              <a:extLst>
                <a:ext uri="{FF2B5EF4-FFF2-40B4-BE49-F238E27FC236}">
                  <a16:creationId xmlns:a16="http://schemas.microsoft.com/office/drawing/2014/main" id="{11886C23-A826-A8A2-3CFB-1D7DCDD4ACE1}"/>
                </a:ext>
              </a:extLst>
            </p:cNvPr>
            <p:cNvSpPr/>
            <p:nvPr/>
          </p:nvSpPr>
          <p:spPr>
            <a:xfrm rot="16200000">
              <a:off x="8088983" y="3039157"/>
              <a:ext cx="403408" cy="7802626"/>
            </a:xfrm>
            <a:custGeom>
              <a:avLst/>
              <a:gdLst>
                <a:gd name="connsiteX0" fmla="*/ 0 w 360363"/>
                <a:gd name="connsiteY0" fmla="*/ 7786258 h 7786258"/>
                <a:gd name="connsiteX1" fmla="*/ 0 w 360363"/>
                <a:gd name="connsiteY1" fmla="*/ 1728379 h 7786258"/>
                <a:gd name="connsiteX2" fmla="*/ 0 w 360363"/>
                <a:gd name="connsiteY2" fmla="*/ 345676 h 7786258"/>
                <a:gd name="connsiteX3" fmla="*/ 360363 w 360363"/>
                <a:gd name="connsiteY3" fmla="*/ 0 h 7786258"/>
                <a:gd name="connsiteX4" fmla="*/ 360363 w 360363"/>
                <a:gd name="connsiteY4" fmla="*/ 1728379 h 7786258"/>
                <a:gd name="connsiteX5" fmla="*/ 360363 w 360363"/>
                <a:gd name="connsiteY5" fmla="*/ 7786258 h 778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363" h="7786258">
                  <a:moveTo>
                    <a:pt x="0" y="7786258"/>
                  </a:moveTo>
                  <a:lnTo>
                    <a:pt x="0" y="1728379"/>
                  </a:lnTo>
                  <a:lnTo>
                    <a:pt x="0" y="345676"/>
                  </a:lnTo>
                  <a:lnTo>
                    <a:pt x="360363" y="0"/>
                  </a:lnTo>
                  <a:lnTo>
                    <a:pt x="360363" y="1728379"/>
                  </a:lnTo>
                  <a:lnTo>
                    <a:pt x="360363" y="7786258"/>
                  </a:lnTo>
                  <a:close/>
                </a:path>
              </a:pathLst>
            </a:custGeom>
            <a:solidFill>
              <a:srgbClr val="169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97">
              <a:extLst>
                <a:ext uri="{FF2B5EF4-FFF2-40B4-BE49-F238E27FC236}">
                  <a16:creationId xmlns:a16="http://schemas.microsoft.com/office/drawing/2014/main" id="{332E1D72-0FA1-5D51-70CA-F23741BBB8AF}"/>
                </a:ext>
              </a:extLst>
            </p:cNvPr>
            <p:cNvSpPr/>
            <p:nvPr/>
          </p:nvSpPr>
          <p:spPr>
            <a:xfrm rot="10800000">
              <a:off x="-25628" y="6738766"/>
              <a:ext cx="4804521" cy="403410"/>
            </a:xfrm>
            <a:custGeom>
              <a:avLst/>
              <a:gdLst>
                <a:gd name="connsiteX0" fmla="*/ 1728379 w 4794442"/>
                <a:gd name="connsiteY0" fmla="*/ 0 h 360365"/>
                <a:gd name="connsiteX1" fmla="*/ 4794442 w 4794442"/>
                <a:gd name="connsiteY1" fmla="*/ 0 h 360365"/>
                <a:gd name="connsiteX2" fmla="*/ 4794442 w 4794442"/>
                <a:gd name="connsiteY2" fmla="*/ 360365 h 360365"/>
                <a:gd name="connsiteX3" fmla="*/ 1728379 w 4794442"/>
                <a:gd name="connsiteY3" fmla="*/ 360365 h 360365"/>
                <a:gd name="connsiteX4" fmla="*/ 345676 w 4794442"/>
                <a:gd name="connsiteY4" fmla="*/ 360365 h 360365"/>
                <a:gd name="connsiteX5" fmla="*/ 0 w 4794442"/>
                <a:gd name="connsiteY5" fmla="*/ 2 h 360365"/>
                <a:gd name="connsiteX6" fmla="*/ 1728379 w 4794442"/>
                <a:gd name="connsiteY6" fmla="*/ 2 h 36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4442" h="360365">
                  <a:moveTo>
                    <a:pt x="1728379" y="0"/>
                  </a:moveTo>
                  <a:lnTo>
                    <a:pt x="4794442" y="0"/>
                  </a:lnTo>
                  <a:lnTo>
                    <a:pt x="4794442" y="360365"/>
                  </a:lnTo>
                  <a:lnTo>
                    <a:pt x="1728379" y="360365"/>
                  </a:lnTo>
                  <a:lnTo>
                    <a:pt x="345676" y="360365"/>
                  </a:lnTo>
                  <a:lnTo>
                    <a:pt x="0" y="2"/>
                  </a:lnTo>
                  <a:lnTo>
                    <a:pt x="1728379" y="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A6127F-1B01-40C4-A07E-5A4039162480}"/>
              </a:ext>
            </a:extLst>
          </p:cNvPr>
          <p:cNvSpPr/>
          <p:nvPr/>
        </p:nvSpPr>
        <p:spPr>
          <a:xfrm>
            <a:off x="242888" y="14285"/>
            <a:ext cx="8543925" cy="83392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Upper Open (Upper) MO Section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Grey Mater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41DF2-0964-4349-9CB5-9A2C9FEC2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406" y="851462"/>
            <a:ext cx="8658407" cy="3729934"/>
          </a:xfrm>
          <a:prstGeom prst="rect">
            <a:avLst/>
          </a:prstGeom>
        </p:spPr>
      </p:pic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35290F94-603E-45C7-ADDC-8446FE5A0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03357"/>
              </p:ext>
            </p:extLst>
          </p:nvPr>
        </p:nvGraphicFramePr>
        <p:xfrm>
          <a:off x="136631" y="4639669"/>
          <a:ext cx="9007369" cy="211296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603431">
                  <a:extLst>
                    <a:ext uri="{9D8B030D-6E8A-4147-A177-3AD203B41FA5}">
                      <a16:colId xmlns:a16="http://schemas.microsoft.com/office/drawing/2014/main" val="3323805092"/>
                    </a:ext>
                  </a:extLst>
                </a:gridCol>
                <a:gridCol w="2618489">
                  <a:extLst>
                    <a:ext uri="{9D8B030D-6E8A-4147-A177-3AD203B41FA5}">
                      <a16:colId xmlns:a16="http://schemas.microsoft.com/office/drawing/2014/main" val="259633911"/>
                    </a:ext>
                  </a:extLst>
                </a:gridCol>
                <a:gridCol w="3785449">
                  <a:extLst>
                    <a:ext uri="{9D8B030D-6E8A-4147-A177-3AD203B41FA5}">
                      <a16:colId xmlns:a16="http://schemas.microsoft.com/office/drawing/2014/main" val="3859887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Nucleus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Position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Function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415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CN XII nucleus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Ventral to the XII trigone on each side of the midline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Fibers of the XII nerve for lingual muscles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2705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Dorsal nucleus of X nerve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Lateral to XII nucleus (ventral to vagal trigone)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Contains motor cell bodies for cardiac &amp; visceral muscles and gives rise to secretomotor fibers for glands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2540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Inferior salivary nucleus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 the pontomedullary junction &amp; upper MO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Parasympathetic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fibers join the IX nerve to reach the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otic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ganglion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6247256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BA2A09F0-0107-4AD8-9200-5FFC700022C9}"/>
              </a:ext>
            </a:extLst>
          </p:cNvPr>
          <p:cNvSpPr/>
          <p:nvPr/>
        </p:nvSpPr>
        <p:spPr>
          <a:xfrm>
            <a:off x="5614983" y="1485900"/>
            <a:ext cx="171450" cy="200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83E675-12CC-4E04-8429-EA34A0B61D15}"/>
              </a:ext>
            </a:extLst>
          </p:cNvPr>
          <p:cNvSpPr/>
          <p:nvPr/>
        </p:nvSpPr>
        <p:spPr>
          <a:xfrm>
            <a:off x="3508055" y="1457324"/>
            <a:ext cx="171450" cy="200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884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4219AB5-B041-A9F2-88D1-2CC464931FFA}"/>
              </a:ext>
            </a:extLst>
          </p:cNvPr>
          <p:cNvGrpSpPr/>
          <p:nvPr/>
        </p:nvGrpSpPr>
        <p:grpSpPr>
          <a:xfrm>
            <a:off x="-9611" y="6740803"/>
            <a:ext cx="9163221" cy="117197"/>
            <a:chOff x="-25628" y="6738766"/>
            <a:chExt cx="12217628" cy="403410"/>
          </a:xfrm>
        </p:grpSpPr>
        <p:sp>
          <p:nvSpPr>
            <p:cNvPr id="134" name="Freeform 96">
              <a:extLst>
                <a:ext uri="{FF2B5EF4-FFF2-40B4-BE49-F238E27FC236}">
                  <a16:creationId xmlns:a16="http://schemas.microsoft.com/office/drawing/2014/main" id="{11886C23-A826-A8A2-3CFB-1D7DCDD4ACE1}"/>
                </a:ext>
              </a:extLst>
            </p:cNvPr>
            <p:cNvSpPr/>
            <p:nvPr/>
          </p:nvSpPr>
          <p:spPr>
            <a:xfrm rot="16200000">
              <a:off x="8088983" y="3039157"/>
              <a:ext cx="403408" cy="7802626"/>
            </a:xfrm>
            <a:custGeom>
              <a:avLst/>
              <a:gdLst>
                <a:gd name="connsiteX0" fmla="*/ 0 w 360363"/>
                <a:gd name="connsiteY0" fmla="*/ 7786258 h 7786258"/>
                <a:gd name="connsiteX1" fmla="*/ 0 w 360363"/>
                <a:gd name="connsiteY1" fmla="*/ 1728379 h 7786258"/>
                <a:gd name="connsiteX2" fmla="*/ 0 w 360363"/>
                <a:gd name="connsiteY2" fmla="*/ 345676 h 7786258"/>
                <a:gd name="connsiteX3" fmla="*/ 360363 w 360363"/>
                <a:gd name="connsiteY3" fmla="*/ 0 h 7786258"/>
                <a:gd name="connsiteX4" fmla="*/ 360363 w 360363"/>
                <a:gd name="connsiteY4" fmla="*/ 1728379 h 7786258"/>
                <a:gd name="connsiteX5" fmla="*/ 360363 w 360363"/>
                <a:gd name="connsiteY5" fmla="*/ 7786258 h 778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363" h="7786258">
                  <a:moveTo>
                    <a:pt x="0" y="7786258"/>
                  </a:moveTo>
                  <a:lnTo>
                    <a:pt x="0" y="1728379"/>
                  </a:lnTo>
                  <a:lnTo>
                    <a:pt x="0" y="345676"/>
                  </a:lnTo>
                  <a:lnTo>
                    <a:pt x="360363" y="0"/>
                  </a:lnTo>
                  <a:lnTo>
                    <a:pt x="360363" y="1728379"/>
                  </a:lnTo>
                  <a:lnTo>
                    <a:pt x="360363" y="7786258"/>
                  </a:lnTo>
                  <a:close/>
                </a:path>
              </a:pathLst>
            </a:custGeom>
            <a:solidFill>
              <a:srgbClr val="169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97">
              <a:extLst>
                <a:ext uri="{FF2B5EF4-FFF2-40B4-BE49-F238E27FC236}">
                  <a16:creationId xmlns:a16="http://schemas.microsoft.com/office/drawing/2014/main" id="{332E1D72-0FA1-5D51-70CA-F23741BBB8AF}"/>
                </a:ext>
              </a:extLst>
            </p:cNvPr>
            <p:cNvSpPr/>
            <p:nvPr/>
          </p:nvSpPr>
          <p:spPr>
            <a:xfrm rot="10800000">
              <a:off x="-25628" y="6738766"/>
              <a:ext cx="4804521" cy="403410"/>
            </a:xfrm>
            <a:custGeom>
              <a:avLst/>
              <a:gdLst>
                <a:gd name="connsiteX0" fmla="*/ 1728379 w 4794442"/>
                <a:gd name="connsiteY0" fmla="*/ 0 h 360365"/>
                <a:gd name="connsiteX1" fmla="*/ 4794442 w 4794442"/>
                <a:gd name="connsiteY1" fmla="*/ 0 h 360365"/>
                <a:gd name="connsiteX2" fmla="*/ 4794442 w 4794442"/>
                <a:gd name="connsiteY2" fmla="*/ 360365 h 360365"/>
                <a:gd name="connsiteX3" fmla="*/ 1728379 w 4794442"/>
                <a:gd name="connsiteY3" fmla="*/ 360365 h 360365"/>
                <a:gd name="connsiteX4" fmla="*/ 345676 w 4794442"/>
                <a:gd name="connsiteY4" fmla="*/ 360365 h 360365"/>
                <a:gd name="connsiteX5" fmla="*/ 0 w 4794442"/>
                <a:gd name="connsiteY5" fmla="*/ 2 h 360365"/>
                <a:gd name="connsiteX6" fmla="*/ 1728379 w 4794442"/>
                <a:gd name="connsiteY6" fmla="*/ 2 h 36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4442" h="360365">
                  <a:moveTo>
                    <a:pt x="1728379" y="0"/>
                  </a:moveTo>
                  <a:lnTo>
                    <a:pt x="4794442" y="0"/>
                  </a:lnTo>
                  <a:lnTo>
                    <a:pt x="4794442" y="360365"/>
                  </a:lnTo>
                  <a:lnTo>
                    <a:pt x="1728379" y="360365"/>
                  </a:lnTo>
                  <a:lnTo>
                    <a:pt x="345676" y="360365"/>
                  </a:lnTo>
                  <a:lnTo>
                    <a:pt x="0" y="2"/>
                  </a:lnTo>
                  <a:lnTo>
                    <a:pt x="1728379" y="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A6127F-1B01-40C4-A07E-5A4039162480}"/>
              </a:ext>
            </a:extLst>
          </p:cNvPr>
          <p:cNvSpPr/>
          <p:nvPr/>
        </p:nvSpPr>
        <p:spPr>
          <a:xfrm>
            <a:off x="242888" y="14285"/>
            <a:ext cx="8543925" cy="83392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Upper Open (Upper) MO Section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Grey Mater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41DF2-0964-4349-9CB5-9A2C9FEC2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406" y="851462"/>
            <a:ext cx="8658407" cy="3729934"/>
          </a:xfrm>
          <a:prstGeom prst="rect">
            <a:avLst/>
          </a:prstGeom>
        </p:spPr>
      </p:pic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35290F94-603E-45C7-ADDC-8446FE5A0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710469"/>
              </p:ext>
            </p:extLst>
          </p:nvPr>
        </p:nvGraphicFramePr>
        <p:xfrm>
          <a:off x="136630" y="4744572"/>
          <a:ext cx="9007369" cy="182746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603431">
                  <a:extLst>
                    <a:ext uri="{9D8B030D-6E8A-4147-A177-3AD203B41FA5}">
                      <a16:colId xmlns:a16="http://schemas.microsoft.com/office/drawing/2014/main" val="3323805092"/>
                    </a:ext>
                  </a:extLst>
                </a:gridCol>
                <a:gridCol w="2046252">
                  <a:extLst>
                    <a:ext uri="{9D8B030D-6E8A-4147-A177-3AD203B41FA5}">
                      <a16:colId xmlns:a16="http://schemas.microsoft.com/office/drawing/2014/main" val="259633911"/>
                    </a:ext>
                  </a:extLst>
                </a:gridCol>
                <a:gridCol w="4357686">
                  <a:extLst>
                    <a:ext uri="{9D8B030D-6E8A-4147-A177-3AD203B41FA5}">
                      <a16:colId xmlns:a16="http://schemas.microsoft.com/office/drawing/2014/main" val="3859887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Nucleus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Position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Function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415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u="sng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Nucleus of tractus solitarius</a:t>
                      </a:r>
                      <a:endParaRPr lang="en-US" sz="1600" u="sng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Ventrolateral to dorsal X nucleus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The upper part receives taste fibers from the chorda tympani of CN VII, IX nerve &amp; internal laryngeal branch of the X nerve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The lower part receives afferent fibers from the IX &amp; X nerves from thoracic &amp; abdominal viscera (including baroreceptors &amp; chemoreceptors)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0431798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4B1A21FC-FA72-4ED5-9C98-6EDB1F596F4D}"/>
              </a:ext>
            </a:extLst>
          </p:cNvPr>
          <p:cNvSpPr/>
          <p:nvPr/>
        </p:nvSpPr>
        <p:spPr>
          <a:xfrm>
            <a:off x="5643560" y="1485900"/>
            <a:ext cx="171450" cy="200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8C1E74-6757-4B6F-99BA-2C16A99B6A5A}"/>
              </a:ext>
            </a:extLst>
          </p:cNvPr>
          <p:cNvSpPr/>
          <p:nvPr/>
        </p:nvSpPr>
        <p:spPr>
          <a:xfrm>
            <a:off x="3508055" y="1428748"/>
            <a:ext cx="171450" cy="200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7439F2-0A4C-474E-BD63-3091576725F3}"/>
              </a:ext>
            </a:extLst>
          </p:cNvPr>
          <p:cNvCxnSpPr>
            <a:cxnSpLocks/>
          </p:cNvCxnSpPr>
          <p:nvPr/>
        </p:nvCxnSpPr>
        <p:spPr>
          <a:xfrm flipV="1">
            <a:off x="549970" y="1840283"/>
            <a:ext cx="133787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12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4219AB5-B041-A9F2-88D1-2CC464931FFA}"/>
              </a:ext>
            </a:extLst>
          </p:cNvPr>
          <p:cNvGrpSpPr/>
          <p:nvPr/>
        </p:nvGrpSpPr>
        <p:grpSpPr>
          <a:xfrm>
            <a:off x="-9611" y="6740803"/>
            <a:ext cx="9163221" cy="117197"/>
            <a:chOff x="-25628" y="6738766"/>
            <a:chExt cx="12217628" cy="403410"/>
          </a:xfrm>
        </p:grpSpPr>
        <p:sp>
          <p:nvSpPr>
            <p:cNvPr id="134" name="Freeform 96">
              <a:extLst>
                <a:ext uri="{FF2B5EF4-FFF2-40B4-BE49-F238E27FC236}">
                  <a16:creationId xmlns:a16="http://schemas.microsoft.com/office/drawing/2014/main" id="{11886C23-A826-A8A2-3CFB-1D7DCDD4ACE1}"/>
                </a:ext>
              </a:extLst>
            </p:cNvPr>
            <p:cNvSpPr/>
            <p:nvPr/>
          </p:nvSpPr>
          <p:spPr>
            <a:xfrm rot="16200000">
              <a:off x="8088983" y="3039157"/>
              <a:ext cx="403408" cy="7802626"/>
            </a:xfrm>
            <a:custGeom>
              <a:avLst/>
              <a:gdLst>
                <a:gd name="connsiteX0" fmla="*/ 0 w 360363"/>
                <a:gd name="connsiteY0" fmla="*/ 7786258 h 7786258"/>
                <a:gd name="connsiteX1" fmla="*/ 0 w 360363"/>
                <a:gd name="connsiteY1" fmla="*/ 1728379 h 7786258"/>
                <a:gd name="connsiteX2" fmla="*/ 0 w 360363"/>
                <a:gd name="connsiteY2" fmla="*/ 345676 h 7786258"/>
                <a:gd name="connsiteX3" fmla="*/ 360363 w 360363"/>
                <a:gd name="connsiteY3" fmla="*/ 0 h 7786258"/>
                <a:gd name="connsiteX4" fmla="*/ 360363 w 360363"/>
                <a:gd name="connsiteY4" fmla="*/ 1728379 h 7786258"/>
                <a:gd name="connsiteX5" fmla="*/ 360363 w 360363"/>
                <a:gd name="connsiteY5" fmla="*/ 7786258 h 778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363" h="7786258">
                  <a:moveTo>
                    <a:pt x="0" y="7786258"/>
                  </a:moveTo>
                  <a:lnTo>
                    <a:pt x="0" y="1728379"/>
                  </a:lnTo>
                  <a:lnTo>
                    <a:pt x="0" y="345676"/>
                  </a:lnTo>
                  <a:lnTo>
                    <a:pt x="360363" y="0"/>
                  </a:lnTo>
                  <a:lnTo>
                    <a:pt x="360363" y="1728379"/>
                  </a:lnTo>
                  <a:lnTo>
                    <a:pt x="360363" y="7786258"/>
                  </a:lnTo>
                  <a:close/>
                </a:path>
              </a:pathLst>
            </a:custGeom>
            <a:solidFill>
              <a:srgbClr val="169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97">
              <a:extLst>
                <a:ext uri="{FF2B5EF4-FFF2-40B4-BE49-F238E27FC236}">
                  <a16:creationId xmlns:a16="http://schemas.microsoft.com/office/drawing/2014/main" id="{332E1D72-0FA1-5D51-70CA-F23741BBB8AF}"/>
                </a:ext>
              </a:extLst>
            </p:cNvPr>
            <p:cNvSpPr/>
            <p:nvPr/>
          </p:nvSpPr>
          <p:spPr>
            <a:xfrm rot="10800000">
              <a:off x="-25628" y="6738766"/>
              <a:ext cx="4804521" cy="403410"/>
            </a:xfrm>
            <a:custGeom>
              <a:avLst/>
              <a:gdLst>
                <a:gd name="connsiteX0" fmla="*/ 1728379 w 4794442"/>
                <a:gd name="connsiteY0" fmla="*/ 0 h 360365"/>
                <a:gd name="connsiteX1" fmla="*/ 4794442 w 4794442"/>
                <a:gd name="connsiteY1" fmla="*/ 0 h 360365"/>
                <a:gd name="connsiteX2" fmla="*/ 4794442 w 4794442"/>
                <a:gd name="connsiteY2" fmla="*/ 360365 h 360365"/>
                <a:gd name="connsiteX3" fmla="*/ 1728379 w 4794442"/>
                <a:gd name="connsiteY3" fmla="*/ 360365 h 360365"/>
                <a:gd name="connsiteX4" fmla="*/ 345676 w 4794442"/>
                <a:gd name="connsiteY4" fmla="*/ 360365 h 360365"/>
                <a:gd name="connsiteX5" fmla="*/ 0 w 4794442"/>
                <a:gd name="connsiteY5" fmla="*/ 2 h 360365"/>
                <a:gd name="connsiteX6" fmla="*/ 1728379 w 4794442"/>
                <a:gd name="connsiteY6" fmla="*/ 2 h 36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4442" h="360365">
                  <a:moveTo>
                    <a:pt x="1728379" y="0"/>
                  </a:moveTo>
                  <a:lnTo>
                    <a:pt x="4794442" y="0"/>
                  </a:lnTo>
                  <a:lnTo>
                    <a:pt x="4794442" y="360365"/>
                  </a:lnTo>
                  <a:lnTo>
                    <a:pt x="1728379" y="360365"/>
                  </a:lnTo>
                  <a:lnTo>
                    <a:pt x="345676" y="360365"/>
                  </a:lnTo>
                  <a:lnTo>
                    <a:pt x="0" y="2"/>
                  </a:lnTo>
                  <a:lnTo>
                    <a:pt x="1728379" y="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A6127F-1B01-40C4-A07E-5A4039162480}"/>
              </a:ext>
            </a:extLst>
          </p:cNvPr>
          <p:cNvSpPr/>
          <p:nvPr/>
        </p:nvSpPr>
        <p:spPr>
          <a:xfrm>
            <a:off x="242888" y="14285"/>
            <a:ext cx="8543925" cy="83392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Lower Open (Upper) MO Section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Grey Mater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41DF2-0964-4349-9CB5-9A2C9FEC2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188" y="808600"/>
            <a:ext cx="8429625" cy="3631378"/>
          </a:xfrm>
          <a:prstGeom prst="rect">
            <a:avLst/>
          </a:prstGeom>
        </p:spPr>
      </p:pic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35290F94-603E-45C7-ADDC-8446FE5A0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904625"/>
              </p:ext>
            </p:extLst>
          </p:nvPr>
        </p:nvGraphicFramePr>
        <p:xfrm>
          <a:off x="93767" y="4413605"/>
          <a:ext cx="9007369" cy="242811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992207">
                  <a:extLst>
                    <a:ext uri="{9D8B030D-6E8A-4147-A177-3AD203B41FA5}">
                      <a16:colId xmlns:a16="http://schemas.microsoft.com/office/drawing/2014/main" val="3323805092"/>
                    </a:ext>
                  </a:extLst>
                </a:gridCol>
                <a:gridCol w="2714626">
                  <a:extLst>
                    <a:ext uri="{9D8B030D-6E8A-4147-A177-3AD203B41FA5}">
                      <a16:colId xmlns:a16="http://schemas.microsoft.com/office/drawing/2014/main" val="259633911"/>
                    </a:ext>
                  </a:extLst>
                </a:gridCol>
                <a:gridCol w="4300536">
                  <a:extLst>
                    <a:ext uri="{9D8B030D-6E8A-4147-A177-3AD203B41FA5}">
                      <a16:colId xmlns:a16="http://schemas.microsoft.com/office/drawing/2014/main" val="3859887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Nucleus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Position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Function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415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Nucleus ambiguous</a:t>
                      </a:r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Ventral to dorsal X nucleus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Sends motor fibers to skeletal muscles of the larynx, soft palate, pharynx &amp; upper esophagus (all through </a:t>
                      </a:r>
                      <a:r>
                        <a:rPr lang="en-US" sz="14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CN X &amp; cranial XI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except fibers for stylopharyngeus which pass through </a:t>
                      </a:r>
                      <a:r>
                        <a:rPr lang="en-US" sz="14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CN IX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0431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Inferior olivary nucleus</a:t>
                      </a:r>
                      <a:endParaRPr lang="en-US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Deep to the olive as a wrinkled C-shaped sac with its open mouth facing the opposite ICP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Its olivocerebellar fibers decussate across the midline to join the opposite ICP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492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Arcuate nucleus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Deep to pyramid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Chemoreception and breathing control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47450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319D27F3-6983-43DE-95E6-8C24AF5BF173}"/>
              </a:ext>
            </a:extLst>
          </p:cNvPr>
          <p:cNvSpPr/>
          <p:nvPr/>
        </p:nvSpPr>
        <p:spPr>
          <a:xfrm>
            <a:off x="5672131" y="1414460"/>
            <a:ext cx="171450" cy="200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A07748-C6D5-4595-9F3B-20991259F1F3}"/>
              </a:ext>
            </a:extLst>
          </p:cNvPr>
          <p:cNvSpPr/>
          <p:nvPr/>
        </p:nvSpPr>
        <p:spPr>
          <a:xfrm flipH="1">
            <a:off x="3679505" y="1400172"/>
            <a:ext cx="171450" cy="200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6335D3-8D00-477E-B622-A52F42819FE0}"/>
              </a:ext>
            </a:extLst>
          </p:cNvPr>
          <p:cNvCxnSpPr>
            <a:cxnSpLocks/>
          </p:cNvCxnSpPr>
          <p:nvPr/>
        </p:nvCxnSpPr>
        <p:spPr>
          <a:xfrm flipV="1">
            <a:off x="7179371" y="2826119"/>
            <a:ext cx="133787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B2C637C-7D26-4935-BAE7-29C3E344433D}"/>
              </a:ext>
            </a:extLst>
          </p:cNvPr>
          <p:cNvSpPr/>
          <p:nvPr/>
        </p:nvSpPr>
        <p:spPr>
          <a:xfrm>
            <a:off x="7015163" y="3429000"/>
            <a:ext cx="1502080" cy="191427"/>
          </a:xfrm>
          <a:prstGeom prst="rect">
            <a:avLst/>
          </a:prstGeom>
          <a:noFill/>
          <a:ln w="38100">
            <a:solidFill>
              <a:srgbClr val="F5BF9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2A0180-F31E-497D-A4E1-A692EDD5770A}"/>
              </a:ext>
            </a:extLst>
          </p:cNvPr>
          <p:cNvSpPr/>
          <p:nvPr/>
        </p:nvSpPr>
        <p:spPr>
          <a:xfrm>
            <a:off x="1141059" y="4132162"/>
            <a:ext cx="1230669" cy="236586"/>
          </a:xfrm>
          <a:prstGeom prst="rect">
            <a:avLst/>
          </a:prstGeom>
          <a:noFill/>
          <a:ln w="38100">
            <a:solidFill>
              <a:srgbClr val="FF0000">
                <a:alpha val="50196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43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4219AB5-B041-A9F2-88D1-2CC464931FFA}"/>
              </a:ext>
            </a:extLst>
          </p:cNvPr>
          <p:cNvGrpSpPr/>
          <p:nvPr/>
        </p:nvGrpSpPr>
        <p:grpSpPr>
          <a:xfrm>
            <a:off x="-9611" y="6740803"/>
            <a:ext cx="9163221" cy="117197"/>
            <a:chOff x="-25628" y="6738766"/>
            <a:chExt cx="12217628" cy="403410"/>
          </a:xfrm>
        </p:grpSpPr>
        <p:sp>
          <p:nvSpPr>
            <p:cNvPr id="134" name="Freeform 96">
              <a:extLst>
                <a:ext uri="{FF2B5EF4-FFF2-40B4-BE49-F238E27FC236}">
                  <a16:creationId xmlns:a16="http://schemas.microsoft.com/office/drawing/2014/main" id="{11886C23-A826-A8A2-3CFB-1D7DCDD4ACE1}"/>
                </a:ext>
              </a:extLst>
            </p:cNvPr>
            <p:cNvSpPr/>
            <p:nvPr/>
          </p:nvSpPr>
          <p:spPr>
            <a:xfrm rot="16200000">
              <a:off x="8088983" y="3039157"/>
              <a:ext cx="403408" cy="7802626"/>
            </a:xfrm>
            <a:custGeom>
              <a:avLst/>
              <a:gdLst>
                <a:gd name="connsiteX0" fmla="*/ 0 w 360363"/>
                <a:gd name="connsiteY0" fmla="*/ 7786258 h 7786258"/>
                <a:gd name="connsiteX1" fmla="*/ 0 w 360363"/>
                <a:gd name="connsiteY1" fmla="*/ 1728379 h 7786258"/>
                <a:gd name="connsiteX2" fmla="*/ 0 w 360363"/>
                <a:gd name="connsiteY2" fmla="*/ 345676 h 7786258"/>
                <a:gd name="connsiteX3" fmla="*/ 360363 w 360363"/>
                <a:gd name="connsiteY3" fmla="*/ 0 h 7786258"/>
                <a:gd name="connsiteX4" fmla="*/ 360363 w 360363"/>
                <a:gd name="connsiteY4" fmla="*/ 1728379 h 7786258"/>
                <a:gd name="connsiteX5" fmla="*/ 360363 w 360363"/>
                <a:gd name="connsiteY5" fmla="*/ 7786258 h 778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363" h="7786258">
                  <a:moveTo>
                    <a:pt x="0" y="7786258"/>
                  </a:moveTo>
                  <a:lnTo>
                    <a:pt x="0" y="1728379"/>
                  </a:lnTo>
                  <a:lnTo>
                    <a:pt x="0" y="345676"/>
                  </a:lnTo>
                  <a:lnTo>
                    <a:pt x="360363" y="0"/>
                  </a:lnTo>
                  <a:lnTo>
                    <a:pt x="360363" y="1728379"/>
                  </a:lnTo>
                  <a:lnTo>
                    <a:pt x="360363" y="7786258"/>
                  </a:lnTo>
                  <a:close/>
                </a:path>
              </a:pathLst>
            </a:custGeom>
            <a:solidFill>
              <a:srgbClr val="169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97">
              <a:extLst>
                <a:ext uri="{FF2B5EF4-FFF2-40B4-BE49-F238E27FC236}">
                  <a16:creationId xmlns:a16="http://schemas.microsoft.com/office/drawing/2014/main" id="{332E1D72-0FA1-5D51-70CA-F23741BBB8AF}"/>
                </a:ext>
              </a:extLst>
            </p:cNvPr>
            <p:cNvSpPr/>
            <p:nvPr/>
          </p:nvSpPr>
          <p:spPr>
            <a:xfrm rot="10800000">
              <a:off x="-25628" y="6738766"/>
              <a:ext cx="4804521" cy="403410"/>
            </a:xfrm>
            <a:custGeom>
              <a:avLst/>
              <a:gdLst>
                <a:gd name="connsiteX0" fmla="*/ 1728379 w 4794442"/>
                <a:gd name="connsiteY0" fmla="*/ 0 h 360365"/>
                <a:gd name="connsiteX1" fmla="*/ 4794442 w 4794442"/>
                <a:gd name="connsiteY1" fmla="*/ 0 h 360365"/>
                <a:gd name="connsiteX2" fmla="*/ 4794442 w 4794442"/>
                <a:gd name="connsiteY2" fmla="*/ 360365 h 360365"/>
                <a:gd name="connsiteX3" fmla="*/ 1728379 w 4794442"/>
                <a:gd name="connsiteY3" fmla="*/ 360365 h 360365"/>
                <a:gd name="connsiteX4" fmla="*/ 345676 w 4794442"/>
                <a:gd name="connsiteY4" fmla="*/ 360365 h 360365"/>
                <a:gd name="connsiteX5" fmla="*/ 0 w 4794442"/>
                <a:gd name="connsiteY5" fmla="*/ 2 h 360365"/>
                <a:gd name="connsiteX6" fmla="*/ 1728379 w 4794442"/>
                <a:gd name="connsiteY6" fmla="*/ 2 h 36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4442" h="360365">
                  <a:moveTo>
                    <a:pt x="1728379" y="0"/>
                  </a:moveTo>
                  <a:lnTo>
                    <a:pt x="4794442" y="0"/>
                  </a:lnTo>
                  <a:lnTo>
                    <a:pt x="4794442" y="360365"/>
                  </a:lnTo>
                  <a:lnTo>
                    <a:pt x="1728379" y="360365"/>
                  </a:lnTo>
                  <a:lnTo>
                    <a:pt x="345676" y="360365"/>
                  </a:lnTo>
                  <a:lnTo>
                    <a:pt x="0" y="2"/>
                  </a:lnTo>
                  <a:lnTo>
                    <a:pt x="1728379" y="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A6127F-1B01-40C4-A07E-5A4039162480}"/>
              </a:ext>
            </a:extLst>
          </p:cNvPr>
          <p:cNvSpPr/>
          <p:nvPr/>
        </p:nvSpPr>
        <p:spPr>
          <a:xfrm>
            <a:off x="242888" y="14285"/>
            <a:ext cx="8543925" cy="83392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Closed (lower) MO Section: Level of Sensory Decussation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Grey Mater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41DF2-0964-4349-9CB5-9A2C9FEC2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29" y="848211"/>
            <a:ext cx="8779657" cy="38963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BEDA24-CDD8-4AAB-86CD-0F4D70C68530}"/>
              </a:ext>
            </a:extLst>
          </p:cNvPr>
          <p:cNvSpPr txBox="1"/>
          <p:nvPr/>
        </p:nvSpPr>
        <p:spPr>
          <a:xfrm>
            <a:off x="484048" y="5199129"/>
            <a:ext cx="7274949" cy="10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The medulla is closed, and the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central canal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runs in the midline in continuation with the central canal of the spinal cord. Grey mater lies around the central canal &amp; deep to the tubercles.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3762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4219AB5-B041-A9F2-88D1-2CC464931FFA}"/>
              </a:ext>
            </a:extLst>
          </p:cNvPr>
          <p:cNvGrpSpPr/>
          <p:nvPr/>
        </p:nvGrpSpPr>
        <p:grpSpPr>
          <a:xfrm>
            <a:off x="-9611" y="6740803"/>
            <a:ext cx="9163221" cy="117197"/>
            <a:chOff x="-25628" y="6738766"/>
            <a:chExt cx="12217628" cy="403410"/>
          </a:xfrm>
        </p:grpSpPr>
        <p:sp>
          <p:nvSpPr>
            <p:cNvPr id="134" name="Freeform 96">
              <a:extLst>
                <a:ext uri="{FF2B5EF4-FFF2-40B4-BE49-F238E27FC236}">
                  <a16:creationId xmlns:a16="http://schemas.microsoft.com/office/drawing/2014/main" id="{11886C23-A826-A8A2-3CFB-1D7DCDD4ACE1}"/>
                </a:ext>
              </a:extLst>
            </p:cNvPr>
            <p:cNvSpPr/>
            <p:nvPr/>
          </p:nvSpPr>
          <p:spPr>
            <a:xfrm rot="16200000">
              <a:off x="8088983" y="3039157"/>
              <a:ext cx="403408" cy="7802626"/>
            </a:xfrm>
            <a:custGeom>
              <a:avLst/>
              <a:gdLst>
                <a:gd name="connsiteX0" fmla="*/ 0 w 360363"/>
                <a:gd name="connsiteY0" fmla="*/ 7786258 h 7786258"/>
                <a:gd name="connsiteX1" fmla="*/ 0 w 360363"/>
                <a:gd name="connsiteY1" fmla="*/ 1728379 h 7786258"/>
                <a:gd name="connsiteX2" fmla="*/ 0 w 360363"/>
                <a:gd name="connsiteY2" fmla="*/ 345676 h 7786258"/>
                <a:gd name="connsiteX3" fmla="*/ 360363 w 360363"/>
                <a:gd name="connsiteY3" fmla="*/ 0 h 7786258"/>
                <a:gd name="connsiteX4" fmla="*/ 360363 w 360363"/>
                <a:gd name="connsiteY4" fmla="*/ 1728379 h 7786258"/>
                <a:gd name="connsiteX5" fmla="*/ 360363 w 360363"/>
                <a:gd name="connsiteY5" fmla="*/ 7786258 h 778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363" h="7786258">
                  <a:moveTo>
                    <a:pt x="0" y="7786258"/>
                  </a:moveTo>
                  <a:lnTo>
                    <a:pt x="0" y="1728379"/>
                  </a:lnTo>
                  <a:lnTo>
                    <a:pt x="0" y="345676"/>
                  </a:lnTo>
                  <a:lnTo>
                    <a:pt x="360363" y="0"/>
                  </a:lnTo>
                  <a:lnTo>
                    <a:pt x="360363" y="1728379"/>
                  </a:lnTo>
                  <a:lnTo>
                    <a:pt x="360363" y="7786258"/>
                  </a:lnTo>
                  <a:close/>
                </a:path>
              </a:pathLst>
            </a:custGeom>
            <a:solidFill>
              <a:srgbClr val="169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97">
              <a:extLst>
                <a:ext uri="{FF2B5EF4-FFF2-40B4-BE49-F238E27FC236}">
                  <a16:creationId xmlns:a16="http://schemas.microsoft.com/office/drawing/2014/main" id="{332E1D72-0FA1-5D51-70CA-F23741BBB8AF}"/>
                </a:ext>
              </a:extLst>
            </p:cNvPr>
            <p:cNvSpPr/>
            <p:nvPr/>
          </p:nvSpPr>
          <p:spPr>
            <a:xfrm rot="10800000">
              <a:off x="-25628" y="6738766"/>
              <a:ext cx="4804521" cy="403410"/>
            </a:xfrm>
            <a:custGeom>
              <a:avLst/>
              <a:gdLst>
                <a:gd name="connsiteX0" fmla="*/ 1728379 w 4794442"/>
                <a:gd name="connsiteY0" fmla="*/ 0 h 360365"/>
                <a:gd name="connsiteX1" fmla="*/ 4794442 w 4794442"/>
                <a:gd name="connsiteY1" fmla="*/ 0 h 360365"/>
                <a:gd name="connsiteX2" fmla="*/ 4794442 w 4794442"/>
                <a:gd name="connsiteY2" fmla="*/ 360365 h 360365"/>
                <a:gd name="connsiteX3" fmla="*/ 1728379 w 4794442"/>
                <a:gd name="connsiteY3" fmla="*/ 360365 h 360365"/>
                <a:gd name="connsiteX4" fmla="*/ 345676 w 4794442"/>
                <a:gd name="connsiteY4" fmla="*/ 360365 h 360365"/>
                <a:gd name="connsiteX5" fmla="*/ 0 w 4794442"/>
                <a:gd name="connsiteY5" fmla="*/ 2 h 360365"/>
                <a:gd name="connsiteX6" fmla="*/ 1728379 w 4794442"/>
                <a:gd name="connsiteY6" fmla="*/ 2 h 36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4442" h="360365">
                  <a:moveTo>
                    <a:pt x="1728379" y="0"/>
                  </a:moveTo>
                  <a:lnTo>
                    <a:pt x="4794442" y="0"/>
                  </a:lnTo>
                  <a:lnTo>
                    <a:pt x="4794442" y="360365"/>
                  </a:lnTo>
                  <a:lnTo>
                    <a:pt x="1728379" y="360365"/>
                  </a:lnTo>
                  <a:lnTo>
                    <a:pt x="345676" y="360365"/>
                  </a:lnTo>
                  <a:lnTo>
                    <a:pt x="0" y="2"/>
                  </a:lnTo>
                  <a:lnTo>
                    <a:pt x="1728379" y="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A6127F-1B01-40C4-A07E-5A4039162480}"/>
              </a:ext>
            </a:extLst>
          </p:cNvPr>
          <p:cNvSpPr/>
          <p:nvPr/>
        </p:nvSpPr>
        <p:spPr>
          <a:xfrm>
            <a:off x="242888" y="14285"/>
            <a:ext cx="8543925" cy="83392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Closed (lower) MO Section: Level of Sensory Decussation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Grey Mater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41DF2-0964-4349-9CB5-9A2C9FEC2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29" y="848211"/>
            <a:ext cx="8779657" cy="389635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BE7C8B9-28AC-461E-87CD-220392284A97}"/>
              </a:ext>
            </a:extLst>
          </p:cNvPr>
          <p:cNvGraphicFramePr>
            <a:graphicFrameLocks noGrp="1"/>
          </p:cNvGraphicFramePr>
          <p:nvPr/>
        </p:nvGraphicFramePr>
        <p:xfrm>
          <a:off x="136630" y="4744572"/>
          <a:ext cx="9007369" cy="12242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335108">
                  <a:extLst>
                    <a:ext uri="{9D8B030D-6E8A-4147-A177-3AD203B41FA5}">
                      <a16:colId xmlns:a16="http://schemas.microsoft.com/office/drawing/2014/main" val="3323805092"/>
                    </a:ext>
                  </a:extLst>
                </a:gridCol>
                <a:gridCol w="2600325">
                  <a:extLst>
                    <a:ext uri="{9D8B030D-6E8A-4147-A177-3AD203B41FA5}">
                      <a16:colId xmlns:a16="http://schemas.microsoft.com/office/drawing/2014/main" val="259633911"/>
                    </a:ext>
                  </a:extLst>
                </a:gridCol>
                <a:gridCol w="4071936">
                  <a:extLst>
                    <a:ext uri="{9D8B030D-6E8A-4147-A177-3AD203B41FA5}">
                      <a16:colId xmlns:a16="http://schemas.microsoft.com/office/drawing/2014/main" val="3859887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415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Cuneate &amp; Gracile nuclei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Deep to the corresponding tubercles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rtl="0"/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Contain the cell bodies on which the incoming fibers of the gracile &amp; cuneate tracts of the spinal cord terminate. They give rise to the internal arcuate fibers that decussate to the medial lemniscus.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270568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92A4AC9-D791-4BAD-ABE9-8E88871BC383}"/>
              </a:ext>
            </a:extLst>
          </p:cNvPr>
          <p:cNvSpPr txBox="1"/>
          <p:nvPr/>
        </p:nvSpPr>
        <p:spPr>
          <a:xfrm>
            <a:off x="934525" y="5968852"/>
            <a:ext cx="7274949" cy="640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Nucleus of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tractus solitarius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,,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dorsal nucleus of CN X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&amp; &amp;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CN XII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nucleus lie around the central canal from post. to ant. Lower part of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olivary nucleus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deep to pyramid.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F74C24-3F34-44B4-BC74-312FDFC82264}"/>
              </a:ext>
            </a:extLst>
          </p:cNvPr>
          <p:cNvCxnSpPr>
            <a:cxnSpLocks/>
          </p:cNvCxnSpPr>
          <p:nvPr/>
        </p:nvCxnSpPr>
        <p:spPr>
          <a:xfrm flipV="1">
            <a:off x="265589" y="1065204"/>
            <a:ext cx="1526495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660B22-2D80-4D68-BEE3-F1FCF4372888}"/>
              </a:ext>
            </a:extLst>
          </p:cNvPr>
          <p:cNvCxnSpPr>
            <a:cxnSpLocks/>
          </p:cNvCxnSpPr>
          <p:nvPr/>
        </p:nvCxnSpPr>
        <p:spPr>
          <a:xfrm flipV="1">
            <a:off x="227714" y="1451179"/>
            <a:ext cx="1526495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A34BFA-7D3E-448C-9D49-E8B17874FEF1}"/>
              </a:ext>
            </a:extLst>
          </p:cNvPr>
          <p:cNvCxnSpPr>
            <a:cxnSpLocks/>
          </p:cNvCxnSpPr>
          <p:nvPr/>
        </p:nvCxnSpPr>
        <p:spPr>
          <a:xfrm flipV="1">
            <a:off x="771525" y="3045982"/>
            <a:ext cx="926247" cy="154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4BF429-235A-45CA-B857-8956B1148857}"/>
              </a:ext>
            </a:extLst>
          </p:cNvPr>
          <p:cNvCxnSpPr>
            <a:cxnSpLocks/>
          </p:cNvCxnSpPr>
          <p:nvPr/>
        </p:nvCxnSpPr>
        <p:spPr>
          <a:xfrm flipV="1">
            <a:off x="7283227" y="3989652"/>
            <a:ext cx="1503586" cy="77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17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4219AB5-B041-A9F2-88D1-2CC464931FFA}"/>
              </a:ext>
            </a:extLst>
          </p:cNvPr>
          <p:cNvGrpSpPr/>
          <p:nvPr/>
        </p:nvGrpSpPr>
        <p:grpSpPr>
          <a:xfrm>
            <a:off x="-9611" y="6740803"/>
            <a:ext cx="9163221" cy="117197"/>
            <a:chOff x="-25628" y="6738766"/>
            <a:chExt cx="12217628" cy="403410"/>
          </a:xfrm>
        </p:grpSpPr>
        <p:sp>
          <p:nvSpPr>
            <p:cNvPr id="134" name="Freeform 96">
              <a:extLst>
                <a:ext uri="{FF2B5EF4-FFF2-40B4-BE49-F238E27FC236}">
                  <a16:creationId xmlns:a16="http://schemas.microsoft.com/office/drawing/2014/main" id="{11886C23-A826-A8A2-3CFB-1D7DCDD4ACE1}"/>
                </a:ext>
              </a:extLst>
            </p:cNvPr>
            <p:cNvSpPr/>
            <p:nvPr/>
          </p:nvSpPr>
          <p:spPr>
            <a:xfrm rot="16200000">
              <a:off x="8088983" y="3039157"/>
              <a:ext cx="403408" cy="7802626"/>
            </a:xfrm>
            <a:custGeom>
              <a:avLst/>
              <a:gdLst>
                <a:gd name="connsiteX0" fmla="*/ 0 w 360363"/>
                <a:gd name="connsiteY0" fmla="*/ 7786258 h 7786258"/>
                <a:gd name="connsiteX1" fmla="*/ 0 w 360363"/>
                <a:gd name="connsiteY1" fmla="*/ 1728379 h 7786258"/>
                <a:gd name="connsiteX2" fmla="*/ 0 w 360363"/>
                <a:gd name="connsiteY2" fmla="*/ 345676 h 7786258"/>
                <a:gd name="connsiteX3" fmla="*/ 360363 w 360363"/>
                <a:gd name="connsiteY3" fmla="*/ 0 h 7786258"/>
                <a:gd name="connsiteX4" fmla="*/ 360363 w 360363"/>
                <a:gd name="connsiteY4" fmla="*/ 1728379 h 7786258"/>
                <a:gd name="connsiteX5" fmla="*/ 360363 w 360363"/>
                <a:gd name="connsiteY5" fmla="*/ 7786258 h 778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363" h="7786258">
                  <a:moveTo>
                    <a:pt x="0" y="7786258"/>
                  </a:moveTo>
                  <a:lnTo>
                    <a:pt x="0" y="1728379"/>
                  </a:lnTo>
                  <a:lnTo>
                    <a:pt x="0" y="345676"/>
                  </a:lnTo>
                  <a:lnTo>
                    <a:pt x="360363" y="0"/>
                  </a:lnTo>
                  <a:lnTo>
                    <a:pt x="360363" y="1728379"/>
                  </a:lnTo>
                  <a:lnTo>
                    <a:pt x="360363" y="7786258"/>
                  </a:lnTo>
                  <a:close/>
                </a:path>
              </a:pathLst>
            </a:custGeom>
            <a:solidFill>
              <a:srgbClr val="169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350" dirty="0"/>
            </a:p>
          </p:txBody>
        </p:sp>
        <p:sp>
          <p:nvSpPr>
            <p:cNvPr id="135" name="Freeform 97">
              <a:extLst>
                <a:ext uri="{FF2B5EF4-FFF2-40B4-BE49-F238E27FC236}">
                  <a16:creationId xmlns:a16="http://schemas.microsoft.com/office/drawing/2014/main" id="{332E1D72-0FA1-5D51-70CA-F23741BBB8AF}"/>
                </a:ext>
              </a:extLst>
            </p:cNvPr>
            <p:cNvSpPr/>
            <p:nvPr/>
          </p:nvSpPr>
          <p:spPr>
            <a:xfrm rot="10800000">
              <a:off x="-25628" y="6738766"/>
              <a:ext cx="4804521" cy="403410"/>
            </a:xfrm>
            <a:custGeom>
              <a:avLst/>
              <a:gdLst>
                <a:gd name="connsiteX0" fmla="*/ 1728379 w 4794442"/>
                <a:gd name="connsiteY0" fmla="*/ 0 h 360365"/>
                <a:gd name="connsiteX1" fmla="*/ 4794442 w 4794442"/>
                <a:gd name="connsiteY1" fmla="*/ 0 h 360365"/>
                <a:gd name="connsiteX2" fmla="*/ 4794442 w 4794442"/>
                <a:gd name="connsiteY2" fmla="*/ 360365 h 360365"/>
                <a:gd name="connsiteX3" fmla="*/ 1728379 w 4794442"/>
                <a:gd name="connsiteY3" fmla="*/ 360365 h 360365"/>
                <a:gd name="connsiteX4" fmla="*/ 345676 w 4794442"/>
                <a:gd name="connsiteY4" fmla="*/ 360365 h 360365"/>
                <a:gd name="connsiteX5" fmla="*/ 0 w 4794442"/>
                <a:gd name="connsiteY5" fmla="*/ 2 h 360365"/>
                <a:gd name="connsiteX6" fmla="*/ 1728379 w 4794442"/>
                <a:gd name="connsiteY6" fmla="*/ 2 h 36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4442" h="360365">
                  <a:moveTo>
                    <a:pt x="1728379" y="0"/>
                  </a:moveTo>
                  <a:lnTo>
                    <a:pt x="4794442" y="0"/>
                  </a:lnTo>
                  <a:lnTo>
                    <a:pt x="4794442" y="360365"/>
                  </a:lnTo>
                  <a:lnTo>
                    <a:pt x="1728379" y="360365"/>
                  </a:lnTo>
                  <a:lnTo>
                    <a:pt x="345676" y="360365"/>
                  </a:lnTo>
                  <a:lnTo>
                    <a:pt x="0" y="2"/>
                  </a:lnTo>
                  <a:lnTo>
                    <a:pt x="1728379" y="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A6127F-1B01-40C4-A07E-5A4039162480}"/>
              </a:ext>
            </a:extLst>
          </p:cNvPr>
          <p:cNvSpPr/>
          <p:nvPr/>
        </p:nvSpPr>
        <p:spPr>
          <a:xfrm>
            <a:off x="242888" y="14285"/>
            <a:ext cx="8543925" cy="83392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 (lower) MO Section: Level of Pyramidal Decussation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41DF2-0964-4349-9CB5-9A2C9FEC2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585" y="880753"/>
            <a:ext cx="8784702" cy="38335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3809BB-6338-4657-8096-9294D14E9150}"/>
              </a:ext>
            </a:extLst>
          </p:cNvPr>
          <p:cNvSpPr txBox="1"/>
          <p:nvPr/>
        </p:nvSpPr>
        <p:spPr>
          <a:xfrm>
            <a:off x="131585" y="5020254"/>
            <a:ext cx="8655228" cy="1206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rtl="0">
              <a:lnSpc>
                <a:spcPct val="115000"/>
              </a:lnSpc>
              <a:buFont typeface="+mj-lt"/>
              <a:buAutoNum type="arabicPeriod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Nucleus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gracilis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&amp; cuneatus enlarge to surround the central canal &amp; have anterior grey horn. The anterior &amp; lateral spinothalamic tracts lie ant. &amp; lat. to the horns.</a:t>
            </a:r>
          </a:p>
          <a:p>
            <a:pPr marL="342900" lvl="0" indent="-342900" rtl="0">
              <a:lnSpc>
                <a:spcPct val="115000"/>
              </a:lnSpc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Descending fibers decussate at the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pyramidal decussation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forming the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lateral corticospinal tract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rtl="0">
              <a:lnSpc>
                <a:spcPct val="115000"/>
              </a:lnSpc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The decussation pushes the reticular formation laterally, deep to the spinocerebellar tracts.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D262FE-A960-46CD-8268-CB0BD14CCE57}"/>
              </a:ext>
            </a:extLst>
          </p:cNvPr>
          <p:cNvCxnSpPr>
            <a:cxnSpLocks/>
          </p:cNvCxnSpPr>
          <p:nvPr/>
        </p:nvCxnSpPr>
        <p:spPr>
          <a:xfrm flipV="1">
            <a:off x="7225952" y="1182776"/>
            <a:ext cx="108937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D95DCD-477A-4B17-AAE3-FBEA42E21D72}"/>
              </a:ext>
            </a:extLst>
          </p:cNvPr>
          <p:cNvCxnSpPr>
            <a:cxnSpLocks/>
          </p:cNvCxnSpPr>
          <p:nvPr/>
        </p:nvCxnSpPr>
        <p:spPr>
          <a:xfrm flipV="1">
            <a:off x="7225952" y="1626545"/>
            <a:ext cx="108937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CF81E2-387B-4EA4-9054-6BC6FE09532A}"/>
              </a:ext>
            </a:extLst>
          </p:cNvPr>
          <p:cNvCxnSpPr>
            <a:cxnSpLocks/>
          </p:cNvCxnSpPr>
          <p:nvPr/>
        </p:nvCxnSpPr>
        <p:spPr>
          <a:xfrm flipV="1">
            <a:off x="7225952" y="4714266"/>
            <a:ext cx="108937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9A6F0C-99A7-418E-B0CB-FAB5DA8B8445}"/>
              </a:ext>
            </a:extLst>
          </p:cNvPr>
          <p:cNvCxnSpPr>
            <a:cxnSpLocks/>
          </p:cNvCxnSpPr>
          <p:nvPr/>
        </p:nvCxnSpPr>
        <p:spPr>
          <a:xfrm flipV="1">
            <a:off x="353663" y="3614129"/>
            <a:ext cx="1354315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74AD57-E3B9-463F-95C2-F8C170EE2967}"/>
              </a:ext>
            </a:extLst>
          </p:cNvPr>
          <p:cNvCxnSpPr>
            <a:cxnSpLocks/>
          </p:cNvCxnSpPr>
          <p:nvPr/>
        </p:nvCxnSpPr>
        <p:spPr>
          <a:xfrm flipV="1">
            <a:off x="353662" y="4127071"/>
            <a:ext cx="1354315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46149F-F076-41B2-9CF3-C890F311E7CF}"/>
              </a:ext>
            </a:extLst>
          </p:cNvPr>
          <p:cNvCxnSpPr>
            <a:cxnSpLocks/>
          </p:cNvCxnSpPr>
          <p:nvPr/>
        </p:nvCxnSpPr>
        <p:spPr>
          <a:xfrm flipV="1">
            <a:off x="242888" y="4625378"/>
            <a:ext cx="1354315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38302A5-4BF1-48FD-853D-81E8BFC1687D}"/>
              </a:ext>
            </a:extLst>
          </p:cNvPr>
          <p:cNvPicPr>
            <a:picLocks/>
          </p:cNvPicPr>
          <p:nvPr/>
        </p:nvPicPr>
        <p:blipFill>
          <a:blip r:embed="rId3"/>
          <a:srcRect l="3125" t="1262" r="3750" b="1262"/>
          <a:stretch>
            <a:fillRect/>
          </a:stretch>
        </p:blipFill>
        <p:spPr>
          <a:xfrm>
            <a:off x="227713" y="922242"/>
            <a:ext cx="600962" cy="937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6677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759CA2A-C62B-89B8-5B30-BA34563805E0}"/>
              </a:ext>
            </a:extLst>
          </p:cNvPr>
          <p:cNvGrpSpPr/>
          <p:nvPr/>
        </p:nvGrpSpPr>
        <p:grpSpPr>
          <a:xfrm>
            <a:off x="-9611" y="6778511"/>
            <a:ext cx="9163221" cy="117197"/>
            <a:chOff x="-25628" y="6738766"/>
            <a:chExt cx="12217628" cy="403410"/>
          </a:xfrm>
        </p:grpSpPr>
        <p:sp>
          <p:nvSpPr>
            <p:cNvPr id="18" name="Freeform 96">
              <a:extLst>
                <a:ext uri="{FF2B5EF4-FFF2-40B4-BE49-F238E27FC236}">
                  <a16:creationId xmlns:a16="http://schemas.microsoft.com/office/drawing/2014/main" id="{CACC7B95-5D8D-BC6A-088F-239F916CD503}"/>
                </a:ext>
              </a:extLst>
            </p:cNvPr>
            <p:cNvSpPr/>
            <p:nvPr/>
          </p:nvSpPr>
          <p:spPr>
            <a:xfrm rot="16200000">
              <a:off x="8088983" y="3039157"/>
              <a:ext cx="403408" cy="7802626"/>
            </a:xfrm>
            <a:custGeom>
              <a:avLst/>
              <a:gdLst>
                <a:gd name="connsiteX0" fmla="*/ 0 w 360363"/>
                <a:gd name="connsiteY0" fmla="*/ 7786258 h 7786258"/>
                <a:gd name="connsiteX1" fmla="*/ 0 w 360363"/>
                <a:gd name="connsiteY1" fmla="*/ 1728379 h 7786258"/>
                <a:gd name="connsiteX2" fmla="*/ 0 w 360363"/>
                <a:gd name="connsiteY2" fmla="*/ 345676 h 7786258"/>
                <a:gd name="connsiteX3" fmla="*/ 360363 w 360363"/>
                <a:gd name="connsiteY3" fmla="*/ 0 h 7786258"/>
                <a:gd name="connsiteX4" fmla="*/ 360363 w 360363"/>
                <a:gd name="connsiteY4" fmla="*/ 1728379 h 7786258"/>
                <a:gd name="connsiteX5" fmla="*/ 360363 w 360363"/>
                <a:gd name="connsiteY5" fmla="*/ 7786258 h 778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363" h="7786258">
                  <a:moveTo>
                    <a:pt x="0" y="7786258"/>
                  </a:moveTo>
                  <a:lnTo>
                    <a:pt x="0" y="1728379"/>
                  </a:lnTo>
                  <a:lnTo>
                    <a:pt x="0" y="345676"/>
                  </a:lnTo>
                  <a:lnTo>
                    <a:pt x="360363" y="0"/>
                  </a:lnTo>
                  <a:lnTo>
                    <a:pt x="360363" y="1728379"/>
                  </a:lnTo>
                  <a:lnTo>
                    <a:pt x="360363" y="7786258"/>
                  </a:lnTo>
                  <a:close/>
                </a:path>
              </a:pathLst>
            </a:custGeom>
            <a:solidFill>
              <a:srgbClr val="169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97">
              <a:extLst>
                <a:ext uri="{FF2B5EF4-FFF2-40B4-BE49-F238E27FC236}">
                  <a16:creationId xmlns:a16="http://schemas.microsoft.com/office/drawing/2014/main" id="{452F5970-54E2-8DAD-E1A3-F51CF8714A80}"/>
                </a:ext>
              </a:extLst>
            </p:cNvPr>
            <p:cNvSpPr/>
            <p:nvPr/>
          </p:nvSpPr>
          <p:spPr>
            <a:xfrm rot="10800000">
              <a:off x="-25628" y="6738766"/>
              <a:ext cx="4804521" cy="403410"/>
            </a:xfrm>
            <a:custGeom>
              <a:avLst/>
              <a:gdLst>
                <a:gd name="connsiteX0" fmla="*/ 1728379 w 4794442"/>
                <a:gd name="connsiteY0" fmla="*/ 0 h 360365"/>
                <a:gd name="connsiteX1" fmla="*/ 4794442 w 4794442"/>
                <a:gd name="connsiteY1" fmla="*/ 0 h 360365"/>
                <a:gd name="connsiteX2" fmla="*/ 4794442 w 4794442"/>
                <a:gd name="connsiteY2" fmla="*/ 360365 h 360365"/>
                <a:gd name="connsiteX3" fmla="*/ 1728379 w 4794442"/>
                <a:gd name="connsiteY3" fmla="*/ 360365 h 360365"/>
                <a:gd name="connsiteX4" fmla="*/ 345676 w 4794442"/>
                <a:gd name="connsiteY4" fmla="*/ 360365 h 360365"/>
                <a:gd name="connsiteX5" fmla="*/ 0 w 4794442"/>
                <a:gd name="connsiteY5" fmla="*/ 2 h 360365"/>
                <a:gd name="connsiteX6" fmla="*/ 1728379 w 4794442"/>
                <a:gd name="connsiteY6" fmla="*/ 2 h 36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4442" h="360365">
                  <a:moveTo>
                    <a:pt x="1728379" y="0"/>
                  </a:moveTo>
                  <a:lnTo>
                    <a:pt x="4794442" y="0"/>
                  </a:lnTo>
                  <a:lnTo>
                    <a:pt x="4794442" y="360365"/>
                  </a:lnTo>
                  <a:lnTo>
                    <a:pt x="1728379" y="360365"/>
                  </a:lnTo>
                  <a:lnTo>
                    <a:pt x="345676" y="360365"/>
                  </a:lnTo>
                  <a:lnTo>
                    <a:pt x="0" y="2"/>
                  </a:lnTo>
                  <a:lnTo>
                    <a:pt x="1728379" y="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47C7B41-59AD-A52D-6246-D85749D56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27" y="509294"/>
            <a:ext cx="8797145" cy="563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838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5F3C3E-64B6-A950-94B7-260397CCC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285" y="-1"/>
            <a:ext cx="6786178" cy="686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999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2EDE9-F8BF-A669-AAD3-6109A1E37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124" y="0"/>
            <a:ext cx="7989752" cy="537328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Brainstem White Mater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F9FC5-F123-4136-8224-BB62856F3C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2682510"/>
              </p:ext>
            </p:extLst>
          </p:nvPr>
        </p:nvGraphicFramePr>
        <p:xfrm>
          <a:off x="-106837" y="537328"/>
          <a:ext cx="9250837" cy="619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049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48235F-100B-480E-8E20-29B96DA946E1}"/>
              </a:ext>
            </a:extLst>
          </p:cNvPr>
          <p:cNvSpPr txBox="1"/>
          <p:nvPr/>
        </p:nvSpPr>
        <p:spPr>
          <a:xfrm>
            <a:off x="0" y="1030073"/>
            <a:ext cx="3455894" cy="537299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crura cerebri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lie in a V-shaped manner cranial to the pons. They converge down towards the upper border of the pons from their point of emergence below the thalamus.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CN III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emerge at the medial margin of each crus &amp; </a:t>
            </a:r>
            <a:r>
              <a:rPr lang="en-US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CN IV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winds on the lateral side of each crus from behind.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optic tract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curls around each crus cerebri.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 the 2 crura lie the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interpeduncular structures.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AFE885-AD4F-4845-A01B-DE6D37FEC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0" y="123343"/>
            <a:ext cx="8246599" cy="2519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3F7083-E94D-4A62-A76F-717001E42AEF}"/>
              </a:ext>
            </a:extLst>
          </p:cNvPr>
          <p:cNvSpPr/>
          <p:nvPr/>
        </p:nvSpPr>
        <p:spPr>
          <a:xfrm>
            <a:off x="1398493" y="375248"/>
            <a:ext cx="6463461" cy="654825"/>
          </a:xfrm>
          <a:prstGeom prst="roundRect">
            <a:avLst/>
          </a:prstGeom>
          <a:solidFill>
            <a:srgbClr val="90316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Midbrain: Ventral (ant.) Surface</a:t>
            </a:r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2924D642-71A8-4F1D-B022-181586641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22" y="1140324"/>
            <a:ext cx="5671352" cy="47091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19B8A5-CCEE-478C-BE4C-D42E71C05C50}"/>
              </a:ext>
            </a:extLst>
          </p:cNvPr>
          <p:cNvCxnSpPr>
            <a:cxnSpLocks/>
          </p:cNvCxnSpPr>
          <p:nvPr/>
        </p:nvCxnSpPr>
        <p:spPr>
          <a:xfrm>
            <a:off x="8117076" y="2944905"/>
            <a:ext cx="10219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333EF4-ADBD-40C9-8A76-79BBA8FE0DD0}"/>
              </a:ext>
            </a:extLst>
          </p:cNvPr>
          <p:cNvCxnSpPr>
            <a:cxnSpLocks/>
          </p:cNvCxnSpPr>
          <p:nvPr/>
        </p:nvCxnSpPr>
        <p:spPr>
          <a:xfrm>
            <a:off x="8135471" y="2743199"/>
            <a:ext cx="10219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B1B666-1329-41DE-8EC0-28F983F1B6B4}"/>
              </a:ext>
            </a:extLst>
          </p:cNvPr>
          <p:cNvCxnSpPr>
            <a:cxnSpLocks/>
          </p:cNvCxnSpPr>
          <p:nvPr/>
        </p:nvCxnSpPr>
        <p:spPr>
          <a:xfrm>
            <a:off x="3523130" y="3684493"/>
            <a:ext cx="10219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46DEF3-5E7C-471D-8CD6-9458C6DBE871}"/>
              </a:ext>
            </a:extLst>
          </p:cNvPr>
          <p:cNvCxnSpPr>
            <a:cxnSpLocks/>
          </p:cNvCxnSpPr>
          <p:nvPr/>
        </p:nvCxnSpPr>
        <p:spPr>
          <a:xfrm>
            <a:off x="7987554" y="2043952"/>
            <a:ext cx="10219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52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4219AB5-B041-A9F2-88D1-2CC464931FFA}"/>
              </a:ext>
            </a:extLst>
          </p:cNvPr>
          <p:cNvGrpSpPr/>
          <p:nvPr/>
        </p:nvGrpSpPr>
        <p:grpSpPr>
          <a:xfrm>
            <a:off x="-9611" y="6740803"/>
            <a:ext cx="9163221" cy="117197"/>
            <a:chOff x="-25628" y="6738766"/>
            <a:chExt cx="12217628" cy="403410"/>
          </a:xfrm>
        </p:grpSpPr>
        <p:sp>
          <p:nvSpPr>
            <p:cNvPr id="134" name="Freeform 96">
              <a:extLst>
                <a:ext uri="{FF2B5EF4-FFF2-40B4-BE49-F238E27FC236}">
                  <a16:creationId xmlns:a16="http://schemas.microsoft.com/office/drawing/2014/main" id="{11886C23-A826-A8A2-3CFB-1D7DCDD4ACE1}"/>
                </a:ext>
              </a:extLst>
            </p:cNvPr>
            <p:cNvSpPr/>
            <p:nvPr/>
          </p:nvSpPr>
          <p:spPr>
            <a:xfrm rot="16200000">
              <a:off x="8088983" y="3039157"/>
              <a:ext cx="403408" cy="7802626"/>
            </a:xfrm>
            <a:custGeom>
              <a:avLst/>
              <a:gdLst>
                <a:gd name="connsiteX0" fmla="*/ 0 w 360363"/>
                <a:gd name="connsiteY0" fmla="*/ 7786258 h 7786258"/>
                <a:gd name="connsiteX1" fmla="*/ 0 w 360363"/>
                <a:gd name="connsiteY1" fmla="*/ 1728379 h 7786258"/>
                <a:gd name="connsiteX2" fmla="*/ 0 w 360363"/>
                <a:gd name="connsiteY2" fmla="*/ 345676 h 7786258"/>
                <a:gd name="connsiteX3" fmla="*/ 360363 w 360363"/>
                <a:gd name="connsiteY3" fmla="*/ 0 h 7786258"/>
                <a:gd name="connsiteX4" fmla="*/ 360363 w 360363"/>
                <a:gd name="connsiteY4" fmla="*/ 1728379 h 7786258"/>
                <a:gd name="connsiteX5" fmla="*/ 360363 w 360363"/>
                <a:gd name="connsiteY5" fmla="*/ 7786258 h 778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363" h="7786258">
                  <a:moveTo>
                    <a:pt x="0" y="7786258"/>
                  </a:moveTo>
                  <a:lnTo>
                    <a:pt x="0" y="1728379"/>
                  </a:lnTo>
                  <a:lnTo>
                    <a:pt x="0" y="345676"/>
                  </a:lnTo>
                  <a:lnTo>
                    <a:pt x="360363" y="0"/>
                  </a:lnTo>
                  <a:lnTo>
                    <a:pt x="360363" y="1728379"/>
                  </a:lnTo>
                  <a:lnTo>
                    <a:pt x="360363" y="7786258"/>
                  </a:lnTo>
                  <a:close/>
                </a:path>
              </a:pathLst>
            </a:custGeom>
            <a:solidFill>
              <a:srgbClr val="169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97">
              <a:extLst>
                <a:ext uri="{FF2B5EF4-FFF2-40B4-BE49-F238E27FC236}">
                  <a16:creationId xmlns:a16="http://schemas.microsoft.com/office/drawing/2014/main" id="{332E1D72-0FA1-5D51-70CA-F23741BBB8AF}"/>
                </a:ext>
              </a:extLst>
            </p:cNvPr>
            <p:cNvSpPr/>
            <p:nvPr/>
          </p:nvSpPr>
          <p:spPr>
            <a:xfrm rot="10800000">
              <a:off x="-25628" y="6738766"/>
              <a:ext cx="4804521" cy="403410"/>
            </a:xfrm>
            <a:custGeom>
              <a:avLst/>
              <a:gdLst>
                <a:gd name="connsiteX0" fmla="*/ 1728379 w 4794442"/>
                <a:gd name="connsiteY0" fmla="*/ 0 h 360365"/>
                <a:gd name="connsiteX1" fmla="*/ 4794442 w 4794442"/>
                <a:gd name="connsiteY1" fmla="*/ 0 h 360365"/>
                <a:gd name="connsiteX2" fmla="*/ 4794442 w 4794442"/>
                <a:gd name="connsiteY2" fmla="*/ 360365 h 360365"/>
                <a:gd name="connsiteX3" fmla="*/ 1728379 w 4794442"/>
                <a:gd name="connsiteY3" fmla="*/ 360365 h 360365"/>
                <a:gd name="connsiteX4" fmla="*/ 345676 w 4794442"/>
                <a:gd name="connsiteY4" fmla="*/ 360365 h 360365"/>
                <a:gd name="connsiteX5" fmla="*/ 0 w 4794442"/>
                <a:gd name="connsiteY5" fmla="*/ 2 h 360365"/>
                <a:gd name="connsiteX6" fmla="*/ 1728379 w 4794442"/>
                <a:gd name="connsiteY6" fmla="*/ 2 h 36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4442" h="360365">
                  <a:moveTo>
                    <a:pt x="1728379" y="0"/>
                  </a:moveTo>
                  <a:lnTo>
                    <a:pt x="4794442" y="0"/>
                  </a:lnTo>
                  <a:lnTo>
                    <a:pt x="4794442" y="360365"/>
                  </a:lnTo>
                  <a:lnTo>
                    <a:pt x="1728379" y="360365"/>
                  </a:lnTo>
                  <a:lnTo>
                    <a:pt x="345676" y="360365"/>
                  </a:lnTo>
                  <a:lnTo>
                    <a:pt x="0" y="2"/>
                  </a:lnTo>
                  <a:lnTo>
                    <a:pt x="1728379" y="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A6127F-1B01-40C4-A07E-5A4039162480}"/>
              </a:ext>
            </a:extLst>
          </p:cNvPr>
          <p:cNvSpPr/>
          <p:nvPr/>
        </p:nvSpPr>
        <p:spPr>
          <a:xfrm>
            <a:off x="0" y="107790"/>
            <a:ext cx="4611917" cy="833927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Descending Pyramidal Tracts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8302A5-4BF1-48FD-853D-81E8BFC1687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1" b="3631"/>
          <a:stretch/>
        </p:blipFill>
        <p:spPr>
          <a:xfrm>
            <a:off x="4694548" y="14283"/>
            <a:ext cx="4342191" cy="6829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FFA2FD7-6149-09AC-045A-709E3BEA2473}"/>
              </a:ext>
            </a:extLst>
          </p:cNvPr>
          <p:cNvSpPr/>
          <p:nvPr/>
        </p:nvSpPr>
        <p:spPr>
          <a:xfrm>
            <a:off x="0" y="1145501"/>
            <a:ext cx="4611917" cy="833927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Corticobulbar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104B52-D501-F3D0-247D-BB6E2CEEAE93}"/>
              </a:ext>
            </a:extLst>
          </p:cNvPr>
          <p:cNvSpPr/>
          <p:nvPr/>
        </p:nvSpPr>
        <p:spPr>
          <a:xfrm>
            <a:off x="0" y="2126652"/>
            <a:ext cx="4611917" cy="833927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Corticospinal</a:t>
            </a:r>
          </a:p>
        </p:txBody>
      </p:sp>
    </p:spTree>
    <p:extLst>
      <p:ext uri="{BB962C8B-B14F-4D97-AF65-F5344CB8AC3E}">
        <p14:creationId xmlns:p14="http://schemas.microsoft.com/office/powerpoint/2010/main" val="11617234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4219AB5-B041-A9F2-88D1-2CC464931FFA}"/>
              </a:ext>
            </a:extLst>
          </p:cNvPr>
          <p:cNvGrpSpPr/>
          <p:nvPr/>
        </p:nvGrpSpPr>
        <p:grpSpPr>
          <a:xfrm>
            <a:off x="-9611" y="6740803"/>
            <a:ext cx="9163221" cy="117197"/>
            <a:chOff x="-25628" y="6738766"/>
            <a:chExt cx="12217628" cy="403410"/>
          </a:xfrm>
        </p:grpSpPr>
        <p:sp>
          <p:nvSpPr>
            <p:cNvPr id="134" name="Freeform 96">
              <a:extLst>
                <a:ext uri="{FF2B5EF4-FFF2-40B4-BE49-F238E27FC236}">
                  <a16:creationId xmlns:a16="http://schemas.microsoft.com/office/drawing/2014/main" id="{11886C23-A826-A8A2-3CFB-1D7DCDD4ACE1}"/>
                </a:ext>
              </a:extLst>
            </p:cNvPr>
            <p:cNvSpPr/>
            <p:nvPr/>
          </p:nvSpPr>
          <p:spPr>
            <a:xfrm rot="16200000">
              <a:off x="8088983" y="3039157"/>
              <a:ext cx="403408" cy="7802626"/>
            </a:xfrm>
            <a:custGeom>
              <a:avLst/>
              <a:gdLst>
                <a:gd name="connsiteX0" fmla="*/ 0 w 360363"/>
                <a:gd name="connsiteY0" fmla="*/ 7786258 h 7786258"/>
                <a:gd name="connsiteX1" fmla="*/ 0 w 360363"/>
                <a:gd name="connsiteY1" fmla="*/ 1728379 h 7786258"/>
                <a:gd name="connsiteX2" fmla="*/ 0 w 360363"/>
                <a:gd name="connsiteY2" fmla="*/ 345676 h 7786258"/>
                <a:gd name="connsiteX3" fmla="*/ 360363 w 360363"/>
                <a:gd name="connsiteY3" fmla="*/ 0 h 7786258"/>
                <a:gd name="connsiteX4" fmla="*/ 360363 w 360363"/>
                <a:gd name="connsiteY4" fmla="*/ 1728379 h 7786258"/>
                <a:gd name="connsiteX5" fmla="*/ 360363 w 360363"/>
                <a:gd name="connsiteY5" fmla="*/ 7786258 h 778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363" h="7786258">
                  <a:moveTo>
                    <a:pt x="0" y="7786258"/>
                  </a:moveTo>
                  <a:lnTo>
                    <a:pt x="0" y="1728379"/>
                  </a:lnTo>
                  <a:lnTo>
                    <a:pt x="0" y="345676"/>
                  </a:lnTo>
                  <a:lnTo>
                    <a:pt x="360363" y="0"/>
                  </a:lnTo>
                  <a:lnTo>
                    <a:pt x="360363" y="1728379"/>
                  </a:lnTo>
                  <a:lnTo>
                    <a:pt x="360363" y="7786258"/>
                  </a:lnTo>
                  <a:close/>
                </a:path>
              </a:pathLst>
            </a:custGeom>
            <a:solidFill>
              <a:srgbClr val="169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97">
              <a:extLst>
                <a:ext uri="{FF2B5EF4-FFF2-40B4-BE49-F238E27FC236}">
                  <a16:creationId xmlns:a16="http://schemas.microsoft.com/office/drawing/2014/main" id="{332E1D72-0FA1-5D51-70CA-F23741BBB8AF}"/>
                </a:ext>
              </a:extLst>
            </p:cNvPr>
            <p:cNvSpPr/>
            <p:nvPr/>
          </p:nvSpPr>
          <p:spPr>
            <a:xfrm rot="10800000">
              <a:off x="-25628" y="6738766"/>
              <a:ext cx="4804521" cy="403410"/>
            </a:xfrm>
            <a:custGeom>
              <a:avLst/>
              <a:gdLst>
                <a:gd name="connsiteX0" fmla="*/ 1728379 w 4794442"/>
                <a:gd name="connsiteY0" fmla="*/ 0 h 360365"/>
                <a:gd name="connsiteX1" fmla="*/ 4794442 w 4794442"/>
                <a:gd name="connsiteY1" fmla="*/ 0 h 360365"/>
                <a:gd name="connsiteX2" fmla="*/ 4794442 w 4794442"/>
                <a:gd name="connsiteY2" fmla="*/ 360365 h 360365"/>
                <a:gd name="connsiteX3" fmla="*/ 1728379 w 4794442"/>
                <a:gd name="connsiteY3" fmla="*/ 360365 h 360365"/>
                <a:gd name="connsiteX4" fmla="*/ 345676 w 4794442"/>
                <a:gd name="connsiteY4" fmla="*/ 360365 h 360365"/>
                <a:gd name="connsiteX5" fmla="*/ 0 w 4794442"/>
                <a:gd name="connsiteY5" fmla="*/ 2 h 360365"/>
                <a:gd name="connsiteX6" fmla="*/ 1728379 w 4794442"/>
                <a:gd name="connsiteY6" fmla="*/ 2 h 36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4442" h="360365">
                  <a:moveTo>
                    <a:pt x="1728379" y="0"/>
                  </a:moveTo>
                  <a:lnTo>
                    <a:pt x="4794442" y="0"/>
                  </a:lnTo>
                  <a:lnTo>
                    <a:pt x="4794442" y="360365"/>
                  </a:lnTo>
                  <a:lnTo>
                    <a:pt x="1728379" y="360365"/>
                  </a:lnTo>
                  <a:lnTo>
                    <a:pt x="345676" y="360365"/>
                  </a:lnTo>
                  <a:lnTo>
                    <a:pt x="0" y="2"/>
                  </a:lnTo>
                  <a:lnTo>
                    <a:pt x="1728379" y="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A6127F-1B01-40C4-A07E-5A4039162480}"/>
              </a:ext>
            </a:extLst>
          </p:cNvPr>
          <p:cNvSpPr/>
          <p:nvPr/>
        </p:nvSpPr>
        <p:spPr>
          <a:xfrm>
            <a:off x="242888" y="14285"/>
            <a:ext cx="8543925" cy="83392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PYRAMIDAL CONTRALITY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(corticospinal 75%) Decussation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8302A5-4BF1-48FD-853D-81E8BFC1687D}"/>
              </a:ext>
            </a:extLst>
          </p:cNvPr>
          <p:cNvPicPr>
            <a:picLocks/>
          </p:cNvPicPr>
          <p:nvPr/>
        </p:nvPicPr>
        <p:blipFill>
          <a:blip r:embed="rId2"/>
          <a:srcRect l="3125" t="1262" r="3750" b="1262"/>
          <a:stretch>
            <a:fillRect/>
          </a:stretch>
        </p:blipFill>
        <p:spPr>
          <a:xfrm>
            <a:off x="2718486" y="848212"/>
            <a:ext cx="3707028" cy="5781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844679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AFE885-AD4F-4845-A01B-DE6D37FEC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0" y="42661"/>
            <a:ext cx="8246599" cy="2519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3F7083-E94D-4A62-A76F-717001E42AEF}"/>
              </a:ext>
            </a:extLst>
          </p:cNvPr>
          <p:cNvSpPr/>
          <p:nvPr/>
        </p:nvSpPr>
        <p:spPr>
          <a:xfrm>
            <a:off x="1398494" y="42661"/>
            <a:ext cx="5795682" cy="747685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MIDBRAIN CONTRALITY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+DECUSSATIONS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7319D-9ED8-46E6-862A-12F79134D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81" y="1482369"/>
            <a:ext cx="5439613" cy="3078053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72DCF3A-5C1C-48D8-A8B6-7FD04E367B19}"/>
              </a:ext>
            </a:extLst>
          </p:cNvPr>
          <p:cNvGraphicFramePr>
            <a:graphicFrameLocks noGrp="1"/>
          </p:cNvGraphicFramePr>
          <p:nvPr/>
        </p:nvGraphicFramePr>
        <p:xfrm>
          <a:off x="94131" y="5591772"/>
          <a:ext cx="8601168" cy="118554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541495">
                  <a:extLst>
                    <a:ext uri="{9D8B030D-6E8A-4147-A177-3AD203B41FA5}">
                      <a16:colId xmlns:a16="http://schemas.microsoft.com/office/drawing/2014/main" val="3323805092"/>
                    </a:ext>
                  </a:extLst>
                </a:gridCol>
                <a:gridCol w="2272552">
                  <a:extLst>
                    <a:ext uri="{9D8B030D-6E8A-4147-A177-3AD203B41FA5}">
                      <a16:colId xmlns:a16="http://schemas.microsoft.com/office/drawing/2014/main" val="259633911"/>
                    </a:ext>
                  </a:extLst>
                </a:gridCol>
                <a:gridCol w="3787121">
                  <a:extLst>
                    <a:ext uri="{9D8B030D-6E8A-4147-A177-3AD203B41FA5}">
                      <a16:colId xmlns:a16="http://schemas.microsoft.com/office/drawing/2014/main" val="3859887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Decussation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415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Tectospinal decussation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Midline ventral to medial longitudinal bundle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Decussating descending fibers from the colliculi (tectum) to the spinal cord &amp; medulla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6848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Rubrospinal decussation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Midline between the 2 red nuclei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Decussating descending fibers from the red nucleus to the spinal cord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2705681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C4C93E-F235-4832-A6F1-02C21AFA28B6}"/>
              </a:ext>
            </a:extLst>
          </p:cNvPr>
          <p:cNvCxnSpPr>
            <a:cxnSpLocks/>
          </p:cNvCxnSpPr>
          <p:nvPr/>
        </p:nvCxnSpPr>
        <p:spPr>
          <a:xfrm>
            <a:off x="448700" y="3266277"/>
            <a:ext cx="8638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1A710E-6A4B-449B-93D3-23688C9E96EF}"/>
              </a:ext>
            </a:extLst>
          </p:cNvPr>
          <p:cNvCxnSpPr>
            <a:cxnSpLocks/>
          </p:cNvCxnSpPr>
          <p:nvPr/>
        </p:nvCxnSpPr>
        <p:spPr>
          <a:xfrm>
            <a:off x="70981" y="4543195"/>
            <a:ext cx="13275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BAE4D0F-BABE-2E1A-3134-C820E5F5F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13" y="806319"/>
            <a:ext cx="2554734" cy="478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1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2791FC-91F7-53CB-EBA0-AECF92876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" y="1300900"/>
            <a:ext cx="4566630" cy="511875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A6127F-1B01-40C4-A07E-5A4039162480}"/>
              </a:ext>
            </a:extLst>
          </p:cNvPr>
          <p:cNvSpPr/>
          <p:nvPr/>
        </p:nvSpPr>
        <p:spPr>
          <a:xfrm>
            <a:off x="-11636" y="19146"/>
            <a:ext cx="4583636" cy="83392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PONTINE LATERALITY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Vestibulospinal tracts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BA028A-9897-B950-EDDC-B6291D1F4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1660" y="1422554"/>
            <a:ext cx="3186970" cy="543544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E4B107-92BF-4945-36C8-8BCB0B17D3A3}"/>
              </a:ext>
            </a:extLst>
          </p:cNvPr>
          <p:cNvSpPr/>
          <p:nvPr/>
        </p:nvSpPr>
        <p:spPr>
          <a:xfrm>
            <a:off x="5301920" y="33233"/>
            <a:ext cx="3836710" cy="83392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PONTOMEDULLARY LATERALITY: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Reticulospinal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tracts </a:t>
            </a:r>
          </a:p>
        </p:txBody>
      </p:sp>
    </p:spTree>
    <p:extLst>
      <p:ext uri="{BB962C8B-B14F-4D97-AF65-F5344CB8AC3E}">
        <p14:creationId xmlns:p14="http://schemas.microsoft.com/office/powerpoint/2010/main" val="10078492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CE766769-5E75-4129-FF1B-34B3172C9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" y="667512"/>
            <a:ext cx="9053322" cy="55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598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B7AEF1-37F4-0669-B3D7-7BB00D4EE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6" y="0"/>
            <a:ext cx="6698717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E862A62-15E7-AFD1-7FC7-13ECEC50143B}"/>
              </a:ext>
            </a:extLst>
          </p:cNvPr>
          <p:cNvSpPr/>
          <p:nvPr/>
        </p:nvSpPr>
        <p:spPr>
          <a:xfrm>
            <a:off x="131975" y="4543720"/>
            <a:ext cx="1291472" cy="7729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CC93FD6-399E-47D0-A56A-8BB16370197B}"/>
              </a:ext>
            </a:extLst>
          </p:cNvPr>
          <p:cNvSpPr/>
          <p:nvPr/>
        </p:nvSpPr>
        <p:spPr>
          <a:xfrm>
            <a:off x="0" y="3476135"/>
            <a:ext cx="1291472" cy="4925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60558A9-419E-95B1-7769-844372D652AB}"/>
              </a:ext>
            </a:extLst>
          </p:cNvPr>
          <p:cNvSpPr/>
          <p:nvPr/>
        </p:nvSpPr>
        <p:spPr>
          <a:xfrm>
            <a:off x="131974" y="3176831"/>
            <a:ext cx="1159497" cy="2615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379828-C7EF-63AC-4C97-6971FA8B430E}"/>
              </a:ext>
            </a:extLst>
          </p:cNvPr>
          <p:cNvSpPr/>
          <p:nvPr/>
        </p:nvSpPr>
        <p:spPr>
          <a:xfrm>
            <a:off x="3487916" y="914398"/>
            <a:ext cx="1159497" cy="2615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5FB010-D6A7-CE48-CE63-310D5585407C}"/>
              </a:ext>
            </a:extLst>
          </p:cNvPr>
          <p:cNvSpPr/>
          <p:nvPr/>
        </p:nvSpPr>
        <p:spPr>
          <a:xfrm>
            <a:off x="65987" y="6160414"/>
            <a:ext cx="1989056" cy="4548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43B537-51B5-04C9-6833-4B2215F5FB5F}"/>
              </a:ext>
            </a:extLst>
          </p:cNvPr>
          <p:cNvSpPr/>
          <p:nvPr/>
        </p:nvSpPr>
        <p:spPr>
          <a:xfrm>
            <a:off x="3487916" y="6160414"/>
            <a:ext cx="1989056" cy="4548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22DBAA-ABC1-41C3-4091-9FE86CC84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507" y="1689903"/>
            <a:ext cx="2108133" cy="44717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CF83C98-6CB5-EE26-B882-EF8D4612B758}"/>
              </a:ext>
            </a:extLst>
          </p:cNvPr>
          <p:cNvSpPr txBox="1"/>
          <p:nvPr/>
        </p:nvSpPr>
        <p:spPr>
          <a:xfrm>
            <a:off x="4052788" y="6621413"/>
            <a:ext cx="94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Lateral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DAC6BB-6C21-64E9-6448-39767C29EC89}"/>
              </a:ext>
            </a:extLst>
          </p:cNvPr>
          <p:cNvSpPr txBox="1"/>
          <p:nvPr/>
        </p:nvSpPr>
        <p:spPr>
          <a:xfrm>
            <a:off x="7140929" y="6581001"/>
            <a:ext cx="1903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Spinothalmic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tract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4A650AC-49E5-E5F4-C184-65EB51A808AD}"/>
              </a:ext>
            </a:extLst>
          </p:cNvPr>
          <p:cNvSpPr/>
          <p:nvPr/>
        </p:nvSpPr>
        <p:spPr>
          <a:xfrm>
            <a:off x="7098382" y="6143927"/>
            <a:ext cx="1989056" cy="4548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519F41-F53E-428C-473B-CF6F8332FC19}"/>
              </a:ext>
            </a:extLst>
          </p:cNvPr>
          <p:cNvSpPr txBox="1"/>
          <p:nvPr/>
        </p:nvSpPr>
        <p:spPr>
          <a:xfrm>
            <a:off x="7140928" y="6249335"/>
            <a:ext cx="1903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Crude touch &amp; Pressure</a:t>
            </a:r>
          </a:p>
        </p:txBody>
      </p:sp>
    </p:spTree>
    <p:extLst>
      <p:ext uri="{BB962C8B-B14F-4D97-AF65-F5344CB8AC3E}">
        <p14:creationId xmlns:p14="http://schemas.microsoft.com/office/powerpoint/2010/main" val="334702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5F3C3E-64B6-A950-94B7-260397CCC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56" y="842954"/>
            <a:ext cx="3949597" cy="5172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A1F85E-1519-C27A-FB8C-C192257D1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13" y="952934"/>
            <a:ext cx="4275690" cy="460549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6DA204E-FF08-43F4-C0F0-0ACEA9D88282}"/>
              </a:ext>
            </a:extLst>
          </p:cNvPr>
          <p:cNvSpPr/>
          <p:nvPr/>
        </p:nvSpPr>
        <p:spPr>
          <a:xfrm>
            <a:off x="0" y="1962565"/>
            <a:ext cx="1291472" cy="7729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263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5F3C3E-64B6-A950-94B7-260397CCC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9561" y="150728"/>
            <a:ext cx="6634925" cy="662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016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5F3C3E-64B6-A950-94B7-260397CCC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4287" y="492460"/>
            <a:ext cx="6796969" cy="596394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D0C534C-2C82-1336-AF59-0D3DE35943F4}"/>
              </a:ext>
            </a:extLst>
          </p:cNvPr>
          <p:cNvSpPr/>
          <p:nvPr/>
        </p:nvSpPr>
        <p:spPr>
          <a:xfrm>
            <a:off x="5459790" y="4123270"/>
            <a:ext cx="1989056" cy="4548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072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5F3C3E-64B6-A950-94B7-260397CCC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228" y="582862"/>
            <a:ext cx="5743673" cy="569227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55E8EA1-7624-319A-B441-0C891C194090}"/>
              </a:ext>
            </a:extLst>
          </p:cNvPr>
          <p:cNvSpPr/>
          <p:nvPr/>
        </p:nvSpPr>
        <p:spPr>
          <a:xfrm>
            <a:off x="4490974" y="5535382"/>
            <a:ext cx="2314937" cy="4548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99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4219AB5-B041-A9F2-88D1-2CC464931FFA}"/>
              </a:ext>
            </a:extLst>
          </p:cNvPr>
          <p:cNvGrpSpPr/>
          <p:nvPr/>
        </p:nvGrpSpPr>
        <p:grpSpPr>
          <a:xfrm>
            <a:off x="-9611" y="6740803"/>
            <a:ext cx="9163221" cy="117197"/>
            <a:chOff x="-25628" y="6738766"/>
            <a:chExt cx="12217628" cy="403410"/>
          </a:xfrm>
        </p:grpSpPr>
        <p:sp>
          <p:nvSpPr>
            <p:cNvPr id="134" name="Freeform 96">
              <a:extLst>
                <a:ext uri="{FF2B5EF4-FFF2-40B4-BE49-F238E27FC236}">
                  <a16:creationId xmlns:a16="http://schemas.microsoft.com/office/drawing/2014/main" id="{11886C23-A826-A8A2-3CFB-1D7DCDD4ACE1}"/>
                </a:ext>
              </a:extLst>
            </p:cNvPr>
            <p:cNvSpPr/>
            <p:nvPr/>
          </p:nvSpPr>
          <p:spPr>
            <a:xfrm rot="16200000">
              <a:off x="8088983" y="3039157"/>
              <a:ext cx="403408" cy="7802626"/>
            </a:xfrm>
            <a:custGeom>
              <a:avLst/>
              <a:gdLst>
                <a:gd name="connsiteX0" fmla="*/ 0 w 360363"/>
                <a:gd name="connsiteY0" fmla="*/ 7786258 h 7786258"/>
                <a:gd name="connsiteX1" fmla="*/ 0 w 360363"/>
                <a:gd name="connsiteY1" fmla="*/ 1728379 h 7786258"/>
                <a:gd name="connsiteX2" fmla="*/ 0 w 360363"/>
                <a:gd name="connsiteY2" fmla="*/ 345676 h 7786258"/>
                <a:gd name="connsiteX3" fmla="*/ 360363 w 360363"/>
                <a:gd name="connsiteY3" fmla="*/ 0 h 7786258"/>
                <a:gd name="connsiteX4" fmla="*/ 360363 w 360363"/>
                <a:gd name="connsiteY4" fmla="*/ 1728379 h 7786258"/>
                <a:gd name="connsiteX5" fmla="*/ 360363 w 360363"/>
                <a:gd name="connsiteY5" fmla="*/ 7786258 h 778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363" h="7786258">
                  <a:moveTo>
                    <a:pt x="0" y="7786258"/>
                  </a:moveTo>
                  <a:lnTo>
                    <a:pt x="0" y="1728379"/>
                  </a:lnTo>
                  <a:lnTo>
                    <a:pt x="0" y="345676"/>
                  </a:lnTo>
                  <a:lnTo>
                    <a:pt x="360363" y="0"/>
                  </a:lnTo>
                  <a:lnTo>
                    <a:pt x="360363" y="1728379"/>
                  </a:lnTo>
                  <a:lnTo>
                    <a:pt x="360363" y="7786258"/>
                  </a:lnTo>
                  <a:close/>
                </a:path>
              </a:pathLst>
            </a:custGeom>
            <a:solidFill>
              <a:srgbClr val="169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97">
              <a:extLst>
                <a:ext uri="{FF2B5EF4-FFF2-40B4-BE49-F238E27FC236}">
                  <a16:creationId xmlns:a16="http://schemas.microsoft.com/office/drawing/2014/main" id="{332E1D72-0FA1-5D51-70CA-F23741BBB8AF}"/>
                </a:ext>
              </a:extLst>
            </p:cNvPr>
            <p:cNvSpPr/>
            <p:nvPr/>
          </p:nvSpPr>
          <p:spPr>
            <a:xfrm rot="10800000">
              <a:off x="-25628" y="6738766"/>
              <a:ext cx="4804521" cy="403410"/>
            </a:xfrm>
            <a:custGeom>
              <a:avLst/>
              <a:gdLst>
                <a:gd name="connsiteX0" fmla="*/ 1728379 w 4794442"/>
                <a:gd name="connsiteY0" fmla="*/ 0 h 360365"/>
                <a:gd name="connsiteX1" fmla="*/ 4794442 w 4794442"/>
                <a:gd name="connsiteY1" fmla="*/ 0 h 360365"/>
                <a:gd name="connsiteX2" fmla="*/ 4794442 w 4794442"/>
                <a:gd name="connsiteY2" fmla="*/ 360365 h 360365"/>
                <a:gd name="connsiteX3" fmla="*/ 1728379 w 4794442"/>
                <a:gd name="connsiteY3" fmla="*/ 360365 h 360365"/>
                <a:gd name="connsiteX4" fmla="*/ 345676 w 4794442"/>
                <a:gd name="connsiteY4" fmla="*/ 360365 h 360365"/>
                <a:gd name="connsiteX5" fmla="*/ 0 w 4794442"/>
                <a:gd name="connsiteY5" fmla="*/ 2 h 360365"/>
                <a:gd name="connsiteX6" fmla="*/ 1728379 w 4794442"/>
                <a:gd name="connsiteY6" fmla="*/ 2 h 36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4442" h="360365">
                  <a:moveTo>
                    <a:pt x="1728379" y="0"/>
                  </a:moveTo>
                  <a:lnTo>
                    <a:pt x="4794442" y="0"/>
                  </a:lnTo>
                  <a:lnTo>
                    <a:pt x="4794442" y="360365"/>
                  </a:lnTo>
                  <a:lnTo>
                    <a:pt x="1728379" y="360365"/>
                  </a:lnTo>
                  <a:lnTo>
                    <a:pt x="345676" y="360365"/>
                  </a:lnTo>
                  <a:lnTo>
                    <a:pt x="0" y="2"/>
                  </a:lnTo>
                  <a:lnTo>
                    <a:pt x="1728379" y="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A6127F-1B01-40C4-A07E-5A4039162480}"/>
              </a:ext>
            </a:extLst>
          </p:cNvPr>
          <p:cNvSpPr/>
          <p:nvPr/>
        </p:nvSpPr>
        <p:spPr>
          <a:xfrm>
            <a:off x="242888" y="85725"/>
            <a:ext cx="8543925" cy="448167"/>
          </a:xfrm>
          <a:prstGeom prst="roundRect">
            <a:avLst/>
          </a:prstGeom>
          <a:solidFill>
            <a:srgbClr val="1697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Pons: Ventral Surface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0C82995-94AD-4D12-B80D-93451BC7D319}"/>
              </a:ext>
            </a:extLst>
          </p:cNvPr>
          <p:cNvSpPr txBox="1"/>
          <p:nvPr/>
        </p:nvSpPr>
        <p:spPr>
          <a:xfrm>
            <a:off x="242888" y="533892"/>
            <a:ext cx="8438689" cy="2102987"/>
          </a:xfrm>
          <a:prstGeom prst="roundRect">
            <a:avLst/>
          </a:prstGeom>
          <a:solidFill>
            <a:srgbClr val="DFE7F5"/>
          </a:solidFill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Ventral surface of pons is convex in both directions from the central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basilar sulcus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 curves at the sides into the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middle cerebellar peduncles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striated transversely=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basilar part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The convex bulges on each side of the basilar sulcus are caused by the bulk of the pontine nuclei 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lies along the clivus, separated from the bone by the pontine cistern.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2F2530F-7E5F-4493-9F96-E13E72D9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26" y="2647921"/>
            <a:ext cx="8133152" cy="40928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944B1A-56D1-4B54-AA63-73937ED03860}"/>
              </a:ext>
            </a:extLst>
          </p:cNvPr>
          <p:cNvCxnSpPr>
            <a:cxnSpLocks/>
          </p:cNvCxnSpPr>
          <p:nvPr/>
        </p:nvCxnSpPr>
        <p:spPr>
          <a:xfrm flipV="1">
            <a:off x="5672137" y="5005412"/>
            <a:ext cx="2923437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BA56CF-A5C7-465C-B6C5-CF9EDEBC8376}"/>
              </a:ext>
            </a:extLst>
          </p:cNvPr>
          <p:cNvCxnSpPr>
            <a:cxnSpLocks/>
          </p:cNvCxnSpPr>
          <p:nvPr/>
        </p:nvCxnSpPr>
        <p:spPr>
          <a:xfrm flipV="1">
            <a:off x="5863989" y="4681326"/>
            <a:ext cx="1269866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A44DC7-AC7D-4635-9368-5DB20F80176F}"/>
              </a:ext>
            </a:extLst>
          </p:cNvPr>
          <p:cNvCxnSpPr>
            <a:cxnSpLocks/>
          </p:cNvCxnSpPr>
          <p:nvPr/>
        </p:nvCxnSpPr>
        <p:spPr>
          <a:xfrm flipV="1">
            <a:off x="5500354" y="4257225"/>
            <a:ext cx="96999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86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DBBC492-88FF-FE00-4C61-E94F46C35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8" y="211146"/>
            <a:ext cx="8949069" cy="601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4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4219AB5-B041-A9F2-88D1-2CC464931FFA}"/>
              </a:ext>
            </a:extLst>
          </p:cNvPr>
          <p:cNvGrpSpPr/>
          <p:nvPr/>
        </p:nvGrpSpPr>
        <p:grpSpPr>
          <a:xfrm>
            <a:off x="-9611" y="6740803"/>
            <a:ext cx="9163221" cy="117197"/>
            <a:chOff x="-25628" y="6738766"/>
            <a:chExt cx="12217628" cy="403410"/>
          </a:xfrm>
        </p:grpSpPr>
        <p:sp>
          <p:nvSpPr>
            <p:cNvPr id="134" name="Freeform 96">
              <a:extLst>
                <a:ext uri="{FF2B5EF4-FFF2-40B4-BE49-F238E27FC236}">
                  <a16:creationId xmlns:a16="http://schemas.microsoft.com/office/drawing/2014/main" id="{11886C23-A826-A8A2-3CFB-1D7DCDD4ACE1}"/>
                </a:ext>
              </a:extLst>
            </p:cNvPr>
            <p:cNvSpPr/>
            <p:nvPr/>
          </p:nvSpPr>
          <p:spPr>
            <a:xfrm rot="16200000">
              <a:off x="8088983" y="3039157"/>
              <a:ext cx="403408" cy="7802626"/>
            </a:xfrm>
            <a:custGeom>
              <a:avLst/>
              <a:gdLst>
                <a:gd name="connsiteX0" fmla="*/ 0 w 360363"/>
                <a:gd name="connsiteY0" fmla="*/ 7786258 h 7786258"/>
                <a:gd name="connsiteX1" fmla="*/ 0 w 360363"/>
                <a:gd name="connsiteY1" fmla="*/ 1728379 h 7786258"/>
                <a:gd name="connsiteX2" fmla="*/ 0 w 360363"/>
                <a:gd name="connsiteY2" fmla="*/ 345676 h 7786258"/>
                <a:gd name="connsiteX3" fmla="*/ 360363 w 360363"/>
                <a:gd name="connsiteY3" fmla="*/ 0 h 7786258"/>
                <a:gd name="connsiteX4" fmla="*/ 360363 w 360363"/>
                <a:gd name="connsiteY4" fmla="*/ 1728379 h 7786258"/>
                <a:gd name="connsiteX5" fmla="*/ 360363 w 360363"/>
                <a:gd name="connsiteY5" fmla="*/ 7786258 h 778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363" h="7786258">
                  <a:moveTo>
                    <a:pt x="0" y="7786258"/>
                  </a:moveTo>
                  <a:lnTo>
                    <a:pt x="0" y="1728379"/>
                  </a:lnTo>
                  <a:lnTo>
                    <a:pt x="0" y="345676"/>
                  </a:lnTo>
                  <a:lnTo>
                    <a:pt x="360363" y="0"/>
                  </a:lnTo>
                  <a:lnTo>
                    <a:pt x="360363" y="1728379"/>
                  </a:lnTo>
                  <a:lnTo>
                    <a:pt x="360363" y="7786258"/>
                  </a:lnTo>
                  <a:close/>
                </a:path>
              </a:pathLst>
            </a:custGeom>
            <a:solidFill>
              <a:srgbClr val="169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97">
              <a:extLst>
                <a:ext uri="{FF2B5EF4-FFF2-40B4-BE49-F238E27FC236}">
                  <a16:creationId xmlns:a16="http://schemas.microsoft.com/office/drawing/2014/main" id="{332E1D72-0FA1-5D51-70CA-F23741BBB8AF}"/>
                </a:ext>
              </a:extLst>
            </p:cNvPr>
            <p:cNvSpPr/>
            <p:nvPr/>
          </p:nvSpPr>
          <p:spPr>
            <a:xfrm rot="10800000">
              <a:off x="-25628" y="6738766"/>
              <a:ext cx="4804521" cy="403410"/>
            </a:xfrm>
            <a:custGeom>
              <a:avLst/>
              <a:gdLst>
                <a:gd name="connsiteX0" fmla="*/ 1728379 w 4794442"/>
                <a:gd name="connsiteY0" fmla="*/ 0 h 360365"/>
                <a:gd name="connsiteX1" fmla="*/ 4794442 w 4794442"/>
                <a:gd name="connsiteY1" fmla="*/ 0 h 360365"/>
                <a:gd name="connsiteX2" fmla="*/ 4794442 w 4794442"/>
                <a:gd name="connsiteY2" fmla="*/ 360365 h 360365"/>
                <a:gd name="connsiteX3" fmla="*/ 1728379 w 4794442"/>
                <a:gd name="connsiteY3" fmla="*/ 360365 h 360365"/>
                <a:gd name="connsiteX4" fmla="*/ 345676 w 4794442"/>
                <a:gd name="connsiteY4" fmla="*/ 360365 h 360365"/>
                <a:gd name="connsiteX5" fmla="*/ 0 w 4794442"/>
                <a:gd name="connsiteY5" fmla="*/ 2 h 360365"/>
                <a:gd name="connsiteX6" fmla="*/ 1728379 w 4794442"/>
                <a:gd name="connsiteY6" fmla="*/ 2 h 36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4442" h="360365">
                  <a:moveTo>
                    <a:pt x="1728379" y="0"/>
                  </a:moveTo>
                  <a:lnTo>
                    <a:pt x="4794442" y="0"/>
                  </a:lnTo>
                  <a:lnTo>
                    <a:pt x="4794442" y="360365"/>
                  </a:lnTo>
                  <a:lnTo>
                    <a:pt x="1728379" y="360365"/>
                  </a:lnTo>
                  <a:lnTo>
                    <a:pt x="345676" y="360365"/>
                  </a:lnTo>
                  <a:lnTo>
                    <a:pt x="0" y="2"/>
                  </a:lnTo>
                  <a:lnTo>
                    <a:pt x="1728379" y="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A6127F-1B01-40C4-A07E-5A4039162480}"/>
              </a:ext>
            </a:extLst>
          </p:cNvPr>
          <p:cNvSpPr/>
          <p:nvPr/>
        </p:nvSpPr>
        <p:spPr>
          <a:xfrm>
            <a:off x="242888" y="85725"/>
            <a:ext cx="8543925" cy="448167"/>
          </a:xfrm>
          <a:prstGeom prst="roundRect">
            <a:avLst/>
          </a:prstGeom>
          <a:solidFill>
            <a:srgbClr val="1697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Pons: Cranial Nerves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2530F-7E5F-4493-9F96-E13E72D9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100" y="2402043"/>
            <a:ext cx="6900863" cy="43420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39217D-3318-4E10-816F-5E1CE1F272E5}"/>
              </a:ext>
            </a:extLst>
          </p:cNvPr>
          <p:cNvSpPr txBox="1"/>
          <p:nvPr/>
        </p:nvSpPr>
        <p:spPr>
          <a:xfrm>
            <a:off x="92869" y="599693"/>
            <a:ext cx="8872537" cy="1815882"/>
          </a:xfrm>
          <a:prstGeom prst="rect">
            <a:avLst/>
          </a:prstGeom>
          <a:solidFill>
            <a:srgbClr val="DFE7F5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CN 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nerve emerges from the ventral surface of pons at its junction with the middle cerebellar peduncle by a small motor root  and a large sensory root.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CN VI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emerges ventral near the midline between the lower border of the pons &amp; the pyramid of MO.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CN VII &amp; VIII nerves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emerge lateral to the VI at the pontomedullary junction above the olive.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790876-BE3F-4E41-86A8-571F56FA3FB5}"/>
              </a:ext>
            </a:extLst>
          </p:cNvPr>
          <p:cNvCxnSpPr>
            <a:cxnSpLocks/>
          </p:cNvCxnSpPr>
          <p:nvPr/>
        </p:nvCxnSpPr>
        <p:spPr>
          <a:xfrm flipV="1">
            <a:off x="5632554" y="4904128"/>
            <a:ext cx="133787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405DDF-6B06-4A92-9EA6-6F3F2CAAF9B7}"/>
              </a:ext>
            </a:extLst>
          </p:cNvPr>
          <p:cNvCxnSpPr>
            <a:cxnSpLocks/>
          </p:cNvCxnSpPr>
          <p:nvPr/>
        </p:nvCxnSpPr>
        <p:spPr>
          <a:xfrm flipV="1">
            <a:off x="5632554" y="5323853"/>
            <a:ext cx="133787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79311B-607B-4C67-8CF9-1B75A48B1DB2}"/>
              </a:ext>
            </a:extLst>
          </p:cNvPr>
          <p:cNvCxnSpPr>
            <a:cxnSpLocks/>
          </p:cNvCxnSpPr>
          <p:nvPr/>
        </p:nvCxnSpPr>
        <p:spPr>
          <a:xfrm flipV="1">
            <a:off x="5632554" y="5715939"/>
            <a:ext cx="2031695" cy="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3B6D15-CCC6-4C6E-AE4F-2DE0CE08B223}"/>
              </a:ext>
            </a:extLst>
          </p:cNvPr>
          <p:cNvCxnSpPr>
            <a:cxnSpLocks/>
          </p:cNvCxnSpPr>
          <p:nvPr/>
        </p:nvCxnSpPr>
        <p:spPr>
          <a:xfrm flipV="1">
            <a:off x="5587584" y="4512043"/>
            <a:ext cx="133787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65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4219AB5-B041-A9F2-88D1-2CC464931FFA}"/>
              </a:ext>
            </a:extLst>
          </p:cNvPr>
          <p:cNvGrpSpPr/>
          <p:nvPr/>
        </p:nvGrpSpPr>
        <p:grpSpPr>
          <a:xfrm>
            <a:off x="-9611" y="6740803"/>
            <a:ext cx="9163221" cy="117197"/>
            <a:chOff x="-25628" y="6738766"/>
            <a:chExt cx="12217628" cy="403410"/>
          </a:xfrm>
        </p:grpSpPr>
        <p:sp>
          <p:nvSpPr>
            <p:cNvPr id="134" name="Freeform 96">
              <a:extLst>
                <a:ext uri="{FF2B5EF4-FFF2-40B4-BE49-F238E27FC236}">
                  <a16:creationId xmlns:a16="http://schemas.microsoft.com/office/drawing/2014/main" id="{11886C23-A826-A8A2-3CFB-1D7DCDD4ACE1}"/>
                </a:ext>
              </a:extLst>
            </p:cNvPr>
            <p:cNvSpPr/>
            <p:nvPr/>
          </p:nvSpPr>
          <p:spPr>
            <a:xfrm rot="16200000">
              <a:off x="8088983" y="3039157"/>
              <a:ext cx="403408" cy="7802626"/>
            </a:xfrm>
            <a:custGeom>
              <a:avLst/>
              <a:gdLst>
                <a:gd name="connsiteX0" fmla="*/ 0 w 360363"/>
                <a:gd name="connsiteY0" fmla="*/ 7786258 h 7786258"/>
                <a:gd name="connsiteX1" fmla="*/ 0 w 360363"/>
                <a:gd name="connsiteY1" fmla="*/ 1728379 h 7786258"/>
                <a:gd name="connsiteX2" fmla="*/ 0 w 360363"/>
                <a:gd name="connsiteY2" fmla="*/ 345676 h 7786258"/>
                <a:gd name="connsiteX3" fmla="*/ 360363 w 360363"/>
                <a:gd name="connsiteY3" fmla="*/ 0 h 7786258"/>
                <a:gd name="connsiteX4" fmla="*/ 360363 w 360363"/>
                <a:gd name="connsiteY4" fmla="*/ 1728379 h 7786258"/>
                <a:gd name="connsiteX5" fmla="*/ 360363 w 360363"/>
                <a:gd name="connsiteY5" fmla="*/ 7786258 h 778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363" h="7786258">
                  <a:moveTo>
                    <a:pt x="0" y="7786258"/>
                  </a:moveTo>
                  <a:lnTo>
                    <a:pt x="0" y="1728379"/>
                  </a:lnTo>
                  <a:lnTo>
                    <a:pt x="0" y="345676"/>
                  </a:lnTo>
                  <a:lnTo>
                    <a:pt x="360363" y="0"/>
                  </a:lnTo>
                  <a:lnTo>
                    <a:pt x="360363" y="1728379"/>
                  </a:lnTo>
                  <a:lnTo>
                    <a:pt x="360363" y="7786258"/>
                  </a:lnTo>
                  <a:close/>
                </a:path>
              </a:pathLst>
            </a:custGeom>
            <a:solidFill>
              <a:srgbClr val="169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97">
              <a:extLst>
                <a:ext uri="{FF2B5EF4-FFF2-40B4-BE49-F238E27FC236}">
                  <a16:creationId xmlns:a16="http://schemas.microsoft.com/office/drawing/2014/main" id="{332E1D72-0FA1-5D51-70CA-F23741BBB8AF}"/>
                </a:ext>
              </a:extLst>
            </p:cNvPr>
            <p:cNvSpPr/>
            <p:nvPr/>
          </p:nvSpPr>
          <p:spPr>
            <a:xfrm rot="10800000">
              <a:off x="-25628" y="6738766"/>
              <a:ext cx="4804521" cy="403410"/>
            </a:xfrm>
            <a:custGeom>
              <a:avLst/>
              <a:gdLst>
                <a:gd name="connsiteX0" fmla="*/ 1728379 w 4794442"/>
                <a:gd name="connsiteY0" fmla="*/ 0 h 360365"/>
                <a:gd name="connsiteX1" fmla="*/ 4794442 w 4794442"/>
                <a:gd name="connsiteY1" fmla="*/ 0 h 360365"/>
                <a:gd name="connsiteX2" fmla="*/ 4794442 w 4794442"/>
                <a:gd name="connsiteY2" fmla="*/ 360365 h 360365"/>
                <a:gd name="connsiteX3" fmla="*/ 1728379 w 4794442"/>
                <a:gd name="connsiteY3" fmla="*/ 360365 h 360365"/>
                <a:gd name="connsiteX4" fmla="*/ 345676 w 4794442"/>
                <a:gd name="connsiteY4" fmla="*/ 360365 h 360365"/>
                <a:gd name="connsiteX5" fmla="*/ 0 w 4794442"/>
                <a:gd name="connsiteY5" fmla="*/ 2 h 360365"/>
                <a:gd name="connsiteX6" fmla="*/ 1728379 w 4794442"/>
                <a:gd name="connsiteY6" fmla="*/ 2 h 36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4442" h="360365">
                  <a:moveTo>
                    <a:pt x="1728379" y="0"/>
                  </a:moveTo>
                  <a:lnTo>
                    <a:pt x="4794442" y="0"/>
                  </a:lnTo>
                  <a:lnTo>
                    <a:pt x="4794442" y="360365"/>
                  </a:lnTo>
                  <a:lnTo>
                    <a:pt x="1728379" y="360365"/>
                  </a:lnTo>
                  <a:lnTo>
                    <a:pt x="345676" y="360365"/>
                  </a:lnTo>
                  <a:lnTo>
                    <a:pt x="0" y="2"/>
                  </a:lnTo>
                  <a:lnTo>
                    <a:pt x="1728379" y="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A6127F-1B01-40C4-A07E-5A4039162480}"/>
              </a:ext>
            </a:extLst>
          </p:cNvPr>
          <p:cNvSpPr/>
          <p:nvPr/>
        </p:nvSpPr>
        <p:spPr>
          <a:xfrm>
            <a:off x="242888" y="28573"/>
            <a:ext cx="8543925" cy="44816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MO : Ventral Surface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2F2530F-7E5F-4493-9F96-E13E72D9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4" y="2817430"/>
            <a:ext cx="7972425" cy="4011997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C0C82995-94AD-4D12-B80D-93451BC7D319}"/>
              </a:ext>
            </a:extLst>
          </p:cNvPr>
          <p:cNvSpPr txBox="1"/>
          <p:nvPr/>
        </p:nvSpPr>
        <p:spPr>
          <a:xfrm>
            <a:off x="57152" y="533892"/>
            <a:ext cx="9015413" cy="1900777"/>
          </a:xfrm>
          <a:prstGeom prst="rect">
            <a:avLst/>
          </a:prstGeom>
          <a:solidFill>
            <a:srgbClr val="99FF66"/>
          </a:solidFill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midline is the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anterior median fissure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which ends at the pontomedullary junction in a small depression called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foramen cecum.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pyramids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 caused by the underlying pyramidal decussation)lie on each side of the fissure and lateral to them is the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ant.lat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sulcus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separates them from the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olive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(caused by the underlying olivary nucleus). The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post. lat. sulcus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separates the olive from the i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nferior cerebellar peduncle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behind.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B0C641-0785-4134-86F6-978E0703AC00}"/>
              </a:ext>
            </a:extLst>
          </p:cNvPr>
          <p:cNvCxnSpPr>
            <a:cxnSpLocks/>
          </p:cNvCxnSpPr>
          <p:nvPr/>
        </p:nvCxnSpPr>
        <p:spPr>
          <a:xfrm flipV="1">
            <a:off x="771524" y="5948387"/>
            <a:ext cx="160020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DE3200-A104-4BEC-8161-6B53196A1092}"/>
              </a:ext>
            </a:extLst>
          </p:cNvPr>
          <p:cNvCxnSpPr>
            <a:cxnSpLocks/>
          </p:cNvCxnSpPr>
          <p:nvPr/>
        </p:nvCxnSpPr>
        <p:spPr>
          <a:xfrm flipV="1">
            <a:off x="1222276" y="5405464"/>
            <a:ext cx="1163737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ECEFDB-09E0-459E-8337-D0AB840BA54F}"/>
              </a:ext>
            </a:extLst>
          </p:cNvPr>
          <p:cNvCxnSpPr>
            <a:cxnSpLocks/>
          </p:cNvCxnSpPr>
          <p:nvPr/>
        </p:nvCxnSpPr>
        <p:spPr>
          <a:xfrm>
            <a:off x="6212635" y="6665852"/>
            <a:ext cx="8161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90DA8C3-1857-4629-81F2-3023FE971504}"/>
              </a:ext>
            </a:extLst>
          </p:cNvPr>
          <p:cNvCxnSpPr>
            <a:cxnSpLocks/>
          </p:cNvCxnSpPr>
          <p:nvPr/>
        </p:nvCxnSpPr>
        <p:spPr>
          <a:xfrm>
            <a:off x="973743" y="6545930"/>
            <a:ext cx="12597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59DEFAE-4DEA-4A9C-86E6-4C9D158BD684}"/>
              </a:ext>
            </a:extLst>
          </p:cNvPr>
          <p:cNvCxnSpPr>
            <a:cxnSpLocks/>
          </p:cNvCxnSpPr>
          <p:nvPr/>
        </p:nvCxnSpPr>
        <p:spPr>
          <a:xfrm>
            <a:off x="842953" y="6291097"/>
            <a:ext cx="13905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42FA62C-23AA-4F93-9E0D-DC554BBBA9D1}"/>
              </a:ext>
            </a:extLst>
          </p:cNvPr>
          <p:cNvCxnSpPr>
            <a:cxnSpLocks/>
          </p:cNvCxnSpPr>
          <p:nvPr/>
        </p:nvCxnSpPr>
        <p:spPr>
          <a:xfrm>
            <a:off x="6212635" y="5752153"/>
            <a:ext cx="18370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4CE20F-4407-4DD0-8C6F-1B6514834717}"/>
              </a:ext>
            </a:extLst>
          </p:cNvPr>
          <p:cNvCxnSpPr>
            <a:cxnSpLocks/>
          </p:cNvCxnSpPr>
          <p:nvPr/>
        </p:nvCxnSpPr>
        <p:spPr>
          <a:xfrm>
            <a:off x="6212635" y="6122927"/>
            <a:ext cx="5453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03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4219AB5-B041-A9F2-88D1-2CC464931FFA}"/>
              </a:ext>
            </a:extLst>
          </p:cNvPr>
          <p:cNvGrpSpPr/>
          <p:nvPr/>
        </p:nvGrpSpPr>
        <p:grpSpPr>
          <a:xfrm>
            <a:off x="-9611" y="6740803"/>
            <a:ext cx="9163221" cy="117197"/>
            <a:chOff x="-25628" y="6738766"/>
            <a:chExt cx="12217628" cy="403410"/>
          </a:xfrm>
        </p:grpSpPr>
        <p:sp>
          <p:nvSpPr>
            <p:cNvPr id="134" name="Freeform 96">
              <a:extLst>
                <a:ext uri="{FF2B5EF4-FFF2-40B4-BE49-F238E27FC236}">
                  <a16:creationId xmlns:a16="http://schemas.microsoft.com/office/drawing/2014/main" id="{11886C23-A826-A8A2-3CFB-1D7DCDD4ACE1}"/>
                </a:ext>
              </a:extLst>
            </p:cNvPr>
            <p:cNvSpPr/>
            <p:nvPr/>
          </p:nvSpPr>
          <p:spPr>
            <a:xfrm rot="16200000">
              <a:off x="8088983" y="3039157"/>
              <a:ext cx="403408" cy="7802626"/>
            </a:xfrm>
            <a:custGeom>
              <a:avLst/>
              <a:gdLst>
                <a:gd name="connsiteX0" fmla="*/ 0 w 360363"/>
                <a:gd name="connsiteY0" fmla="*/ 7786258 h 7786258"/>
                <a:gd name="connsiteX1" fmla="*/ 0 w 360363"/>
                <a:gd name="connsiteY1" fmla="*/ 1728379 h 7786258"/>
                <a:gd name="connsiteX2" fmla="*/ 0 w 360363"/>
                <a:gd name="connsiteY2" fmla="*/ 345676 h 7786258"/>
                <a:gd name="connsiteX3" fmla="*/ 360363 w 360363"/>
                <a:gd name="connsiteY3" fmla="*/ 0 h 7786258"/>
                <a:gd name="connsiteX4" fmla="*/ 360363 w 360363"/>
                <a:gd name="connsiteY4" fmla="*/ 1728379 h 7786258"/>
                <a:gd name="connsiteX5" fmla="*/ 360363 w 360363"/>
                <a:gd name="connsiteY5" fmla="*/ 7786258 h 778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363" h="7786258">
                  <a:moveTo>
                    <a:pt x="0" y="7786258"/>
                  </a:moveTo>
                  <a:lnTo>
                    <a:pt x="0" y="1728379"/>
                  </a:lnTo>
                  <a:lnTo>
                    <a:pt x="0" y="345676"/>
                  </a:lnTo>
                  <a:lnTo>
                    <a:pt x="360363" y="0"/>
                  </a:lnTo>
                  <a:lnTo>
                    <a:pt x="360363" y="1728379"/>
                  </a:lnTo>
                  <a:lnTo>
                    <a:pt x="360363" y="7786258"/>
                  </a:lnTo>
                  <a:close/>
                </a:path>
              </a:pathLst>
            </a:custGeom>
            <a:solidFill>
              <a:srgbClr val="169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97">
              <a:extLst>
                <a:ext uri="{FF2B5EF4-FFF2-40B4-BE49-F238E27FC236}">
                  <a16:creationId xmlns:a16="http://schemas.microsoft.com/office/drawing/2014/main" id="{332E1D72-0FA1-5D51-70CA-F23741BBB8AF}"/>
                </a:ext>
              </a:extLst>
            </p:cNvPr>
            <p:cNvSpPr/>
            <p:nvPr/>
          </p:nvSpPr>
          <p:spPr>
            <a:xfrm rot="10800000">
              <a:off x="-25628" y="6738766"/>
              <a:ext cx="4804521" cy="403410"/>
            </a:xfrm>
            <a:custGeom>
              <a:avLst/>
              <a:gdLst>
                <a:gd name="connsiteX0" fmla="*/ 1728379 w 4794442"/>
                <a:gd name="connsiteY0" fmla="*/ 0 h 360365"/>
                <a:gd name="connsiteX1" fmla="*/ 4794442 w 4794442"/>
                <a:gd name="connsiteY1" fmla="*/ 0 h 360365"/>
                <a:gd name="connsiteX2" fmla="*/ 4794442 w 4794442"/>
                <a:gd name="connsiteY2" fmla="*/ 360365 h 360365"/>
                <a:gd name="connsiteX3" fmla="*/ 1728379 w 4794442"/>
                <a:gd name="connsiteY3" fmla="*/ 360365 h 360365"/>
                <a:gd name="connsiteX4" fmla="*/ 345676 w 4794442"/>
                <a:gd name="connsiteY4" fmla="*/ 360365 h 360365"/>
                <a:gd name="connsiteX5" fmla="*/ 0 w 4794442"/>
                <a:gd name="connsiteY5" fmla="*/ 2 h 360365"/>
                <a:gd name="connsiteX6" fmla="*/ 1728379 w 4794442"/>
                <a:gd name="connsiteY6" fmla="*/ 2 h 36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4442" h="360365">
                  <a:moveTo>
                    <a:pt x="1728379" y="0"/>
                  </a:moveTo>
                  <a:lnTo>
                    <a:pt x="4794442" y="0"/>
                  </a:lnTo>
                  <a:lnTo>
                    <a:pt x="4794442" y="360365"/>
                  </a:lnTo>
                  <a:lnTo>
                    <a:pt x="1728379" y="360365"/>
                  </a:lnTo>
                  <a:lnTo>
                    <a:pt x="345676" y="360365"/>
                  </a:lnTo>
                  <a:lnTo>
                    <a:pt x="0" y="2"/>
                  </a:lnTo>
                  <a:lnTo>
                    <a:pt x="1728379" y="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A6127F-1B01-40C4-A07E-5A4039162480}"/>
              </a:ext>
            </a:extLst>
          </p:cNvPr>
          <p:cNvSpPr/>
          <p:nvPr/>
        </p:nvSpPr>
        <p:spPr>
          <a:xfrm>
            <a:off x="242888" y="57444"/>
            <a:ext cx="8543925" cy="44816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MO: Cranial Nerves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2530F-7E5F-4493-9F96-E13E72D9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100" y="2402043"/>
            <a:ext cx="6900863" cy="43420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39217D-3318-4E10-816F-5E1CE1F272E5}"/>
              </a:ext>
            </a:extLst>
          </p:cNvPr>
          <p:cNvSpPr txBox="1"/>
          <p:nvPr/>
        </p:nvSpPr>
        <p:spPr>
          <a:xfrm>
            <a:off x="92869" y="627974"/>
            <a:ext cx="8872537" cy="1162113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rootlets of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CN IX, X &amp; cranial XI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emerge behind the olive from above downwards from the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post.lat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sulcus.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rootlets of CN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XII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emerge between the pyramid &amp; the olive from the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ant.lat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sulcus.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F9ACEC-0E92-4206-AD88-8F05FDC720E8}"/>
              </a:ext>
            </a:extLst>
          </p:cNvPr>
          <p:cNvCxnSpPr>
            <a:cxnSpLocks/>
          </p:cNvCxnSpPr>
          <p:nvPr/>
        </p:nvCxnSpPr>
        <p:spPr>
          <a:xfrm flipV="1">
            <a:off x="774101" y="5740768"/>
            <a:ext cx="133787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2EFFD7-98EF-4A25-96F6-056AA114D405}"/>
              </a:ext>
            </a:extLst>
          </p:cNvPr>
          <p:cNvCxnSpPr>
            <a:cxnSpLocks/>
          </p:cNvCxnSpPr>
          <p:nvPr/>
        </p:nvCxnSpPr>
        <p:spPr>
          <a:xfrm flipV="1">
            <a:off x="902689" y="5997945"/>
            <a:ext cx="133787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C73869-C57E-4723-8CA3-5D64507CF279}"/>
              </a:ext>
            </a:extLst>
          </p:cNvPr>
          <p:cNvCxnSpPr>
            <a:cxnSpLocks/>
          </p:cNvCxnSpPr>
          <p:nvPr/>
        </p:nvCxnSpPr>
        <p:spPr>
          <a:xfrm flipV="1">
            <a:off x="1123148" y="6381006"/>
            <a:ext cx="133787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0162DF-85E4-4AA5-BA4B-F655211A6DB6}"/>
              </a:ext>
            </a:extLst>
          </p:cNvPr>
          <p:cNvCxnSpPr>
            <a:cxnSpLocks/>
          </p:cNvCxnSpPr>
          <p:nvPr/>
        </p:nvCxnSpPr>
        <p:spPr>
          <a:xfrm flipV="1">
            <a:off x="845541" y="6600958"/>
            <a:ext cx="179764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20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4219AB5-B041-A9F2-88D1-2CC464931FFA}"/>
              </a:ext>
            </a:extLst>
          </p:cNvPr>
          <p:cNvGrpSpPr/>
          <p:nvPr/>
        </p:nvGrpSpPr>
        <p:grpSpPr>
          <a:xfrm>
            <a:off x="-9611" y="6740803"/>
            <a:ext cx="9163221" cy="117197"/>
            <a:chOff x="-25628" y="6738766"/>
            <a:chExt cx="12217628" cy="403410"/>
          </a:xfrm>
        </p:grpSpPr>
        <p:sp>
          <p:nvSpPr>
            <p:cNvPr id="134" name="Freeform 96">
              <a:extLst>
                <a:ext uri="{FF2B5EF4-FFF2-40B4-BE49-F238E27FC236}">
                  <a16:creationId xmlns:a16="http://schemas.microsoft.com/office/drawing/2014/main" id="{11886C23-A826-A8A2-3CFB-1D7DCDD4ACE1}"/>
                </a:ext>
              </a:extLst>
            </p:cNvPr>
            <p:cNvSpPr/>
            <p:nvPr/>
          </p:nvSpPr>
          <p:spPr>
            <a:xfrm rot="16200000">
              <a:off x="8088983" y="3039157"/>
              <a:ext cx="403408" cy="7802626"/>
            </a:xfrm>
            <a:custGeom>
              <a:avLst/>
              <a:gdLst>
                <a:gd name="connsiteX0" fmla="*/ 0 w 360363"/>
                <a:gd name="connsiteY0" fmla="*/ 7786258 h 7786258"/>
                <a:gd name="connsiteX1" fmla="*/ 0 w 360363"/>
                <a:gd name="connsiteY1" fmla="*/ 1728379 h 7786258"/>
                <a:gd name="connsiteX2" fmla="*/ 0 w 360363"/>
                <a:gd name="connsiteY2" fmla="*/ 345676 h 7786258"/>
                <a:gd name="connsiteX3" fmla="*/ 360363 w 360363"/>
                <a:gd name="connsiteY3" fmla="*/ 0 h 7786258"/>
                <a:gd name="connsiteX4" fmla="*/ 360363 w 360363"/>
                <a:gd name="connsiteY4" fmla="*/ 1728379 h 7786258"/>
                <a:gd name="connsiteX5" fmla="*/ 360363 w 360363"/>
                <a:gd name="connsiteY5" fmla="*/ 7786258 h 778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363" h="7786258">
                  <a:moveTo>
                    <a:pt x="0" y="7786258"/>
                  </a:moveTo>
                  <a:lnTo>
                    <a:pt x="0" y="1728379"/>
                  </a:lnTo>
                  <a:lnTo>
                    <a:pt x="0" y="345676"/>
                  </a:lnTo>
                  <a:lnTo>
                    <a:pt x="360363" y="0"/>
                  </a:lnTo>
                  <a:lnTo>
                    <a:pt x="360363" y="1728379"/>
                  </a:lnTo>
                  <a:lnTo>
                    <a:pt x="360363" y="7786258"/>
                  </a:lnTo>
                  <a:close/>
                </a:path>
              </a:pathLst>
            </a:custGeom>
            <a:solidFill>
              <a:srgbClr val="169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97">
              <a:extLst>
                <a:ext uri="{FF2B5EF4-FFF2-40B4-BE49-F238E27FC236}">
                  <a16:creationId xmlns:a16="http://schemas.microsoft.com/office/drawing/2014/main" id="{332E1D72-0FA1-5D51-70CA-F23741BBB8AF}"/>
                </a:ext>
              </a:extLst>
            </p:cNvPr>
            <p:cNvSpPr/>
            <p:nvPr/>
          </p:nvSpPr>
          <p:spPr>
            <a:xfrm rot="10800000">
              <a:off x="-25628" y="6738766"/>
              <a:ext cx="4804521" cy="403410"/>
            </a:xfrm>
            <a:custGeom>
              <a:avLst/>
              <a:gdLst>
                <a:gd name="connsiteX0" fmla="*/ 1728379 w 4794442"/>
                <a:gd name="connsiteY0" fmla="*/ 0 h 360365"/>
                <a:gd name="connsiteX1" fmla="*/ 4794442 w 4794442"/>
                <a:gd name="connsiteY1" fmla="*/ 0 h 360365"/>
                <a:gd name="connsiteX2" fmla="*/ 4794442 w 4794442"/>
                <a:gd name="connsiteY2" fmla="*/ 360365 h 360365"/>
                <a:gd name="connsiteX3" fmla="*/ 1728379 w 4794442"/>
                <a:gd name="connsiteY3" fmla="*/ 360365 h 360365"/>
                <a:gd name="connsiteX4" fmla="*/ 345676 w 4794442"/>
                <a:gd name="connsiteY4" fmla="*/ 360365 h 360365"/>
                <a:gd name="connsiteX5" fmla="*/ 0 w 4794442"/>
                <a:gd name="connsiteY5" fmla="*/ 2 h 360365"/>
                <a:gd name="connsiteX6" fmla="*/ 1728379 w 4794442"/>
                <a:gd name="connsiteY6" fmla="*/ 2 h 36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4442" h="360365">
                  <a:moveTo>
                    <a:pt x="1728379" y="0"/>
                  </a:moveTo>
                  <a:lnTo>
                    <a:pt x="4794442" y="0"/>
                  </a:lnTo>
                  <a:lnTo>
                    <a:pt x="4794442" y="360365"/>
                  </a:lnTo>
                  <a:lnTo>
                    <a:pt x="1728379" y="360365"/>
                  </a:lnTo>
                  <a:lnTo>
                    <a:pt x="345676" y="360365"/>
                  </a:lnTo>
                  <a:lnTo>
                    <a:pt x="0" y="2"/>
                  </a:lnTo>
                  <a:lnTo>
                    <a:pt x="1728379" y="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A6127F-1B01-40C4-A07E-5A4039162480}"/>
              </a:ext>
            </a:extLst>
          </p:cNvPr>
          <p:cNvSpPr/>
          <p:nvPr/>
        </p:nvSpPr>
        <p:spPr>
          <a:xfrm>
            <a:off x="242888" y="85725"/>
            <a:ext cx="8543925" cy="448167"/>
          </a:xfrm>
          <a:prstGeom prst="roundRect">
            <a:avLst/>
          </a:prstGeom>
          <a:solidFill>
            <a:srgbClr val="1697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Brainstem: Ventral Surface (Arteries)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2530F-7E5F-4493-9F96-E13E72D9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18" y="943813"/>
            <a:ext cx="8972707" cy="456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4504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1966</TotalTime>
  <Words>2179</Words>
  <Application>Microsoft Office PowerPoint</Application>
  <PresentationFormat>On-screen Show (4:3)</PresentationFormat>
  <Paragraphs>272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Calibri</vt:lpstr>
      <vt:lpstr>Calibri Light</vt:lpstr>
      <vt:lpstr>Gill Sans MT</vt:lpstr>
      <vt:lpstr>Times New Roman</vt:lpstr>
      <vt:lpstr>Wingdings</vt:lpstr>
      <vt:lpstr>Wingdings 2</vt:lpstr>
      <vt:lpstr>Dividend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Brainstem White Mater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Deckzi Solutions</dc:creator>
  <cp:lastModifiedBy>Sam Akkila</cp:lastModifiedBy>
  <cp:revision>40</cp:revision>
  <dcterms:created xsi:type="dcterms:W3CDTF">2022-05-06T09:49:18Z</dcterms:created>
  <dcterms:modified xsi:type="dcterms:W3CDTF">2026-02-02T18:44:41Z</dcterms:modified>
</cp:coreProperties>
</file>