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0" r:id="rId1"/>
  </p:sldMasterIdLst>
  <p:sldIdLst>
    <p:sldId id="289" r:id="rId2"/>
    <p:sldId id="256" r:id="rId3"/>
    <p:sldId id="257" r:id="rId4"/>
    <p:sldId id="258" r:id="rId5"/>
    <p:sldId id="259" r:id="rId6"/>
    <p:sldId id="260" r:id="rId7"/>
    <p:sldId id="261" r:id="rId8"/>
    <p:sldId id="262" r:id="rId9"/>
    <p:sldId id="263" r:id="rId10"/>
    <p:sldId id="264" r:id="rId11"/>
    <p:sldId id="265" r:id="rId12"/>
    <p:sldId id="266" r:id="rId13"/>
    <p:sldId id="267" r:id="rId14"/>
    <p:sldId id="278" r:id="rId15"/>
    <p:sldId id="279" r:id="rId16"/>
    <p:sldId id="268" r:id="rId17"/>
    <p:sldId id="269" r:id="rId18"/>
    <p:sldId id="280" r:id="rId19"/>
    <p:sldId id="270" r:id="rId20"/>
    <p:sldId id="271" r:id="rId21"/>
    <p:sldId id="272" r:id="rId22"/>
    <p:sldId id="291" r:id="rId23"/>
    <p:sldId id="273" r:id="rId24"/>
    <p:sldId id="274" r:id="rId25"/>
    <p:sldId id="275" r:id="rId26"/>
    <p:sldId id="276" r:id="rId27"/>
    <p:sldId id="277" r:id="rId28"/>
    <p:sldId id="290" r:id="rId29"/>
    <p:sldId id="281" r:id="rId30"/>
    <p:sldId id="282" r:id="rId31"/>
    <p:sldId id="283" r:id="rId32"/>
    <p:sldId id="284" r:id="rId33"/>
    <p:sldId id="285" r:id="rId34"/>
    <p:sldId id="286" r:id="rId35"/>
    <p:sldId id="287" r:id="rId36"/>
    <p:sldId id="288"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2" autoAdjust="0"/>
  </p:normalViewPr>
  <p:slideViewPr>
    <p:cSldViewPr>
      <p:cViewPr varScale="1">
        <p:scale>
          <a:sx n="88" d="100"/>
          <a:sy n="88" d="100"/>
        </p:scale>
        <p:origin x="885"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4A96-2D32-4E84-A049-D7C36D260A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64A8E4D-1BA0-46BB-887D-1E9BDB9E79A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93A358F-2279-40F0-AE07-EC4154081243}"/>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0C61956B-D382-4109-9793-66D9F3DDD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780335-FB6B-4371-B0CE-711F4EA13A87}"/>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897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03CEF-5E5C-4562-A38C-C5AE608E21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F4844B-4BB0-40D8-99A2-883AB28E97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0E664A-CC25-4B52-9CC5-7ED5A5BE66BC}"/>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66E44241-609C-4279-B5FE-A3A26B19E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DB831C-C3D7-4B83-ADEF-C4259B92394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92357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DF107-D942-41AE-B7C4-7B445B5F569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2B712C-51C4-4FF1-9606-7C9910D3899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30ED9-4C34-4309-9D54-DBA5631D5D17}"/>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8093A65B-98A0-4ACC-9EA0-E3CC4F4A6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D27CA-2F3A-4E33-A2DB-D2B159AB87E6}"/>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7018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BA3B-2D28-44B2-9467-1C2B4F402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CBD5FC-C373-4D8D-BA14-6FA2A9F59E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2BBDE4-E91F-45F7-9F86-E71828A89072}"/>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6F9A1842-0116-4008-82BB-CB54E99C0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86973-1211-4026-9A76-3CEADD6B3AF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75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C5802-0247-4677-AA0F-6E80616A2A4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88C43B4-5085-41FA-9F54-E209447145A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80FFC-C7BE-4E86-A563-0A629CF40EDC}"/>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4D5BBC29-1578-48AF-BC9A-B2408551C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4E45D5-09E9-4813-8188-C84F0878937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1301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97D50-B602-4B48-BE18-36B17AC99E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6A1BB1-BCCD-4972-A268-6E1963DF8C0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047F4A-8B4A-4A96-A3C2-42E0A29A4B0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A8C33B-8721-43AC-AA19-043A840223DC}"/>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a:extLst>
              <a:ext uri="{FF2B5EF4-FFF2-40B4-BE49-F238E27FC236}">
                <a16:creationId xmlns:a16="http://schemas.microsoft.com/office/drawing/2014/main" id="{BCCD24BD-4E0B-49CB-AEEE-835E8A4BB8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3FA378-F372-4CA1-B071-95A3DA20D0B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4153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B2C8A-D829-4CE9-ADE7-986591CEF2D6}"/>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B6583C-7710-41D3-B109-547CA1793A8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CCC053B-9616-45A3-B493-DACCDC201CD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AA7CAB-DDE7-4756-A034-48097687DCE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7503461-DF11-4B93-A224-AAF083F55F9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6582CB-6CD4-4114-ABF2-78C02F159F33}"/>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8" name="Footer Placeholder 7">
            <a:extLst>
              <a:ext uri="{FF2B5EF4-FFF2-40B4-BE49-F238E27FC236}">
                <a16:creationId xmlns:a16="http://schemas.microsoft.com/office/drawing/2014/main" id="{017C3428-430D-4ADD-9847-27E29C1B86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6E9660-D60E-499E-9D87-DA2D21E59BC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3114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FE566-522F-43A7-A678-F71EFB949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ACE9A6-0F2B-4E8C-8CDE-85A3AD906E89}"/>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4" name="Footer Placeholder 3">
            <a:extLst>
              <a:ext uri="{FF2B5EF4-FFF2-40B4-BE49-F238E27FC236}">
                <a16:creationId xmlns:a16="http://schemas.microsoft.com/office/drawing/2014/main" id="{C005418D-C7DA-4FA2-B54A-D456846B7C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03FA81-138D-45D2-BA18-502E2FC8C59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7043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6053A4-708E-4A0A-8F5B-BB933CDFF173}"/>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3" name="Footer Placeholder 2">
            <a:extLst>
              <a:ext uri="{FF2B5EF4-FFF2-40B4-BE49-F238E27FC236}">
                <a16:creationId xmlns:a16="http://schemas.microsoft.com/office/drawing/2014/main" id="{7D0E84F2-1AA4-4C13-A05D-460843AADC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B942CB-2183-449C-BFCE-98774DEAEB4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123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DD989-0872-4D14-A68D-47C8AC6BC6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BECCEA2-5CAB-413A-959D-48FBB089215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D72AF0-3963-4BBC-B447-5AEE76308CC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5C9ED66-FD9D-4946-9296-B789EC95C4CF}"/>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a:extLst>
              <a:ext uri="{FF2B5EF4-FFF2-40B4-BE49-F238E27FC236}">
                <a16:creationId xmlns:a16="http://schemas.microsoft.com/office/drawing/2014/main" id="{B8FBFFCA-6C82-479A-B2CC-9DC4EC826A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D2CEAC-DD69-478F-A163-271BFEFE90D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4456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BA9B4-34CB-4DD3-AB0F-89F8D31E818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8C9E1F7-DF8E-40D6-9847-0F925A0D36A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19F81FF-E143-498D-B00C-3DD1EFDADFA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804F0F-CDB1-46EF-A100-F7B42A1B35BD}"/>
              </a:ext>
            </a:extLst>
          </p:cNvPr>
          <p:cNvSpPr>
            <a:spLocks noGrp="1"/>
          </p:cNvSpPr>
          <p:nvPr>
            <p:ph type="dt" sz="half" idx="10"/>
          </p:nvPr>
        </p:nvSpPr>
        <p:spPr/>
        <p:txBody>
          <a:bodyPr/>
          <a:lstStyle/>
          <a:p>
            <a:fld id="{1D8BD707-D9CF-40AE-B4C6-C98DA3205C09}" type="datetimeFigureOut">
              <a:rPr lang="en-US" smtClean="0"/>
              <a:pPr/>
              <a:t>3/21/2022</a:t>
            </a:fld>
            <a:endParaRPr lang="en-US"/>
          </a:p>
        </p:txBody>
      </p:sp>
      <p:sp>
        <p:nvSpPr>
          <p:cNvPr id="6" name="Footer Placeholder 5">
            <a:extLst>
              <a:ext uri="{FF2B5EF4-FFF2-40B4-BE49-F238E27FC236}">
                <a16:creationId xmlns:a16="http://schemas.microsoft.com/office/drawing/2014/main" id="{09E4FFF1-0EDB-43F9-BC3E-287BE7E6457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BBE3FCD-FDDC-4F74-B772-0D6F932B00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2673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3B7ABD-A997-4A43-839A-3F86C54F5DD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C3E987-3D2A-43CF-AB86-045DCF3BAE9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CB14B8-A7F4-4C21-A222-AD06BE7A10B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3/21/2022</a:t>
            </a:fld>
            <a:endParaRPr lang="en-US"/>
          </a:p>
        </p:txBody>
      </p:sp>
      <p:sp>
        <p:nvSpPr>
          <p:cNvPr id="5" name="Footer Placeholder 4">
            <a:extLst>
              <a:ext uri="{FF2B5EF4-FFF2-40B4-BE49-F238E27FC236}">
                <a16:creationId xmlns:a16="http://schemas.microsoft.com/office/drawing/2014/main" id="{C62FF62E-3BA8-42D7-BA72-E19EE435DB1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2ED723-994D-4E78-B8E4-541EA9DA22F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97358823"/>
      </p:ext>
    </p:extLst>
  </p:cSld>
  <p:clrMap bg1="lt1" tx1="dk1" bg2="lt2" tx2="dk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371600"/>
            <a:ext cx="8569570" cy="1828800"/>
          </a:xfrm>
        </p:spPr>
        <p:txBody>
          <a:bodyPr>
            <a:normAutofit/>
          </a:bodyPr>
          <a:lstStyle/>
          <a:p>
            <a:r>
              <a:rPr lang="en-US" sz="3600" dirty="0">
                <a:solidFill>
                  <a:srgbClr val="C00000"/>
                </a:solidFill>
                <a:latin typeface="+mn-lt"/>
              </a:rPr>
              <a:t>Preoperative care including the high-risk   surgical patient</a:t>
            </a:r>
            <a:endParaRPr lang="ar-IQ" sz="3600" dirty="0">
              <a:solidFill>
                <a:srgbClr val="C00000"/>
              </a:solidFill>
              <a:latin typeface="+mn-lt"/>
            </a:endParaRPr>
          </a:p>
        </p:txBody>
      </p:sp>
      <p:sp>
        <p:nvSpPr>
          <p:cNvPr id="3" name="Subtitle 2"/>
          <p:cNvSpPr>
            <a:spLocks noGrp="1"/>
          </p:cNvSpPr>
          <p:nvPr>
            <p:ph type="subTitle" idx="1"/>
          </p:nvPr>
        </p:nvSpPr>
        <p:spPr>
          <a:xfrm>
            <a:off x="685800" y="4267200"/>
            <a:ext cx="6400800" cy="1752600"/>
          </a:xfrm>
        </p:spPr>
        <p:txBody>
          <a:bodyPr>
            <a:normAutofit lnSpcReduction="10000"/>
          </a:bodyPr>
          <a:lstStyle/>
          <a:p>
            <a:pPr marR="64008" lvl="0" algn="l" rtl="0">
              <a:spcBef>
                <a:spcPts val="400"/>
              </a:spcBef>
              <a:buClr>
                <a:srgbClr val="2DA2BF"/>
              </a:buClr>
              <a:buSzPct val="68000"/>
            </a:pPr>
            <a:r>
              <a:rPr lang="en-US" sz="3000" b="1" dirty="0">
                <a:solidFill>
                  <a:srgbClr val="002060"/>
                </a:solidFill>
                <a:latin typeface="Times New Roman" pitchFamily="18" charset="0"/>
                <a:cs typeface="Times New Roman" pitchFamily="18" charset="0"/>
              </a:rPr>
              <a:t>By dr. Mustafa Usama Abdul </a:t>
            </a:r>
            <a:r>
              <a:rPr lang="en-US" sz="3000" b="1" dirty="0" err="1">
                <a:solidFill>
                  <a:srgbClr val="002060"/>
                </a:solidFill>
                <a:latin typeface="Times New Roman" pitchFamily="18" charset="0"/>
                <a:cs typeface="Times New Roman" pitchFamily="18" charset="0"/>
              </a:rPr>
              <a:t>Mageed</a:t>
            </a:r>
            <a:endParaRPr lang="en-US" sz="3000" b="1" dirty="0">
              <a:solidFill>
                <a:srgbClr val="002060"/>
              </a:solidFill>
              <a:latin typeface="Times New Roman" pitchFamily="18" charset="0"/>
              <a:cs typeface="Times New Roman" pitchFamily="18" charset="0"/>
            </a:endParaRPr>
          </a:p>
          <a:p>
            <a:pPr marR="64008" lvl="0" algn="l" rtl="0">
              <a:spcBef>
                <a:spcPts val="400"/>
              </a:spcBef>
              <a:buClr>
                <a:srgbClr val="2DA2BF"/>
              </a:buClr>
              <a:buSzPct val="68000"/>
            </a:pPr>
            <a:r>
              <a:rPr lang="en-US" sz="3000" b="1" dirty="0">
                <a:solidFill>
                  <a:srgbClr val="002060"/>
                </a:solidFill>
                <a:latin typeface="Times New Roman" pitchFamily="18" charset="0"/>
                <a:cs typeface="Times New Roman" pitchFamily="18" charset="0"/>
              </a:rPr>
              <a:t>Assistant professor/General surgery</a:t>
            </a:r>
          </a:p>
          <a:p>
            <a:pPr marR="64008" lvl="0" algn="l" rtl="0">
              <a:spcBef>
                <a:spcPts val="400"/>
              </a:spcBef>
              <a:buClr>
                <a:srgbClr val="2DA2BF"/>
              </a:buClr>
              <a:buSzPct val="68000"/>
            </a:pPr>
            <a:r>
              <a:rPr lang="en-US" sz="3000" b="1" dirty="0">
                <a:solidFill>
                  <a:srgbClr val="002060"/>
                </a:solidFill>
                <a:latin typeface="Times New Roman" pitchFamily="18" charset="0"/>
                <a:cs typeface="Times New Roman" pitchFamily="18" charset="0"/>
              </a:rPr>
              <a:t>Consultant </a:t>
            </a:r>
            <a:r>
              <a:rPr lang="en-US" sz="3000" b="1" dirty="0" err="1">
                <a:solidFill>
                  <a:srgbClr val="002060"/>
                </a:solidFill>
                <a:latin typeface="Times New Roman" pitchFamily="18" charset="0"/>
                <a:cs typeface="Times New Roman" pitchFamily="18" charset="0"/>
              </a:rPr>
              <a:t>surgeon,supervisor</a:t>
            </a:r>
            <a:r>
              <a:rPr lang="en-US" sz="3000" b="1" dirty="0">
                <a:solidFill>
                  <a:srgbClr val="002060"/>
                </a:solidFill>
                <a:latin typeface="Times New Roman" pitchFamily="18" charset="0"/>
                <a:cs typeface="Times New Roman" pitchFamily="18" charset="0"/>
              </a:rPr>
              <a:t> in advance laparoscopic surgery </a:t>
            </a:r>
            <a:endParaRPr lang="ar-IQ" sz="3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46361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10886" y="228600"/>
            <a:ext cx="9133114" cy="1509712"/>
          </a:xfrm>
        </p:spPr>
        <p:txBody>
          <a:bodyPr>
            <a:noAutofit/>
          </a:bodyPr>
          <a:lstStyle/>
          <a:p>
            <a:pPr algn="just"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Blood glucose and HbA1c. Poor control of diabetes can lead to perioperative infection and slow recovery in patients with diabetes mellitus and endocrine problems. HbA1C indicates how well diabetes has been controlled</a:t>
            </a:r>
          </a:p>
          <a:p>
            <a:pPr algn="just" rtl="0"/>
            <a:r>
              <a:rPr lang="en-US" dirty="0">
                <a:solidFill>
                  <a:srgbClr val="000000"/>
                </a:solidFill>
                <a:latin typeface="GoudyStd"/>
              </a:rPr>
              <a:t>over a longer duration. Early </a:t>
            </a:r>
            <a:r>
              <a:rPr lang="en-US" dirty="0" err="1">
                <a:solidFill>
                  <a:srgbClr val="000000"/>
                </a:solidFill>
                <a:latin typeface="GoudyStd"/>
              </a:rPr>
              <a:t>mobilisation</a:t>
            </a:r>
            <a:r>
              <a:rPr lang="en-US" dirty="0">
                <a:solidFill>
                  <a:srgbClr val="000000"/>
                </a:solidFill>
                <a:latin typeface="GoudyStd"/>
              </a:rPr>
              <a:t>, oral intake and return to routine medication should be the goals in management of diabetes.</a:t>
            </a:r>
          </a:p>
          <a:p>
            <a:pPr algn="just" rtl="0"/>
            <a:endParaRPr lang="en-US" dirty="0">
              <a:solidFill>
                <a:srgbClr val="000000"/>
              </a:solidFill>
              <a:latin typeface="GoudyStd"/>
            </a:endParaRPr>
          </a:p>
          <a:p>
            <a:pPr algn="just"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Arterial blood gases. A low-cost tool that can give quick and vital information in acute or chronic severe respiratory conditions, acid–base disturbances.</a:t>
            </a:r>
          </a:p>
          <a:p>
            <a:pPr algn="just"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Liver function tests. These are indicated in patients with jaundice, known or suspected hepatitis, cirrhosis, malignancy or in patients with poor nutritional status.</a:t>
            </a:r>
          </a:p>
          <a:p>
            <a:pPr algn="just" rtl="0"/>
            <a:endParaRPr lang="en-US" dirty="0">
              <a:solidFill>
                <a:srgbClr val="000000"/>
              </a:solidFill>
              <a:latin typeface="GoudyStd"/>
            </a:endParaRPr>
          </a:p>
          <a:p>
            <a:pPr algn="just"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Other investigations. Specialist radiological views and recent imaging are sometimes required. If imaging is going to be needed during surgery, then this needs to be planned in advance. </a:t>
            </a:r>
            <a:endParaRPr lang="ar-IQ" dirty="0"/>
          </a:p>
        </p:txBody>
      </p:sp>
    </p:spTree>
    <p:extLst>
      <p:ext uri="{BB962C8B-B14F-4D97-AF65-F5344CB8AC3E}">
        <p14:creationId xmlns:p14="http://schemas.microsoft.com/office/powerpoint/2010/main" val="2481924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2800" dirty="0">
                <a:solidFill>
                  <a:srgbClr val="FF0000"/>
                </a:solidFill>
              </a:rPr>
              <a:t>SPECIFIC PREOPERATIVE</a:t>
            </a:r>
            <a:br>
              <a:rPr lang="en-US" sz="2800" dirty="0">
                <a:solidFill>
                  <a:srgbClr val="FF0000"/>
                </a:solidFill>
              </a:rPr>
            </a:br>
            <a:r>
              <a:rPr lang="en-US" sz="2800" dirty="0">
                <a:solidFill>
                  <a:srgbClr val="FF0000"/>
                </a:solidFill>
              </a:rPr>
              <a:t>PROBLEMS AND MANAGEMENT</a:t>
            </a:r>
            <a:endParaRPr lang="ar-IQ" sz="2800" dirty="0">
              <a:solidFill>
                <a:srgbClr val="FF0000"/>
              </a:solidFill>
            </a:endParaRPr>
          </a:p>
        </p:txBody>
      </p:sp>
      <p:sp>
        <p:nvSpPr>
          <p:cNvPr id="3" name="Text Placeholder 2"/>
          <p:cNvSpPr>
            <a:spLocks noGrp="1"/>
          </p:cNvSpPr>
          <p:nvPr>
            <p:ph type="body" idx="1"/>
          </p:nvPr>
        </p:nvSpPr>
        <p:spPr/>
        <p:txBody>
          <a:bodyPr/>
          <a:lstStyle/>
          <a:p>
            <a:endParaRPr lang="ar-IQ"/>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371600"/>
            <a:ext cx="61722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259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21770" y="0"/>
            <a:ext cx="9046029" cy="1509712"/>
          </a:xfrm>
        </p:spPr>
        <p:txBody>
          <a:bodyPr>
            <a:noAutofit/>
          </a:bodyPr>
          <a:lstStyle/>
          <a:p>
            <a:endParaRPr lang="en-US" dirty="0">
              <a:latin typeface="GoudyStd"/>
            </a:endParaRPr>
          </a:p>
          <a:p>
            <a:r>
              <a:rPr lang="en-US" b="1" dirty="0">
                <a:latin typeface="Aileron-Bold"/>
              </a:rPr>
              <a:t>Cardiovascular disease</a:t>
            </a:r>
            <a:endParaRPr lang="en-US" dirty="0">
              <a:latin typeface="GoudyStd"/>
            </a:endParaRPr>
          </a:p>
          <a:p>
            <a:pPr algn="justLow" rtl="0"/>
            <a:r>
              <a:rPr lang="en-US" dirty="0">
                <a:latin typeface="GoudyStd"/>
              </a:rPr>
              <a:t>      </a:t>
            </a:r>
            <a:r>
              <a:rPr lang="en-US" b="1" dirty="0"/>
              <a:t>In patients with </a:t>
            </a:r>
            <a:r>
              <a:rPr lang="en-US" b="1" dirty="0" err="1"/>
              <a:t>ischaemic</a:t>
            </a:r>
            <a:r>
              <a:rPr lang="en-US" b="1" dirty="0"/>
              <a:t> heart disease the cardiac and coronary reserve can be evaluated using a stress test (stress ECG, stress echocardiogram, myocardial </a:t>
            </a:r>
            <a:r>
              <a:rPr lang="en-US" b="1" dirty="0" err="1"/>
              <a:t>scintigraphy</a:t>
            </a:r>
            <a:r>
              <a:rPr lang="en-US" b="1" dirty="0"/>
              <a:t>). The tests have a high negative predictive value but a relatively low positive predictive value. If the test is negative, the patient is unlikely to have IHD; conversely, if it is positive the chances of the patient actually having IHD is not necessarily very high, but there is a need for further investigation such as coronary angiography</a:t>
            </a:r>
            <a:r>
              <a:rPr lang="en-US" dirty="0">
                <a:latin typeface="Georgia" pitchFamily="18" charset="0"/>
              </a:rPr>
              <a:t>.</a:t>
            </a:r>
            <a:r>
              <a:rPr lang="en-US" dirty="0">
                <a:latin typeface="GoudyStd"/>
              </a:rPr>
              <a:t> </a:t>
            </a:r>
            <a:endParaRPr lang="ar-IQ" dirty="0"/>
          </a:p>
        </p:txBody>
      </p:sp>
      <p:sp>
        <p:nvSpPr>
          <p:cNvPr id="4" name="Rectangle 3"/>
          <p:cNvSpPr/>
          <p:nvPr/>
        </p:nvSpPr>
        <p:spPr>
          <a:xfrm>
            <a:off x="76200" y="3124200"/>
            <a:ext cx="8915400" cy="2523768"/>
          </a:xfrm>
          <a:prstGeom prst="rect">
            <a:avLst/>
          </a:prstGeom>
        </p:spPr>
        <p:txBody>
          <a:bodyPr wrap="square">
            <a:spAutoFit/>
          </a:bodyPr>
          <a:lstStyle/>
          <a:p>
            <a:pPr algn="justLow"/>
            <a:r>
              <a:rPr lang="en-US" sz="2000" b="1" dirty="0"/>
              <a:t>     In patients with any suggestion of </a:t>
            </a:r>
            <a:r>
              <a:rPr lang="en-US" sz="2000" b="1" dirty="0" err="1"/>
              <a:t>valvular</a:t>
            </a:r>
            <a:r>
              <a:rPr lang="en-US" sz="2000" b="1" dirty="0"/>
              <a:t> heart disease or poor left ventricular function, an echocardiogram should be obtained. Pressure gradients across the valves, dimensions of the chambers and contractility can be determined using echocardiography; an ejection fraction of less than 30% is associated with poor patient outcomes.</a:t>
            </a:r>
          </a:p>
          <a:p>
            <a:pPr algn="justLow"/>
            <a:r>
              <a:rPr lang="en-US" sz="2000" b="1" dirty="0"/>
              <a:t>      Cardiopulmonary exercise testing provides a non-invasive assessment of combined pulmonary, cardiac and circulatory function.</a:t>
            </a:r>
          </a:p>
          <a:p>
            <a:pPr algn="justLow"/>
            <a:r>
              <a:rPr lang="en-US" dirty="0"/>
              <a:t>.</a:t>
            </a:r>
            <a:endParaRPr lang="ar-IQ" dirty="0"/>
          </a:p>
        </p:txBody>
      </p:sp>
    </p:spTree>
    <p:extLst>
      <p:ext uri="{BB962C8B-B14F-4D97-AF65-F5344CB8AC3E}">
        <p14:creationId xmlns:p14="http://schemas.microsoft.com/office/powerpoint/2010/main" val="3291342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a:xfrm>
            <a:off x="-21772" y="-14514"/>
            <a:ext cx="9013371" cy="1509712"/>
          </a:xfrm>
        </p:spPr>
        <p:txBody>
          <a:bodyPr>
            <a:noAutofit/>
          </a:bodyPr>
          <a:lstStyle/>
          <a:p>
            <a:pPr marL="0" lvl="0" rtl="0">
              <a:spcBef>
                <a:spcPts val="0"/>
              </a:spcBef>
              <a:buClrTx/>
              <a:buSzTx/>
            </a:pPr>
            <a:r>
              <a:rPr lang="en-US" b="1" dirty="0">
                <a:solidFill>
                  <a:srgbClr val="C00000"/>
                </a:solidFill>
              </a:rPr>
              <a:t>The patient should be referred to a cardiologist if:</a:t>
            </a:r>
          </a:p>
          <a:p>
            <a:pPr marL="0" lvl="0" rtl="0">
              <a:spcBef>
                <a:spcPts val="0"/>
              </a:spcBef>
              <a:buClrTx/>
              <a:buSzTx/>
            </a:pPr>
            <a:r>
              <a:rPr lang="en-US" b="1" dirty="0">
                <a:solidFill>
                  <a:srgbClr val="002060"/>
                </a:solidFill>
              </a:rPr>
              <a:t>●● A murmur is heard and the patient is symptomatic.</a:t>
            </a:r>
          </a:p>
          <a:p>
            <a:pPr marL="0" lvl="0" rtl="0">
              <a:spcBef>
                <a:spcPts val="0"/>
              </a:spcBef>
              <a:buClrTx/>
              <a:buSzTx/>
            </a:pPr>
            <a:r>
              <a:rPr lang="en-US" b="1" dirty="0">
                <a:solidFill>
                  <a:srgbClr val="002060"/>
                </a:solidFill>
              </a:rPr>
              <a:t>●● The patient is known to have poor left ventricular function or cardiomegaly.</a:t>
            </a:r>
          </a:p>
          <a:p>
            <a:pPr marL="0" lvl="0" rtl="0">
              <a:spcBef>
                <a:spcPts val="0"/>
              </a:spcBef>
              <a:buClrTx/>
              <a:buSzTx/>
            </a:pPr>
            <a:r>
              <a:rPr lang="en-US" b="1" dirty="0">
                <a:solidFill>
                  <a:srgbClr val="002060"/>
                </a:solidFill>
              </a:rPr>
              <a:t>●● </a:t>
            </a:r>
            <a:r>
              <a:rPr lang="en-US" b="1" dirty="0" err="1">
                <a:solidFill>
                  <a:srgbClr val="002060"/>
                </a:solidFill>
              </a:rPr>
              <a:t>Ischaemic</a:t>
            </a:r>
            <a:r>
              <a:rPr lang="en-US" b="1" dirty="0">
                <a:solidFill>
                  <a:srgbClr val="002060"/>
                </a:solidFill>
              </a:rPr>
              <a:t> changes can be seen on ECG even if the patient is not symptomatic (silent </a:t>
            </a:r>
            <a:r>
              <a:rPr lang="en-US" b="1" dirty="0" err="1">
                <a:solidFill>
                  <a:srgbClr val="002060"/>
                </a:solidFill>
              </a:rPr>
              <a:t>ischaemia</a:t>
            </a:r>
            <a:r>
              <a:rPr lang="en-US" b="1" dirty="0">
                <a:solidFill>
                  <a:srgbClr val="002060"/>
                </a:solidFill>
              </a:rPr>
              <a:t>, silent MI s are frequent).</a:t>
            </a:r>
          </a:p>
          <a:p>
            <a:pPr marL="0" lvl="0" rtl="0">
              <a:spcBef>
                <a:spcPts val="0"/>
              </a:spcBef>
              <a:buClrTx/>
              <a:buSzTx/>
            </a:pPr>
            <a:r>
              <a:rPr lang="en-US" b="1" dirty="0">
                <a:solidFill>
                  <a:srgbClr val="002060"/>
                </a:solidFill>
              </a:rPr>
              <a:t>●● There is an abnormal rhythm on the ECG, for example </a:t>
            </a:r>
            <a:r>
              <a:rPr lang="en-US" b="1" dirty="0" err="1">
                <a:solidFill>
                  <a:srgbClr val="002060"/>
                </a:solidFill>
              </a:rPr>
              <a:t>tachy</a:t>
            </a:r>
            <a:r>
              <a:rPr lang="en-US" b="1" dirty="0">
                <a:solidFill>
                  <a:srgbClr val="002060"/>
                </a:solidFill>
              </a:rPr>
              <a:t>-/</a:t>
            </a:r>
            <a:r>
              <a:rPr lang="en-US" b="1" dirty="0" err="1">
                <a:solidFill>
                  <a:srgbClr val="002060"/>
                </a:solidFill>
              </a:rPr>
              <a:t>bradycardia</a:t>
            </a:r>
            <a:r>
              <a:rPr lang="en-US" b="1" dirty="0">
                <a:solidFill>
                  <a:srgbClr val="002060"/>
                </a:solidFill>
              </a:rPr>
              <a:t> or heart </a:t>
            </a:r>
            <a:r>
              <a:rPr lang="en-US" sz="1800" b="1" dirty="0">
                <a:solidFill>
                  <a:srgbClr val="002060"/>
                </a:solidFill>
              </a:rPr>
              <a:t>block</a:t>
            </a:r>
            <a:endParaRPr lang="ar-IQ" dirty="0">
              <a:solidFill>
                <a:srgbClr val="002060"/>
              </a:solidFill>
            </a:endParaRPr>
          </a:p>
        </p:txBody>
      </p:sp>
    </p:spTree>
    <p:extLst>
      <p:ext uri="{BB962C8B-B14F-4D97-AF65-F5344CB8AC3E}">
        <p14:creationId xmlns:p14="http://schemas.microsoft.com/office/powerpoint/2010/main" val="2033800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609600"/>
            <a:ext cx="8686800" cy="304800"/>
          </a:xfrm>
        </p:spPr>
        <p:txBody>
          <a:bodyPr>
            <a:normAutofit fontScale="90000"/>
          </a:bodyPr>
          <a:lstStyle/>
          <a:p>
            <a:r>
              <a:rPr lang="en-US" sz="2800" dirty="0">
                <a:solidFill>
                  <a:srgbClr val="FF0000"/>
                </a:solidFill>
                <a:latin typeface="+mn-lt"/>
              </a:rPr>
              <a:t>Hypertension, </a:t>
            </a:r>
            <a:r>
              <a:rPr lang="en-US" sz="2800" dirty="0" err="1">
                <a:solidFill>
                  <a:srgbClr val="FF0000"/>
                </a:solidFill>
                <a:latin typeface="+mn-lt"/>
              </a:rPr>
              <a:t>ischaemic</a:t>
            </a:r>
            <a:r>
              <a:rPr lang="en-US" sz="2800" dirty="0">
                <a:solidFill>
                  <a:srgbClr val="FF0000"/>
                </a:solidFill>
                <a:latin typeface="+mn-lt"/>
              </a:rPr>
              <a:t> heart</a:t>
            </a:r>
            <a:br>
              <a:rPr lang="en-US" sz="2800" dirty="0">
                <a:solidFill>
                  <a:srgbClr val="FF0000"/>
                </a:solidFill>
                <a:latin typeface="+mn-lt"/>
              </a:rPr>
            </a:br>
            <a:r>
              <a:rPr lang="en-US" sz="2800" dirty="0">
                <a:solidFill>
                  <a:srgbClr val="FF0000"/>
                </a:solidFill>
                <a:latin typeface="+mn-lt"/>
              </a:rPr>
              <a:t>disease (IHD) and coronary stents</a:t>
            </a:r>
            <a:endParaRPr lang="ar-IQ" sz="2800" dirty="0">
              <a:solidFill>
                <a:srgbClr val="FF0000"/>
              </a:solidFill>
              <a:latin typeface="+mn-lt"/>
            </a:endParaRPr>
          </a:p>
        </p:txBody>
      </p:sp>
      <p:sp>
        <p:nvSpPr>
          <p:cNvPr id="3" name="Text Placeholder 2"/>
          <p:cNvSpPr>
            <a:spLocks noGrp="1"/>
          </p:cNvSpPr>
          <p:nvPr>
            <p:ph type="body" idx="1"/>
          </p:nvPr>
        </p:nvSpPr>
        <p:spPr>
          <a:xfrm>
            <a:off x="-7258" y="2158663"/>
            <a:ext cx="9151257" cy="1509712"/>
          </a:xfrm>
        </p:spPr>
        <p:txBody>
          <a:bodyPr>
            <a:noAutofit/>
          </a:bodyPr>
          <a:lstStyle/>
          <a:p>
            <a:r>
              <a:rPr lang="en-US" b="1" dirty="0">
                <a:solidFill>
                  <a:srgbClr val="00B050"/>
                </a:solidFill>
              </a:rPr>
              <a:t>     Patients with angina, that is not well controlled, should be investigated further by a cardiologist. Pharmacological protection is indicated. </a:t>
            </a:r>
          </a:p>
          <a:p>
            <a:r>
              <a:rPr lang="en-US" b="1" dirty="0">
                <a:solidFill>
                  <a:srgbClr val="00B050"/>
                </a:solidFill>
              </a:rPr>
              <a:t>      Patients on β-blockers and on statins should be maintained on their medication. </a:t>
            </a:r>
          </a:p>
          <a:p>
            <a:r>
              <a:rPr lang="en-US" b="1" dirty="0">
                <a:solidFill>
                  <a:srgbClr val="00B050"/>
                </a:solidFill>
              </a:rPr>
              <a:t>      Most long-term cardiac medications should be continued over the perioperative period. Angiotensin-converting enzyme (ACE) inhibitors</a:t>
            </a:r>
          </a:p>
          <a:p>
            <a:r>
              <a:rPr lang="en-US" b="1" dirty="0">
                <a:solidFill>
                  <a:srgbClr val="00B050"/>
                </a:solidFill>
              </a:rPr>
              <a:t>and receptor blockers are often omitted 24 hours prior to surgery</a:t>
            </a:r>
          </a:p>
          <a:p>
            <a:r>
              <a:rPr lang="en-US" b="1" dirty="0">
                <a:solidFill>
                  <a:srgbClr val="00B050"/>
                </a:solidFill>
              </a:rPr>
              <a:t>and reintroduced gradually in the postoperative period</a:t>
            </a:r>
            <a:r>
              <a:rPr lang="en-US" dirty="0">
                <a:solidFill>
                  <a:srgbClr val="00B050"/>
                </a:solidFill>
              </a:rPr>
              <a:t>.</a:t>
            </a:r>
            <a:endParaRPr lang="ar-IQ" dirty="0">
              <a:solidFill>
                <a:srgbClr val="00B050"/>
              </a:solidFill>
            </a:endParaRPr>
          </a:p>
        </p:txBody>
      </p:sp>
      <p:sp>
        <p:nvSpPr>
          <p:cNvPr id="4" name="Rectangle 3"/>
          <p:cNvSpPr/>
          <p:nvPr/>
        </p:nvSpPr>
        <p:spPr>
          <a:xfrm>
            <a:off x="0" y="1143000"/>
            <a:ext cx="8839200" cy="1015663"/>
          </a:xfrm>
          <a:prstGeom prst="rect">
            <a:avLst/>
          </a:prstGeom>
        </p:spPr>
        <p:txBody>
          <a:bodyPr wrap="square">
            <a:spAutoFit/>
          </a:bodyPr>
          <a:lstStyle/>
          <a:p>
            <a:r>
              <a:rPr lang="en-US" sz="2000" b="1" dirty="0">
                <a:solidFill>
                  <a:prstClr val="black"/>
                </a:solidFill>
              </a:rPr>
              <a:t>   Prior to elective surgery blood pressure should be controlled to near 160/100 mmHg. If a new antihypertensive agent is introduced, a </a:t>
            </a:r>
            <a:r>
              <a:rPr lang="en-US" sz="2000" b="1" dirty="0" err="1">
                <a:solidFill>
                  <a:prstClr val="black"/>
                </a:solidFill>
              </a:rPr>
              <a:t>stabilisation</a:t>
            </a:r>
            <a:r>
              <a:rPr lang="en-US" sz="2000" b="1" dirty="0">
                <a:solidFill>
                  <a:prstClr val="black"/>
                </a:solidFill>
              </a:rPr>
              <a:t> period of at least 2 weeks should be allowed.</a:t>
            </a:r>
            <a:endParaRPr lang="ar-IQ" sz="2000" b="1" dirty="0">
              <a:solidFill>
                <a:prstClr val="black"/>
              </a:solidFill>
            </a:endParaRPr>
          </a:p>
        </p:txBody>
      </p:sp>
      <p:sp>
        <p:nvSpPr>
          <p:cNvPr id="5" name="Rectangle 4"/>
          <p:cNvSpPr/>
          <p:nvPr/>
        </p:nvSpPr>
        <p:spPr>
          <a:xfrm>
            <a:off x="18142" y="5029200"/>
            <a:ext cx="9125858" cy="707886"/>
          </a:xfrm>
          <a:prstGeom prst="rect">
            <a:avLst/>
          </a:prstGeom>
        </p:spPr>
        <p:txBody>
          <a:bodyPr wrap="square">
            <a:spAutoFit/>
          </a:bodyPr>
          <a:lstStyle/>
          <a:p>
            <a:r>
              <a:rPr lang="en-US" sz="2000" b="1" dirty="0">
                <a:solidFill>
                  <a:srgbClr val="000000"/>
                </a:solidFill>
              </a:rPr>
              <a:t>    After a proven myocardial infarction </a:t>
            </a:r>
            <a:r>
              <a:rPr lang="en-US" sz="2000" b="1" dirty="0">
                <a:solidFill>
                  <a:srgbClr val="52D60A"/>
                </a:solidFill>
              </a:rPr>
              <a:t>,</a:t>
            </a:r>
            <a:r>
              <a:rPr lang="en-US" sz="2000" b="1" dirty="0">
                <a:solidFill>
                  <a:srgbClr val="000000"/>
                </a:solidFill>
              </a:rPr>
              <a:t> elective surgery should be postponed for 3–6 months to reduce the risk of perioperative </a:t>
            </a:r>
            <a:r>
              <a:rPr lang="en-US" sz="2000" b="1" dirty="0" err="1">
                <a:solidFill>
                  <a:srgbClr val="000000"/>
                </a:solidFill>
              </a:rPr>
              <a:t>reinfarction</a:t>
            </a:r>
            <a:r>
              <a:rPr lang="en-US" sz="2000" b="1" dirty="0">
                <a:solidFill>
                  <a:srgbClr val="000000"/>
                </a:solidFill>
              </a:rPr>
              <a:t>.</a:t>
            </a:r>
            <a:endParaRPr lang="ar-IQ" sz="2000" b="1" dirty="0"/>
          </a:p>
        </p:txBody>
      </p:sp>
    </p:spTree>
    <p:extLst>
      <p:ext uri="{BB962C8B-B14F-4D97-AF65-F5344CB8AC3E}">
        <p14:creationId xmlns:p14="http://schemas.microsoft.com/office/powerpoint/2010/main" val="1773167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10886" y="0"/>
            <a:ext cx="9154886" cy="1509712"/>
          </a:xfrm>
        </p:spPr>
        <p:txBody>
          <a:bodyPr>
            <a:noAutofit/>
          </a:bodyPr>
          <a:lstStyle/>
          <a:p>
            <a:pPr algn="justLow" rtl="0"/>
            <a:r>
              <a:rPr lang="ar-IQ" b="1" dirty="0"/>
              <a:t>  </a:t>
            </a:r>
            <a:r>
              <a:rPr lang="en-US" b="1" dirty="0"/>
              <a:t>      As primary percutaneous intervention is the treatment of choice for acute coronary syndromes, many patients receive stents and are on dual antiplatelet therapy for 12 months. If surgery is absolutely necessary within the period of dual antiplatelet therapy, the management strategy should be decided jointly by surgeon, cardiologist, </a:t>
            </a:r>
            <a:r>
              <a:rPr lang="en-US" b="1" dirty="0" err="1"/>
              <a:t>anaesthetist</a:t>
            </a:r>
            <a:r>
              <a:rPr lang="en-US" b="1" dirty="0"/>
              <a:t> and patient, as it is essential to consider the balance of risk of continuing antiplatelet agents</a:t>
            </a:r>
          </a:p>
          <a:p>
            <a:pPr algn="justLow" rtl="0"/>
            <a:r>
              <a:rPr lang="en-US" b="1" dirty="0"/>
              <a:t>(with the risk of increased bleeding) and stopping them with the risk of stent thrombosis).</a:t>
            </a:r>
          </a:p>
          <a:p>
            <a:pPr algn="justLow" rtl="0"/>
            <a:r>
              <a:rPr lang="en-US" b="1" dirty="0"/>
              <a:t>     The risk of stent thrombosis with consequences of MI and death is reduced if elective surgery is delayed until after dual antiplatelet therapy is no longer needed (about 6 weeks after bare metal and 12 months after drug-eluting stent insertion, although with the newest drug-eluting stents 6 months dual antiplatelet therapy may be enough)</a:t>
            </a:r>
            <a:endParaRPr lang="ar-IQ" b="1" dirty="0"/>
          </a:p>
        </p:txBody>
      </p:sp>
      <p:sp>
        <p:nvSpPr>
          <p:cNvPr id="5" name="Rectangle 4"/>
          <p:cNvSpPr/>
          <p:nvPr/>
        </p:nvSpPr>
        <p:spPr>
          <a:xfrm>
            <a:off x="0" y="4267200"/>
            <a:ext cx="8915400" cy="2246769"/>
          </a:xfrm>
          <a:prstGeom prst="rect">
            <a:avLst/>
          </a:prstGeom>
        </p:spPr>
        <p:txBody>
          <a:bodyPr wrap="square">
            <a:spAutoFit/>
          </a:bodyPr>
          <a:lstStyle/>
          <a:p>
            <a:pPr algn="justLow"/>
            <a:r>
              <a:rPr lang="en-US" sz="2000" b="1" dirty="0"/>
              <a:t>     If surgery cannot be postponed and the risk of significant perioperative bleeding is low, dual antiplatelet therapy can be continued during surgery. If the benefits of surgery can be negated by bleeding in closed cavities (spinal, intracranial, cardiac, posterior chamber of the eye and prostate surgery)</a:t>
            </a:r>
            <a:r>
              <a:rPr lang="en-US" sz="2000" b="1" dirty="0" err="1"/>
              <a:t>clopidogrel</a:t>
            </a:r>
            <a:r>
              <a:rPr lang="en-US" sz="2000" b="1" dirty="0"/>
              <a:t> or </a:t>
            </a:r>
            <a:r>
              <a:rPr lang="en-US" sz="2000" b="1" dirty="0" err="1"/>
              <a:t>ticagrelor</a:t>
            </a:r>
            <a:r>
              <a:rPr lang="en-US" sz="2000" b="1" dirty="0"/>
              <a:t> therapy may have to be stopped and, if possible, aspirin continued. However, a cardiology opinion should be sought.</a:t>
            </a:r>
            <a:endParaRPr lang="ar-IQ" sz="2000" b="1" dirty="0"/>
          </a:p>
        </p:txBody>
      </p:sp>
    </p:spTree>
    <p:extLst>
      <p:ext uri="{BB962C8B-B14F-4D97-AF65-F5344CB8AC3E}">
        <p14:creationId xmlns:p14="http://schemas.microsoft.com/office/powerpoint/2010/main" val="1631379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a:xfrm>
            <a:off x="0" y="152400"/>
            <a:ext cx="9144000" cy="1828800"/>
          </a:xfrm>
        </p:spPr>
        <p:txBody>
          <a:bodyPr>
            <a:noAutofit/>
          </a:bodyPr>
          <a:lstStyle/>
          <a:p>
            <a:r>
              <a:rPr lang="en-US" sz="3600" b="1" dirty="0">
                <a:solidFill>
                  <a:srgbClr val="FF0000"/>
                </a:solidFill>
              </a:rPr>
              <a:t>Dysrhythmias</a:t>
            </a:r>
          </a:p>
          <a:p>
            <a:r>
              <a:rPr lang="en-US" b="1" dirty="0">
                <a:solidFill>
                  <a:srgbClr val="000000"/>
                </a:solidFill>
              </a:rPr>
              <a:t>        In patients with atrial fibrillation, β-blockers, digoxin or calcium</a:t>
            </a:r>
          </a:p>
          <a:p>
            <a:r>
              <a:rPr lang="en-US" b="1" dirty="0">
                <a:solidFill>
                  <a:srgbClr val="000000"/>
                </a:solidFill>
              </a:rPr>
              <a:t>channel blockers should be started preoperatively (or continued if the patient is already on such medication) in order to control rate and possibly rhythm. Cardiac output can increase by 15% if sinus rhythm is restored.            Warfarin in patients with atrial fibrillation (AF) should be stopped 5 days preoperatively to achieve an international </a:t>
            </a:r>
            <a:r>
              <a:rPr lang="en-US" b="1" dirty="0" err="1">
                <a:solidFill>
                  <a:srgbClr val="000000"/>
                </a:solidFill>
              </a:rPr>
              <a:t>normalised</a:t>
            </a:r>
            <a:r>
              <a:rPr lang="en-US" b="1" dirty="0">
                <a:solidFill>
                  <a:srgbClr val="000000"/>
                </a:solidFill>
              </a:rPr>
              <a:t> ratio (INR) of 1.5 or less, which is safe for most surgery</a:t>
            </a:r>
            <a:r>
              <a:rPr lang="en-US" b="1" dirty="0">
                <a:solidFill>
                  <a:srgbClr val="000000"/>
                </a:solidFill>
                <a:latin typeface="GoudyStd"/>
              </a:rPr>
              <a:t>.</a:t>
            </a:r>
            <a:endParaRPr lang="ar-IQ" b="1" dirty="0"/>
          </a:p>
        </p:txBody>
      </p:sp>
      <p:sp>
        <p:nvSpPr>
          <p:cNvPr id="4" name="Rectangle 3"/>
          <p:cNvSpPr/>
          <p:nvPr/>
        </p:nvSpPr>
        <p:spPr>
          <a:xfrm>
            <a:off x="-32657" y="3276600"/>
            <a:ext cx="9067800" cy="1631216"/>
          </a:xfrm>
          <a:prstGeom prst="rect">
            <a:avLst/>
          </a:prstGeom>
        </p:spPr>
        <p:txBody>
          <a:bodyPr wrap="square">
            <a:spAutoFit/>
          </a:bodyPr>
          <a:lstStyle/>
          <a:p>
            <a:r>
              <a:rPr lang="en-US" sz="2000" b="1" dirty="0">
                <a:solidFill>
                  <a:schemeClr val="bg1"/>
                </a:solidFill>
              </a:rPr>
              <a:t>       Bridging therapy with unfractionated heparin or low molecular weight heparin (LMWH) is recommended for patients with AF and a mechanical heart valve undergoing procedures that require interruption of warfarin. Decisions on bridging therapy should balance the risks of stroke and bleeding.</a:t>
            </a:r>
            <a:endParaRPr lang="ar-IQ" sz="2000" b="1" dirty="0">
              <a:solidFill>
                <a:schemeClr val="bg1"/>
              </a:solidFill>
            </a:endParaRPr>
          </a:p>
        </p:txBody>
      </p:sp>
    </p:spTree>
    <p:extLst>
      <p:ext uri="{BB962C8B-B14F-4D97-AF65-F5344CB8AC3E}">
        <p14:creationId xmlns:p14="http://schemas.microsoft.com/office/powerpoint/2010/main" val="853888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0"/>
            <a:ext cx="8763000" cy="1509712"/>
          </a:xfrm>
        </p:spPr>
        <p:txBody>
          <a:bodyPr>
            <a:noAutofit/>
          </a:bodyPr>
          <a:lstStyle/>
          <a:p>
            <a:r>
              <a:rPr lang="en-US" sz="2800" b="1" dirty="0">
                <a:solidFill>
                  <a:srgbClr val="FF0000"/>
                </a:solidFill>
                <a:latin typeface="Aileron-Bold"/>
              </a:rPr>
              <a:t>Implanted pacemakers and cardiac defibrillators</a:t>
            </a:r>
          </a:p>
          <a:p>
            <a:r>
              <a:rPr lang="en-US" b="1" dirty="0" err="1">
                <a:solidFill>
                  <a:srgbClr val="000000"/>
                </a:solidFill>
              </a:rPr>
              <a:t>Monopolar</a:t>
            </a:r>
            <a:r>
              <a:rPr lang="en-US" b="1" dirty="0">
                <a:solidFill>
                  <a:srgbClr val="000000"/>
                </a:solidFill>
              </a:rPr>
              <a:t> diathermy activity during surgery may be sensed by the pacemaker as ventricular fibrillation. Therefore, </a:t>
            </a:r>
            <a:r>
              <a:rPr lang="en-US" b="1" dirty="0" err="1">
                <a:solidFill>
                  <a:srgbClr val="000000"/>
                </a:solidFill>
              </a:rPr>
              <a:t>cardioversion</a:t>
            </a:r>
            <a:r>
              <a:rPr lang="en-US" b="1" dirty="0">
                <a:solidFill>
                  <a:srgbClr val="000000"/>
                </a:solidFill>
              </a:rPr>
              <a:t> and </a:t>
            </a:r>
            <a:r>
              <a:rPr lang="en-US" b="1" dirty="0" err="1">
                <a:solidFill>
                  <a:srgbClr val="000000"/>
                </a:solidFill>
              </a:rPr>
              <a:t>overpace</a:t>
            </a:r>
            <a:r>
              <a:rPr lang="en-US" b="1" dirty="0">
                <a:solidFill>
                  <a:srgbClr val="000000"/>
                </a:solidFill>
              </a:rPr>
              <a:t> modes must be turned off (and switched on after surgery) or</a:t>
            </a:r>
          </a:p>
          <a:p>
            <a:r>
              <a:rPr lang="en-US" b="1" dirty="0">
                <a:solidFill>
                  <a:srgbClr val="000000"/>
                </a:solidFill>
              </a:rPr>
              <a:t>converted to ‘ventricle paced, not sensed with no response to sensing’ (VOO) mode. Bipolar diathermy should be made available at surgery</a:t>
            </a:r>
            <a:r>
              <a:rPr lang="en-US" dirty="0">
                <a:solidFill>
                  <a:srgbClr val="000000"/>
                </a:solidFill>
                <a:latin typeface="GoudyStd"/>
              </a:rPr>
              <a:t>.</a:t>
            </a:r>
            <a:endParaRPr lang="ar-IQ" dirty="0"/>
          </a:p>
        </p:txBody>
      </p:sp>
      <p:sp>
        <p:nvSpPr>
          <p:cNvPr id="4" name="Rectangle 3"/>
          <p:cNvSpPr/>
          <p:nvPr/>
        </p:nvSpPr>
        <p:spPr>
          <a:xfrm>
            <a:off x="18142" y="2438400"/>
            <a:ext cx="8973457" cy="3231654"/>
          </a:xfrm>
          <a:prstGeom prst="rect">
            <a:avLst/>
          </a:prstGeom>
        </p:spPr>
        <p:txBody>
          <a:bodyPr wrap="square">
            <a:spAutoFit/>
          </a:bodyPr>
          <a:lstStyle/>
          <a:p>
            <a:r>
              <a:rPr lang="en-US" sz="2400" b="1" dirty="0" err="1"/>
              <a:t>Valvular</a:t>
            </a:r>
            <a:r>
              <a:rPr lang="en-US" sz="2400" b="1" dirty="0"/>
              <a:t> heart disease</a:t>
            </a:r>
          </a:p>
          <a:p>
            <a:r>
              <a:rPr lang="en-US" sz="2000" b="1" dirty="0"/>
              <a:t>While </a:t>
            </a:r>
            <a:r>
              <a:rPr lang="en-US" sz="2000" b="1" dirty="0" err="1"/>
              <a:t>anaesthetic</a:t>
            </a:r>
            <a:r>
              <a:rPr lang="en-US" sz="2000" b="1" dirty="0"/>
              <a:t> management is altered to achieve </a:t>
            </a:r>
            <a:r>
              <a:rPr lang="en-US" sz="2000" b="1" dirty="0" err="1"/>
              <a:t>haemodynamic</a:t>
            </a:r>
            <a:endParaRPr lang="en-US" sz="2000" b="1" dirty="0"/>
          </a:p>
          <a:p>
            <a:r>
              <a:rPr lang="en-US" sz="2000" b="1" dirty="0"/>
              <a:t>stability in moderate </a:t>
            </a:r>
            <a:r>
              <a:rPr lang="en-US" sz="2000" b="1" dirty="0" err="1"/>
              <a:t>valvular</a:t>
            </a:r>
            <a:r>
              <a:rPr lang="en-US" sz="2000" b="1" dirty="0"/>
              <a:t> diseases, the patients with severe aortic and mitral stenosis may benefit from </a:t>
            </a:r>
            <a:r>
              <a:rPr lang="en-US" sz="2000" b="1" dirty="0" err="1"/>
              <a:t>valvuloplasty</a:t>
            </a:r>
            <a:r>
              <a:rPr lang="en-US" sz="2000" b="1" dirty="0"/>
              <a:t> before elective non-cardiac surgery. Appropriate referral to </a:t>
            </a:r>
            <a:r>
              <a:rPr lang="en-US" sz="2000" b="1" dirty="0" err="1"/>
              <a:t>anaesthetist</a:t>
            </a:r>
            <a:r>
              <a:rPr lang="en-US" sz="2000" b="1" dirty="0"/>
              <a:t> and cardiologist should be made. </a:t>
            </a:r>
          </a:p>
          <a:p>
            <a:r>
              <a:rPr lang="en-US" sz="2000" b="1" dirty="0"/>
              <a:t>      In patients with mechanical heart valves, warfarin needs to be stopped for 5 days before surgery, and an infusion of unfractionated heparin started when the INR falls below 1.5. The activated partial </a:t>
            </a:r>
            <a:r>
              <a:rPr lang="en-US" sz="2000" b="1" dirty="0" err="1"/>
              <a:t>thromboplastin</a:t>
            </a:r>
            <a:r>
              <a:rPr lang="en-US" sz="2000" b="1" dirty="0"/>
              <a:t> time (APTT), should be monitored to keep it at 1.5 times normal and the infusion is then stopped 2 hours before surgery.</a:t>
            </a:r>
            <a:endParaRPr lang="ar-IQ" sz="2000" b="1" dirty="0"/>
          </a:p>
        </p:txBody>
      </p:sp>
    </p:spTree>
    <p:extLst>
      <p:ext uri="{BB962C8B-B14F-4D97-AF65-F5344CB8AC3E}">
        <p14:creationId xmlns:p14="http://schemas.microsoft.com/office/powerpoint/2010/main" val="3823258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ar-IQ" dirty="0"/>
          </a:p>
        </p:txBody>
      </p:sp>
      <p:sp>
        <p:nvSpPr>
          <p:cNvPr id="3" name="Text Placeholder 2"/>
          <p:cNvSpPr>
            <a:spLocks noGrp="1"/>
          </p:cNvSpPr>
          <p:nvPr>
            <p:ph type="body" idx="1"/>
          </p:nvPr>
        </p:nvSpPr>
        <p:spPr>
          <a:xfrm>
            <a:off x="228600" y="32657"/>
            <a:ext cx="8686799" cy="1509712"/>
          </a:xfrm>
        </p:spPr>
        <p:txBody>
          <a:bodyPr>
            <a:noAutofit/>
          </a:bodyPr>
          <a:lstStyle/>
          <a:p>
            <a:r>
              <a:rPr lang="en-US" sz="2800" b="1" dirty="0" err="1">
                <a:solidFill>
                  <a:srgbClr val="FF0000"/>
                </a:solidFill>
              </a:rPr>
              <a:t>Anaemia</a:t>
            </a:r>
            <a:r>
              <a:rPr lang="en-US" sz="2800" b="1" dirty="0">
                <a:solidFill>
                  <a:srgbClr val="FF0000"/>
                </a:solidFill>
              </a:rPr>
              <a:t> and blood transfusion</a:t>
            </a:r>
          </a:p>
          <a:p>
            <a:pPr algn="just" rtl="0"/>
            <a:r>
              <a:rPr lang="en-US" b="1" dirty="0">
                <a:solidFill>
                  <a:srgbClr val="000000"/>
                </a:solidFill>
              </a:rPr>
              <a:t>         Patients found to be </a:t>
            </a:r>
            <a:r>
              <a:rPr lang="en-US" b="1" dirty="0" err="1">
                <a:solidFill>
                  <a:srgbClr val="000000"/>
                </a:solidFill>
              </a:rPr>
              <a:t>anaemic</a:t>
            </a:r>
            <a:r>
              <a:rPr lang="en-US" b="1" dirty="0">
                <a:solidFill>
                  <a:srgbClr val="000000"/>
                </a:solidFill>
              </a:rPr>
              <a:t> at preoperative assessment should be investigated for the cause of their </a:t>
            </a:r>
            <a:r>
              <a:rPr lang="en-US" b="1" dirty="0" err="1">
                <a:solidFill>
                  <a:srgbClr val="000000"/>
                </a:solidFill>
              </a:rPr>
              <a:t>anaemia</a:t>
            </a:r>
            <a:r>
              <a:rPr lang="en-US" b="1" dirty="0">
                <a:solidFill>
                  <a:srgbClr val="000000"/>
                </a:solidFill>
              </a:rPr>
              <a:t>. They should be treated with iron and vitamin supplements Chronic </a:t>
            </a:r>
            <a:r>
              <a:rPr lang="en-US" b="1" dirty="0" err="1">
                <a:solidFill>
                  <a:srgbClr val="000000"/>
                </a:solidFill>
              </a:rPr>
              <a:t>anaemia</a:t>
            </a:r>
            <a:r>
              <a:rPr lang="en-US" b="1" dirty="0">
                <a:solidFill>
                  <a:srgbClr val="000000"/>
                </a:solidFill>
              </a:rPr>
              <a:t> is well tolerated in the perioperative period; however, if the patient is undergoing a major procedure preoperative transfusion may be considered. If excessive bleeding is expected, then a preoperative ‘group and save’ should be</a:t>
            </a:r>
          </a:p>
          <a:p>
            <a:pPr algn="just" rtl="0"/>
            <a:r>
              <a:rPr lang="en-US" b="1" dirty="0">
                <a:solidFill>
                  <a:srgbClr val="000000"/>
                </a:solidFill>
              </a:rPr>
              <a:t>performed and an appropriate number of units of blood cross matched.</a:t>
            </a:r>
            <a:endParaRPr lang="ar-IQ" b="1" dirty="0"/>
          </a:p>
        </p:txBody>
      </p:sp>
      <p:sp>
        <p:nvSpPr>
          <p:cNvPr id="4" name="Rectangle 3"/>
          <p:cNvSpPr/>
          <p:nvPr/>
        </p:nvSpPr>
        <p:spPr>
          <a:xfrm>
            <a:off x="134257" y="3048000"/>
            <a:ext cx="8839200" cy="2308324"/>
          </a:xfrm>
          <a:prstGeom prst="rect">
            <a:avLst/>
          </a:prstGeom>
        </p:spPr>
        <p:txBody>
          <a:bodyPr wrap="square">
            <a:spAutoFit/>
          </a:bodyPr>
          <a:lstStyle/>
          <a:p>
            <a:r>
              <a:rPr lang="en-US" sz="2400" b="1" dirty="0"/>
              <a:t>Respiratory disease</a:t>
            </a:r>
          </a:p>
          <a:p>
            <a:r>
              <a:rPr lang="en-US" sz="2000" b="1" dirty="0"/>
              <a:t>    Postoperative respiratory complications, such as pneumonia, are a major cause of morbidity and mortality especially after major abdominal and thoracic surgery.</a:t>
            </a:r>
          </a:p>
          <a:p>
            <a:r>
              <a:rPr lang="en-US" sz="2000" b="1" dirty="0"/>
              <a:t>     A preoperative chest radiograph or scan is useful in a patient with known emphysematous bullae, pulmonary cancer, metastasis or effusions.</a:t>
            </a:r>
            <a:endParaRPr lang="ar-IQ" sz="2000" b="1" dirty="0"/>
          </a:p>
        </p:txBody>
      </p:sp>
      <p:sp>
        <p:nvSpPr>
          <p:cNvPr id="5" name="Rectangle 4"/>
          <p:cNvSpPr/>
          <p:nvPr/>
        </p:nvSpPr>
        <p:spPr>
          <a:xfrm>
            <a:off x="0" y="4998661"/>
            <a:ext cx="8686800" cy="2246769"/>
          </a:xfrm>
          <a:prstGeom prst="rect">
            <a:avLst/>
          </a:prstGeom>
        </p:spPr>
        <p:txBody>
          <a:bodyPr wrap="square">
            <a:spAutoFit/>
          </a:bodyPr>
          <a:lstStyle/>
          <a:p>
            <a:endParaRPr lang="en-US" sz="2000" b="1" dirty="0"/>
          </a:p>
          <a:p>
            <a:r>
              <a:rPr lang="en-US" sz="2000" b="1" dirty="0"/>
              <a:t>Patients on</a:t>
            </a:r>
          </a:p>
          <a:p>
            <a:r>
              <a:rPr lang="en-US" sz="2000" b="1" dirty="0"/>
              <a:t> oral steroid treatment, oxygen therapy or who have a forced expiratory volume in the first second (FEV1) less than 30% of predicted value (for age, weight and height), or PaCO2 level of greater than 6kPa, have severe disease and are at risk of pneumonia and respiratory failure in the postoperative period.</a:t>
            </a:r>
            <a:endParaRPr lang="ar-IQ" sz="2000" b="1" dirty="0"/>
          </a:p>
        </p:txBody>
      </p:sp>
    </p:spTree>
    <p:extLst>
      <p:ext uri="{BB962C8B-B14F-4D97-AF65-F5344CB8AC3E}">
        <p14:creationId xmlns:p14="http://schemas.microsoft.com/office/powerpoint/2010/main" val="3620918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152400"/>
            <a:ext cx="8686800" cy="1509712"/>
          </a:xfrm>
        </p:spPr>
        <p:txBody>
          <a:bodyPr>
            <a:noAutofit/>
          </a:bodyPr>
          <a:lstStyle/>
          <a:p>
            <a:r>
              <a:rPr lang="en-US" b="1" dirty="0">
                <a:solidFill>
                  <a:srgbClr val="FF0000"/>
                </a:solidFill>
              </a:rPr>
              <a:t>Patients should</a:t>
            </a:r>
            <a:r>
              <a:rPr lang="en-US" b="1" dirty="0">
                <a:solidFill>
                  <a:schemeClr val="bg1"/>
                </a:solidFill>
              </a:rPr>
              <a:t> </a:t>
            </a:r>
          </a:p>
          <a:p>
            <a:r>
              <a:rPr lang="en-US" b="1" dirty="0">
                <a:solidFill>
                  <a:srgbClr val="FF0000"/>
                </a:solidFill>
              </a:rPr>
              <a:t>continue</a:t>
            </a:r>
            <a:r>
              <a:rPr lang="en-US" b="1" dirty="0"/>
              <a:t> to use their regular inhalers until the start of </a:t>
            </a:r>
            <a:r>
              <a:rPr lang="en-US" b="1" dirty="0" err="1"/>
              <a:t>anaesthesia</a:t>
            </a:r>
            <a:r>
              <a:rPr lang="en-US" b="1" dirty="0"/>
              <a:t>. </a:t>
            </a:r>
          </a:p>
          <a:p>
            <a:r>
              <a:rPr lang="en-US" b="1" dirty="0">
                <a:solidFill>
                  <a:srgbClr val="FF0000"/>
                </a:solidFill>
              </a:rPr>
              <a:t>Brittle asthmatics </a:t>
            </a:r>
            <a:r>
              <a:rPr lang="en-US" b="1" dirty="0">
                <a:solidFill>
                  <a:schemeClr val="bg1"/>
                </a:solidFill>
              </a:rPr>
              <a:t>may also need extra steroid cover. </a:t>
            </a:r>
          </a:p>
          <a:p>
            <a:r>
              <a:rPr lang="en-US" b="1" dirty="0">
                <a:solidFill>
                  <a:srgbClr val="FF0000"/>
                </a:solidFill>
              </a:rPr>
              <a:t>Encourage</a:t>
            </a:r>
            <a:r>
              <a:rPr lang="en-US" b="1" dirty="0">
                <a:solidFill>
                  <a:schemeClr val="bg1"/>
                </a:solidFill>
              </a:rPr>
              <a:t> the patients to be compliant with the medications, take a balanced diet and stop smoking.</a:t>
            </a:r>
          </a:p>
          <a:p>
            <a:r>
              <a:rPr lang="en-US" b="1" dirty="0">
                <a:solidFill>
                  <a:srgbClr val="FF0000"/>
                </a:solidFill>
              </a:rPr>
              <a:t>Regional </a:t>
            </a:r>
            <a:r>
              <a:rPr lang="en-US" b="1" dirty="0" err="1">
                <a:solidFill>
                  <a:srgbClr val="FF0000"/>
                </a:solidFill>
              </a:rPr>
              <a:t>anaesthetic</a:t>
            </a:r>
            <a:r>
              <a:rPr lang="en-US" b="1" dirty="0">
                <a:solidFill>
                  <a:srgbClr val="FF0000"/>
                </a:solidFill>
              </a:rPr>
              <a:t> </a:t>
            </a:r>
            <a:r>
              <a:rPr lang="en-US" b="1" dirty="0">
                <a:solidFill>
                  <a:schemeClr val="bg1"/>
                </a:solidFill>
              </a:rPr>
              <a:t>techniques and less invasive surgical options should be considered in severe cases.</a:t>
            </a:r>
          </a:p>
          <a:p>
            <a:r>
              <a:rPr lang="en-US" b="1" dirty="0">
                <a:solidFill>
                  <a:schemeClr val="bg1"/>
                </a:solidFill>
              </a:rPr>
              <a:t> </a:t>
            </a:r>
            <a:r>
              <a:rPr lang="en-US" b="1" dirty="0">
                <a:solidFill>
                  <a:srgbClr val="FF0000"/>
                </a:solidFill>
              </a:rPr>
              <a:t>Elective surgery </a:t>
            </a:r>
            <a:r>
              <a:rPr lang="en-US" b="1" dirty="0">
                <a:solidFill>
                  <a:schemeClr val="bg1"/>
                </a:solidFill>
              </a:rPr>
              <a:t>should be postponed until acute exacerbations are treated..</a:t>
            </a:r>
            <a:endParaRPr lang="ar-IQ" b="1" dirty="0">
              <a:solidFill>
                <a:schemeClr val="bg1"/>
              </a:solidFill>
            </a:endParaRPr>
          </a:p>
        </p:txBody>
      </p:sp>
      <p:sp>
        <p:nvSpPr>
          <p:cNvPr id="4" name="Rectangle 3"/>
          <p:cNvSpPr/>
          <p:nvPr/>
        </p:nvSpPr>
        <p:spPr>
          <a:xfrm>
            <a:off x="3628" y="3581400"/>
            <a:ext cx="8759371" cy="2554545"/>
          </a:xfrm>
          <a:prstGeom prst="rect">
            <a:avLst/>
          </a:prstGeom>
        </p:spPr>
        <p:txBody>
          <a:bodyPr wrap="square">
            <a:spAutoFit/>
          </a:bodyPr>
          <a:lstStyle/>
          <a:p>
            <a:r>
              <a:rPr lang="en-US" sz="2000" b="1" dirty="0">
                <a:solidFill>
                  <a:srgbClr val="FF0000"/>
                </a:solidFill>
              </a:rPr>
              <a:t>The patient should be referred to a respiratory physician if:</a:t>
            </a:r>
          </a:p>
          <a:p>
            <a:r>
              <a:rPr lang="en-US" sz="2000" b="1" dirty="0">
                <a:solidFill>
                  <a:srgbClr val="52D60A"/>
                </a:solidFill>
              </a:rPr>
              <a:t>●● </a:t>
            </a:r>
            <a:r>
              <a:rPr lang="en-US" sz="2000" b="1" dirty="0">
                <a:solidFill>
                  <a:srgbClr val="000000"/>
                </a:solidFill>
              </a:rPr>
              <a:t>There is a severe disease or significant deterioration.</a:t>
            </a:r>
          </a:p>
          <a:p>
            <a:r>
              <a:rPr lang="en-US" sz="2000" b="1" dirty="0">
                <a:solidFill>
                  <a:srgbClr val="52D60A"/>
                </a:solidFill>
              </a:rPr>
              <a:t>●● </a:t>
            </a:r>
            <a:r>
              <a:rPr lang="en-US" sz="2000" b="1" dirty="0">
                <a:solidFill>
                  <a:srgbClr val="000000"/>
                </a:solidFill>
              </a:rPr>
              <a:t>Major surgery is planned in a patient with significant</a:t>
            </a:r>
          </a:p>
          <a:p>
            <a:r>
              <a:rPr lang="en-US" sz="2000" b="1" dirty="0">
                <a:solidFill>
                  <a:srgbClr val="000000"/>
                </a:solidFill>
              </a:rPr>
              <a:t>respiratory comorbidities.</a:t>
            </a:r>
          </a:p>
          <a:p>
            <a:r>
              <a:rPr lang="en-US" sz="2000" b="1" dirty="0">
                <a:solidFill>
                  <a:srgbClr val="52D60A"/>
                </a:solidFill>
              </a:rPr>
              <a:t>●● </a:t>
            </a:r>
            <a:r>
              <a:rPr lang="en-US" sz="2000" b="1" dirty="0">
                <a:solidFill>
                  <a:srgbClr val="000000"/>
                </a:solidFill>
              </a:rPr>
              <a:t>Right heart failure is present – </a:t>
            </a:r>
            <a:r>
              <a:rPr lang="en-US" sz="2000" b="1" dirty="0" err="1">
                <a:solidFill>
                  <a:srgbClr val="000000"/>
                </a:solidFill>
              </a:rPr>
              <a:t>dyspnoea</a:t>
            </a:r>
            <a:r>
              <a:rPr lang="en-US" sz="2000" b="1" dirty="0">
                <a:solidFill>
                  <a:srgbClr val="000000"/>
                </a:solidFill>
              </a:rPr>
              <a:t>, fatigue, tricuspid</a:t>
            </a:r>
          </a:p>
          <a:p>
            <a:r>
              <a:rPr lang="en-US" sz="2000" b="1" dirty="0">
                <a:solidFill>
                  <a:srgbClr val="000000"/>
                </a:solidFill>
              </a:rPr>
              <a:t>regurgitation, hepatomegaly and </a:t>
            </a:r>
            <a:r>
              <a:rPr lang="en-US" sz="2000" b="1" dirty="0" err="1">
                <a:solidFill>
                  <a:srgbClr val="000000"/>
                </a:solidFill>
              </a:rPr>
              <a:t>oedematous</a:t>
            </a:r>
            <a:r>
              <a:rPr lang="en-US" sz="2000" b="1" dirty="0">
                <a:solidFill>
                  <a:srgbClr val="000000"/>
                </a:solidFill>
              </a:rPr>
              <a:t> feet.</a:t>
            </a:r>
          </a:p>
          <a:p>
            <a:r>
              <a:rPr lang="en-US" sz="2000" b="1" dirty="0">
                <a:solidFill>
                  <a:srgbClr val="52D60A"/>
                </a:solidFill>
              </a:rPr>
              <a:t>●● </a:t>
            </a:r>
            <a:r>
              <a:rPr lang="en-US" sz="2000" b="1" dirty="0">
                <a:solidFill>
                  <a:srgbClr val="000000"/>
                </a:solidFill>
              </a:rPr>
              <a:t>The patient is young and has severe respiratory problems</a:t>
            </a:r>
          </a:p>
          <a:p>
            <a:r>
              <a:rPr lang="en-US" sz="2000" b="1" dirty="0">
                <a:solidFill>
                  <a:srgbClr val="000000"/>
                </a:solidFill>
              </a:rPr>
              <a:t>(indicates a rare condition).</a:t>
            </a:r>
            <a:endParaRPr lang="ar-IQ" sz="2000" b="1" dirty="0"/>
          </a:p>
        </p:txBody>
      </p:sp>
    </p:spTree>
    <p:extLst>
      <p:ext uri="{BB962C8B-B14F-4D97-AF65-F5344CB8AC3E}">
        <p14:creationId xmlns:p14="http://schemas.microsoft.com/office/powerpoint/2010/main" val="156975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200"/>
            <a:ext cx="9122229" cy="7010400"/>
          </a:xfrm>
        </p:spPr>
        <p:txBody>
          <a:bodyPr>
            <a:normAutofit/>
          </a:bodyPr>
          <a:lstStyle/>
          <a:p>
            <a:endParaRPr lang="ar-IQ" sz="2000" dirty="0">
              <a:solidFill>
                <a:schemeClr val="bg1"/>
              </a:solidFill>
              <a:cs typeface="+mn-cs"/>
            </a:endParaRPr>
          </a:p>
        </p:txBody>
      </p:sp>
      <p:sp>
        <p:nvSpPr>
          <p:cNvPr id="3" name="Subtitle 2"/>
          <p:cNvSpPr>
            <a:spLocks noGrp="1"/>
          </p:cNvSpPr>
          <p:nvPr>
            <p:ph type="subTitle" idx="1"/>
          </p:nvPr>
        </p:nvSpPr>
        <p:spPr>
          <a:xfrm>
            <a:off x="-3629" y="609600"/>
            <a:ext cx="9144000" cy="6858000"/>
          </a:xfrm>
        </p:spPr>
        <p:txBody>
          <a:bodyPr>
            <a:normAutofit/>
          </a:bodyPr>
          <a:lstStyle/>
          <a:p>
            <a:pPr algn="l"/>
            <a:r>
              <a:rPr lang="ar-IQ" sz="2400" dirty="0">
                <a:solidFill>
                  <a:schemeClr val="tx1"/>
                </a:solidFill>
              </a:rPr>
              <a:t>                </a:t>
            </a:r>
            <a:r>
              <a:rPr lang="en-US" sz="2400" dirty="0">
                <a:solidFill>
                  <a:schemeClr val="tx1"/>
                </a:solidFill>
              </a:rPr>
              <a:t>                                                                                                                               The stress of major surgery can lead to increased oxygen demand by about 40%. Changes such as cytokine release-related inflammatory changes, endocrine responses, hypercoagulability and redistribution of fluid between compartments may last several postoperative days. The purpose of careful preoperative planning is to minimize the unwanted effects of these physiological changes. </a:t>
            </a:r>
          </a:p>
          <a:p>
            <a:pPr algn="l"/>
            <a:endParaRPr lang="ar-IQ" sz="2400" dirty="0">
              <a:solidFill>
                <a:schemeClr val="tx1"/>
              </a:solidFill>
            </a:endParaRPr>
          </a:p>
          <a:p>
            <a:pPr algn="l"/>
            <a:endParaRPr lang="en-US" sz="2400" dirty="0">
              <a:solidFill>
                <a:schemeClr val="tx1"/>
              </a:solidFill>
            </a:endParaRPr>
          </a:p>
          <a:p>
            <a:pPr algn="l"/>
            <a:r>
              <a:rPr lang="en-US" sz="2400" dirty="0">
                <a:solidFill>
                  <a:schemeClr val="tx1"/>
                </a:solidFill>
              </a:rPr>
              <a:t>            Systematic history taking, examination and ordering of investigations at the preoperative clinic should include not only an assessment of functional reserve but also the formulation of advice on optimization, to best cope with the anticipated operative stress</a:t>
            </a:r>
            <a:endParaRPr lang="ar-IQ" sz="2400" dirty="0">
              <a:solidFill>
                <a:schemeClr val="tx1"/>
              </a:solidFill>
            </a:endParaRPr>
          </a:p>
        </p:txBody>
      </p:sp>
    </p:spTree>
    <p:extLst>
      <p:ext uri="{BB962C8B-B14F-4D97-AF65-F5344CB8AC3E}">
        <p14:creationId xmlns:p14="http://schemas.microsoft.com/office/powerpoint/2010/main" val="2714401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14514" y="0"/>
            <a:ext cx="9158514" cy="6248400"/>
          </a:xfrm>
        </p:spPr>
        <p:txBody>
          <a:bodyPr>
            <a:noAutofit/>
          </a:bodyPr>
          <a:lstStyle/>
          <a:p>
            <a:r>
              <a:rPr lang="en-US" sz="2400" b="1" dirty="0">
                <a:solidFill>
                  <a:srgbClr val="FF0000"/>
                </a:solidFill>
              </a:rPr>
              <a:t>Gastrointestinal disease</a:t>
            </a:r>
          </a:p>
          <a:p>
            <a:r>
              <a:rPr lang="en-US" sz="2400" b="1" i="1" dirty="0">
                <a:solidFill>
                  <a:srgbClr val="FF0000"/>
                </a:solidFill>
              </a:rPr>
              <a:t>Nil by mouth and regular medications</a:t>
            </a:r>
          </a:p>
          <a:p>
            <a:r>
              <a:rPr lang="en-US" sz="2400" b="1" dirty="0">
                <a:solidFill>
                  <a:srgbClr val="FF0000"/>
                </a:solidFill>
              </a:rPr>
              <a:t>Patients are advised</a:t>
            </a:r>
            <a:r>
              <a:rPr lang="en-US" b="1" dirty="0">
                <a:solidFill>
                  <a:srgbClr val="FF0000"/>
                </a:solidFill>
              </a:rPr>
              <a:t> </a:t>
            </a:r>
          </a:p>
          <a:p>
            <a:r>
              <a:rPr lang="en-US" b="1" dirty="0">
                <a:solidFill>
                  <a:srgbClr val="FF0000"/>
                </a:solidFill>
              </a:rPr>
              <a:t>not to take </a:t>
            </a:r>
            <a:r>
              <a:rPr lang="en-US" b="1" dirty="0">
                <a:solidFill>
                  <a:srgbClr val="000000"/>
                </a:solidFill>
              </a:rPr>
              <a:t>solids within 6 hours and clear fluids within 2 hours before </a:t>
            </a:r>
            <a:r>
              <a:rPr lang="en-US" b="1" dirty="0" err="1">
                <a:solidFill>
                  <a:srgbClr val="000000"/>
                </a:solidFill>
              </a:rPr>
              <a:t>anaesthesia</a:t>
            </a:r>
            <a:r>
              <a:rPr lang="en-US" b="1" dirty="0">
                <a:solidFill>
                  <a:srgbClr val="000000"/>
                </a:solidFill>
              </a:rPr>
              <a:t> to avoid the risk of acid aspiration syndrome. </a:t>
            </a:r>
          </a:p>
          <a:p>
            <a:r>
              <a:rPr lang="en-US" b="1" dirty="0">
                <a:solidFill>
                  <a:srgbClr val="FF0000"/>
                </a:solidFill>
              </a:rPr>
              <a:t>If the surgery is delayed</a:t>
            </a:r>
            <a:r>
              <a:rPr lang="en-US" b="1" dirty="0">
                <a:solidFill>
                  <a:srgbClr val="000000"/>
                </a:solidFill>
              </a:rPr>
              <a:t>, oral intake of clear fluids should be allowed until 2 hours before surgery or intravenous fluids should be started, especially in vulnerable groups of patients  e.g. children, the elderly and diabetics.</a:t>
            </a:r>
          </a:p>
          <a:p>
            <a:r>
              <a:rPr lang="en-US" b="1" dirty="0">
                <a:solidFill>
                  <a:srgbClr val="FF0000"/>
                </a:solidFill>
              </a:rPr>
              <a:t>Patients can continue to take </a:t>
            </a:r>
            <a:r>
              <a:rPr lang="en-US" b="1" dirty="0">
                <a:solidFill>
                  <a:srgbClr val="000000"/>
                </a:solidFill>
              </a:rPr>
              <a:t>their specified routine  medications  with sips </a:t>
            </a:r>
            <a:endParaRPr lang="ar-IQ" b="1" dirty="0">
              <a:solidFill>
                <a:srgbClr val="000000"/>
              </a:solidFill>
            </a:endParaRPr>
          </a:p>
          <a:p>
            <a:r>
              <a:rPr lang="en-US" b="1" dirty="0">
                <a:solidFill>
                  <a:srgbClr val="000000"/>
                </a:solidFill>
              </a:rPr>
              <a:t>of water in the NBM period</a:t>
            </a:r>
            <a:r>
              <a:rPr lang="en-US" dirty="0">
                <a:solidFill>
                  <a:srgbClr val="000000"/>
                </a:solidFill>
                <a:latin typeface="GoudyStd"/>
              </a:rPr>
              <a:t>.</a:t>
            </a:r>
          </a:p>
          <a:p>
            <a:r>
              <a:rPr lang="en-US" b="1" dirty="0">
                <a:solidFill>
                  <a:srgbClr val="FF0000"/>
                </a:solidFill>
              </a:rPr>
              <a:t>Regurgitation risk</a:t>
            </a:r>
          </a:p>
          <a:p>
            <a:r>
              <a:rPr lang="en-US" b="1" dirty="0">
                <a:solidFill>
                  <a:srgbClr val="000000"/>
                </a:solidFill>
              </a:rPr>
              <a:t>    Patients with hiatus hernia, obesity, pregnancy and diabetes are at high risk of pulmonary aspiration, even if they have been NBM before elective surgery. Clear antacids, H2-receptor blockers, e.g. ranitidine, or proton pump inhibitors, </a:t>
            </a:r>
            <a:r>
              <a:rPr lang="en-US" b="1" dirty="0" err="1">
                <a:solidFill>
                  <a:srgbClr val="000000"/>
                </a:solidFill>
              </a:rPr>
              <a:t>e.g.omeprazole</a:t>
            </a:r>
            <a:r>
              <a:rPr lang="en-US" b="1" dirty="0">
                <a:solidFill>
                  <a:srgbClr val="000000"/>
                </a:solidFill>
              </a:rPr>
              <a:t>, may be given at an appropriate time in the preoperative period.</a:t>
            </a:r>
            <a:endParaRPr lang="ar-IQ" dirty="0"/>
          </a:p>
        </p:txBody>
      </p:sp>
    </p:spTree>
    <p:extLst>
      <p:ext uri="{BB962C8B-B14F-4D97-AF65-F5344CB8AC3E}">
        <p14:creationId xmlns:p14="http://schemas.microsoft.com/office/powerpoint/2010/main" val="2781098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a:xfrm>
            <a:off x="0" y="10886"/>
            <a:ext cx="9144000" cy="5323114"/>
          </a:xfrm>
        </p:spPr>
        <p:txBody>
          <a:bodyPr>
            <a:noAutofit/>
          </a:bodyPr>
          <a:lstStyle/>
          <a:p>
            <a:r>
              <a:rPr lang="en-US" sz="2400" dirty="0">
                <a:solidFill>
                  <a:srgbClr val="FF0000"/>
                </a:solidFill>
              </a:rPr>
              <a:t>Liver disease</a:t>
            </a:r>
          </a:p>
          <a:p>
            <a:pPr marL="416052" indent="-342900">
              <a:buFont typeface="Arial" pitchFamily="34" charset="0"/>
              <a:buChar char="•"/>
            </a:pPr>
            <a:r>
              <a:rPr lang="en-US" b="1" dirty="0">
                <a:solidFill>
                  <a:srgbClr val="FF0000"/>
                </a:solidFill>
              </a:rPr>
              <a:t>the cause </a:t>
            </a:r>
            <a:r>
              <a:rPr lang="en-US" b="1" dirty="0">
                <a:solidFill>
                  <a:srgbClr val="000000"/>
                </a:solidFill>
              </a:rPr>
              <a:t>of the disease needs to be known,. As it  influence the choice and outcome of </a:t>
            </a:r>
            <a:r>
              <a:rPr lang="en-US" b="1" dirty="0" err="1">
                <a:solidFill>
                  <a:srgbClr val="000000"/>
                </a:solidFill>
              </a:rPr>
              <a:t>anaesthesia</a:t>
            </a:r>
            <a:r>
              <a:rPr lang="en-US" b="1" dirty="0">
                <a:solidFill>
                  <a:srgbClr val="000000"/>
                </a:solidFill>
              </a:rPr>
              <a:t> and surgery</a:t>
            </a:r>
          </a:p>
          <a:p>
            <a:r>
              <a:rPr lang="en-US" b="1" dirty="0">
                <a:solidFill>
                  <a:srgbClr val="FF0000"/>
                </a:solidFill>
              </a:rPr>
              <a:t>Elective surgery </a:t>
            </a:r>
            <a:r>
              <a:rPr lang="en-US" b="1" dirty="0">
                <a:solidFill>
                  <a:srgbClr val="000000"/>
                </a:solidFill>
              </a:rPr>
              <a:t>should be postponed until any acute episode has settled</a:t>
            </a:r>
          </a:p>
          <a:p>
            <a:r>
              <a:rPr lang="en-US" b="1" dirty="0">
                <a:solidFill>
                  <a:srgbClr val="000000"/>
                </a:solidFill>
              </a:rPr>
              <a:t>(e.g. cholangitis). </a:t>
            </a:r>
          </a:p>
          <a:p>
            <a:r>
              <a:rPr lang="en-US" b="1" dirty="0">
                <a:solidFill>
                  <a:srgbClr val="FF0000"/>
                </a:solidFill>
              </a:rPr>
              <a:t>The blood tests </a:t>
            </a:r>
            <a:r>
              <a:rPr lang="en-US" b="1" dirty="0">
                <a:solidFill>
                  <a:srgbClr val="000000"/>
                </a:solidFill>
              </a:rPr>
              <a:t>that need to be performed include liver function tests, </a:t>
            </a:r>
            <a:endParaRPr lang="ar-IQ" b="1" dirty="0">
              <a:solidFill>
                <a:srgbClr val="000000"/>
              </a:solidFill>
            </a:endParaRPr>
          </a:p>
        </p:txBody>
      </p:sp>
    </p:spTree>
    <p:extLst>
      <p:ext uri="{BB962C8B-B14F-4D97-AF65-F5344CB8AC3E}">
        <p14:creationId xmlns:p14="http://schemas.microsoft.com/office/powerpoint/2010/main" val="2274246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A863-68CB-411A-BA84-ACB37BB6707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82E59ED-DDA8-40A3-BB60-26FB9B885008}"/>
              </a:ext>
            </a:extLst>
          </p:cNvPr>
          <p:cNvSpPr>
            <a:spLocks noGrp="1"/>
          </p:cNvSpPr>
          <p:nvPr>
            <p:ph type="body" idx="1"/>
          </p:nvPr>
        </p:nvSpPr>
        <p:spPr/>
        <p:txBody>
          <a:bodyPr/>
          <a:lstStyle/>
          <a:p>
            <a:endParaRPr lang="en-US"/>
          </a:p>
        </p:txBody>
      </p:sp>
      <p:sp>
        <p:nvSpPr>
          <p:cNvPr id="5" name="TextBox 4">
            <a:extLst>
              <a:ext uri="{FF2B5EF4-FFF2-40B4-BE49-F238E27FC236}">
                <a16:creationId xmlns:a16="http://schemas.microsoft.com/office/drawing/2014/main" id="{0F2C6992-9052-4FEC-8EA6-0E20C17885E9}"/>
              </a:ext>
            </a:extLst>
          </p:cNvPr>
          <p:cNvSpPr txBox="1"/>
          <p:nvPr/>
        </p:nvSpPr>
        <p:spPr>
          <a:xfrm>
            <a:off x="381000" y="659146"/>
            <a:ext cx="8001000" cy="3693319"/>
          </a:xfrm>
          <a:prstGeom prst="rect">
            <a:avLst/>
          </a:prstGeom>
          <a:noFill/>
        </p:spPr>
        <p:txBody>
          <a:bodyPr wrap="square">
            <a:spAutoFit/>
          </a:bodyPr>
          <a:lstStyle/>
          <a:p>
            <a:r>
              <a:rPr lang="en-US" dirty="0"/>
              <a:t>Genitourinary disease</a:t>
            </a:r>
          </a:p>
          <a:p>
            <a:r>
              <a:rPr lang="en-US" dirty="0"/>
              <a:t>Renal disease</a:t>
            </a:r>
          </a:p>
          <a:p>
            <a:r>
              <a:rPr lang="en-US" dirty="0"/>
              <a:t>          Underlying conditions leading to chronic renal failure such    </a:t>
            </a:r>
          </a:p>
          <a:p>
            <a:r>
              <a:rPr lang="en-US" dirty="0"/>
              <a:t>as diabetes mellitus, hypertension and </a:t>
            </a:r>
            <a:r>
              <a:rPr lang="en-US" dirty="0" err="1"/>
              <a:t>ischaemic</a:t>
            </a:r>
            <a:r>
              <a:rPr lang="en-US" dirty="0"/>
              <a:t> heart disease, should be </a:t>
            </a:r>
            <a:r>
              <a:rPr lang="en-US" dirty="0" err="1"/>
              <a:t>stabilised</a:t>
            </a:r>
            <a:r>
              <a:rPr lang="en-US" dirty="0"/>
              <a:t> before elective surgery. </a:t>
            </a:r>
          </a:p>
          <a:p>
            <a:r>
              <a:rPr lang="en-US" dirty="0"/>
              <a:t>      Appropriate measures should be taken to treat acidosis, </a:t>
            </a:r>
            <a:r>
              <a:rPr lang="en-US" dirty="0" err="1"/>
              <a:t>hypocalcaemia</a:t>
            </a:r>
            <a:endParaRPr lang="en-US" dirty="0"/>
          </a:p>
          <a:p>
            <a:r>
              <a:rPr lang="en-US" dirty="0"/>
              <a:t>and </a:t>
            </a:r>
            <a:r>
              <a:rPr lang="en-US" dirty="0" err="1"/>
              <a:t>hyperkalaemia</a:t>
            </a:r>
            <a:r>
              <a:rPr lang="en-US" dirty="0"/>
              <a:t> of greater than 6 mmol/L. </a:t>
            </a:r>
          </a:p>
          <a:p>
            <a:r>
              <a:rPr lang="en-US" dirty="0"/>
              <a:t>       Arrangements should be made to continue peritoneal or </a:t>
            </a:r>
            <a:r>
              <a:rPr lang="en-US" dirty="0" err="1"/>
              <a:t>haemodialysis</a:t>
            </a:r>
            <a:r>
              <a:rPr lang="en-US" dirty="0"/>
              <a:t> </a:t>
            </a:r>
            <a:r>
              <a:rPr lang="en-US" dirty="0" err="1"/>
              <a:t>untila</a:t>
            </a:r>
            <a:r>
              <a:rPr lang="en-US" dirty="0"/>
              <a:t> few hours before surgery. After the final dialysis before surgery,</a:t>
            </a:r>
          </a:p>
          <a:p>
            <a:r>
              <a:rPr lang="en-US" dirty="0"/>
              <a:t>a blood sample should be sent for FBC and U&amp;Es.</a:t>
            </a:r>
          </a:p>
          <a:p>
            <a:r>
              <a:rPr lang="en-US" dirty="0"/>
              <a:t>           Chronic renal failure patients often suffer chronic microcytic </a:t>
            </a:r>
            <a:r>
              <a:rPr lang="en-US" dirty="0" err="1"/>
              <a:t>anaemia</a:t>
            </a:r>
            <a:r>
              <a:rPr lang="en-US" dirty="0"/>
              <a:t> that is well tolerated; therefore, preoperative blood transfusion is often not necessary.</a:t>
            </a:r>
          </a:p>
          <a:p>
            <a:r>
              <a:rPr lang="en-US" dirty="0"/>
              <a:t>.</a:t>
            </a:r>
          </a:p>
        </p:txBody>
      </p:sp>
    </p:spTree>
    <p:extLst>
      <p:ext uri="{BB962C8B-B14F-4D97-AF65-F5344CB8AC3E}">
        <p14:creationId xmlns:p14="http://schemas.microsoft.com/office/powerpoint/2010/main" val="956512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581400"/>
            <a:ext cx="8111888" cy="1828800"/>
          </a:xfrm>
        </p:spPr>
        <p:txBody>
          <a:bodyPr/>
          <a:lstStyle/>
          <a:p>
            <a:pPr algn="ctr"/>
            <a:endParaRPr lang="ar-IQ" sz="2000" b="0" dirty="0">
              <a:solidFill>
                <a:schemeClr val="bg1"/>
              </a:solidFill>
              <a:latin typeface="+mn-lt"/>
            </a:endParaRPr>
          </a:p>
        </p:txBody>
      </p:sp>
      <p:sp>
        <p:nvSpPr>
          <p:cNvPr id="3" name="Text Placeholder 2"/>
          <p:cNvSpPr>
            <a:spLocks noGrp="1"/>
          </p:cNvSpPr>
          <p:nvPr>
            <p:ph type="body" idx="1"/>
          </p:nvPr>
        </p:nvSpPr>
        <p:spPr>
          <a:xfrm>
            <a:off x="-23884" y="1371600"/>
            <a:ext cx="9167884" cy="1509712"/>
          </a:xfrm>
        </p:spPr>
        <p:txBody>
          <a:bodyPr>
            <a:noAutofit/>
          </a:bodyPr>
          <a:lstStyle/>
          <a:p>
            <a:r>
              <a:rPr lang="en-US" b="1" dirty="0">
                <a:solidFill>
                  <a:schemeClr val="tx1"/>
                </a:solidFill>
              </a:rPr>
              <a:t>Urinary tract infection</a:t>
            </a:r>
          </a:p>
          <a:p>
            <a:r>
              <a:rPr lang="en-US" b="1" dirty="0">
                <a:solidFill>
                  <a:schemeClr val="tx1"/>
                </a:solidFill>
              </a:rPr>
              <a:t>These infections should be treated before embarking on elective surgery where infection carries dire consequences, e.g. joint replacement. For emergency </a:t>
            </a:r>
            <a:r>
              <a:rPr lang="en-US" b="1" dirty="0" err="1">
                <a:solidFill>
                  <a:schemeClr val="tx1"/>
                </a:solidFill>
              </a:rPr>
              <a:t>procedures,antibiotics</a:t>
            </a:r>
            <a:r>
              <a:rPr lang="en-US" b="1" dirty="0">
                <a:solidFill>
                  <a:schemeClr val="tx1"/>
                </a:solidFill>
              </a:rPr>
              <a:t> should be started and care taken to ensure that the patient maintains a good urine output before, during and after  surgery</a:t>
            </a:r>
          </a:p>
          <a:p>
            <a:r>
              <a:rPr lang="en-US" b="1" dirty="0">
                <a:solidFill>
                  <a:schemeClr val="tx1"/>
                </a:solidFill>
              </a:rPr>
              <a:t>Endocrine and metabolic disorders</a:t>
            </a:r>
          </a:p>
          <a:p>
            <a:r>
              <a:rPr lang="en-US" b="1" dirty="0">
                <a:solidFill>
                  <a:schemeClr val="tx1"/>
                </a:solidFill>
              </a:rPr>
              <a:t>Malnutrition</a:t>
            </a:r>
          </a:p>
          <a:p>
            <a:pPr algn="justLow" rtl="0"/>
            <a:r>
              <a:rPr lang="en-US" b="1" dirty="0">
                <a:solidFill>
                  <a:schemeClr val="tx1"/>
                </a:solidFill>
              </a:rPr>
              <a:t>   BMI below 15 is associated with significant hospital </a:t>
            </a:r>
            <a:r>
              <a:rPr lang="en-US" b="1" dirty="0" err="1">
                <a:solidFill>
                  <a:schemeClr val="tx1"/>
                </a:solidFill>
              </a:rPr>
              <a:t>mortality.Nutritional</a:t>
            </a:r>
            <a:r>
              <a:rPr lang="en-US" b="1" dirty="0">
                <a:solidFill>
                  <a:schemeClr val="tx1"/>
                </a:solidFill>
              </a:rPr>
              <a:t> support for a minimum of 2 weeks before surgery is required  to have any impact on subsequent morbidity.</a:t>
            </a:r>
          </a:p>
          <a:p>
            <a:pPr algn="justLow" rtl="0"/>
            <a:r>
              <a:rPr lang="en-US" b="1" dirty="0">
                <a:solidFill>
                  <a:schemeClr val="tx1"/>
                </a:solidFill>
              </a:rPr>
              <a:t>       If a patient is unlikely to be able to eat for a significant period, arrangements should be made by the preoperative assessment team to start nutritional support in the immediate postoperative phase.</a:t>
            </a:r>
            <a:endParaRPr lang="ar-IQ" b="1" dirty="0">
              <a:solidFill>
                <a:schemeClr val="tx1"/>
              </a:solidFill>
            </a:endParaRPr>
          </a:p>
        </p:txBody>
      </p:sp>
      <p:sp>
        <p:nvSpPr>
          <p:cNvPr id="4" name="Rectangle 3"/>
          <p:cNvSpPr/>
          <p:nvPr/>
        </p:nvSpPr>
        <p:spPr>
          <a:xfrm>
            <a:off x="6824" y="152400"/>
            <a:ext cx="9137176" cy="1015663"/>
          </a:xfrm>
          <a:prstGeom prst="rect">
            <a:avLst/>
          </a:prstGeom>
        </p:spPr>
        <p:txBody>
          <a:bodyPr wrap="square">
            <a:spAutoFit/>
          </a:bodyPr>
          <a:lstStyle/>
          <a:p>
            <a:pPr algn="justLow"/>
            <a:r>
              <a:rPr lang="en-US" sz="2000" b="1" dirty="0"/>
              <a:t>                Acute kidney injury can present with emergency</a:t>
            </a:r>
          </a:p>
          <a:p>
            <a:pPr algn="justLow"/>
            <a:r>
              <a:rPr lang="en-US" sz="2000" b="1" dirty="0"/>
              <a:t>surgery. In these patients, medical treatment should be started</a:t>
            </a:r>
          </a:p>
          <a:p>
            <a:pPr algn="justLow"/>
            <a:r>
              <a:rPr lang="en-US" sz="2000" b="1" dirty="0"/>
              <a:t>Early and carried on through surgery and through into the critical care</a:t>
            </a:r>
            <a:endParaRPr lang="ar-IQ" sz="2000" b="1" dirty="0"/>
          </a:p>
        </p:txBody>
      </p:sp>
    </p:spTree>
    <p:extLst>
      <p:ext uri="{BB962C8B-B14F-4D97-AF65-F5344CB8AC3E}">
        <p14:creationId xmlns:p14="http://schemas.microsoft.com/office/powerpoint/2010/main" val="1399683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6824"/>
            <a:ext cx="9144000" cy="1509712"/>
          </a:xfrm>
        </p:spPr>
        <p:txBody>
          <a:bodyPr>
            <a:noAutofit/>
          </a:bodyPr>
          <a:lstStyle/>
          <a:p>
            <a:r>
              <a:rPr lang="en-US" b="1" dirty="0"/>
              <a:t>Obesity</a:t>
            </a:r>
          </a:p>
          <a:p>
            <a:r>
              <a:rPr lang="en-US" b="1" dirty="0"/>
              <a:t>     Morbid obesity can be defined as BMI of more than 35and is associated with increased risk of postoperative complications. There is evidence</a:t>
            </a:r>
          </a:p>
          <a:p>
            <a:r>
              <a:rPr lang="ar-IQ" b="1" dirty="0"/>
              <a:t>:</a:t>
            </a:r>
            <a:r>
              <a:rPr lang="en-US" b="1" dirty="0"/>
              <a:t>to suggest that patient outcomes improve with </a:t>
            </a:r>
          </a:p>
          <a:p>
            <a:r>
              <a:rPr lang="en-US" b="1" dirty="0"/>
              <a:t>     1. more than 6 weeks of use of a continuous positive airway pressure (CPAP) device preoperatively, and cholesterol reducing agents in the perioperative phase.</a:t>
            </a:r>
          </a:p>
          <a:p>
            <a:r>
              <a:rPr lang="en-US" b="1" dirty="0"/>
              <a:t>    2.  If possible surgery should be delayed until the patient is more active and has lost weight. If this fails, prophylactic measures need to be taken (such as preventative measures for acid aspiration and DVT)</a:t>
            </a:r>
          </a:p>
          <a:p>
            <a:endParaRPr lang="en-US" b="1" dirty="0"/>
          </a:p>
          <a:p>
            <a:r>
              <a:rPr lang="en-US" b="1" dirty="0"/>
              <a:t>    3.associated risks need to be explained prior to the surgery</a:t>
            </a:r>
            <a:r>
              <a:rPr lang="en-US" dirty="0"/>
              <a:t>.</a:t>
            </a:r>
            <a:endParaRPr lang="ar-IQ" dirty="0"/>
          </a:p>
        </p:txBody>
      </p:sp>
    </p:spTree>
    <p:extLst>
      <p:ext uri="{BB962C8B-B14F-4D97-AF65-F5344CB8AC3E}">
        <p14:creationId xmlns:p14="http://schemas.microsoft.com/office/powerpoint/2010/main" val="2817775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10820400" cy="1828800"/>
          </a:xfrm>
        </p:spPr>
        <p:txBody>
          <a:bodyPr/>
          <a:lstStyle/>
          <a:p>
            <a:endParaRPr lang="ar-IQ" dirty="0"/>
          </a:p>
        </p:txBody>
      </p:sp>
      <p:sp>
        <p:nvSpPr>
          <p:cNvPr id="3" name="Text Placeholder 2"/>
          <p:cNvSpPr>
            <a:spLocks noGrp="1"/>
          </p:cNvSpPr>
          <p:nvPr>
            <p:ph type="body" idx="1"/>
          </p:nvPr>
        </p:nvSpPr>
        <p:spPr>
          <a:xfrm>
            <a:off x="1600200" y="2507786"/>
            <a:ext cx="11277600" cy="1509712"/>
          </a:xfrm>
        </p:spPr>
        <p:txBody>
          <a:bodyPr/>
          <a:lstStyle/>
          <a:p>
            <a:endParaRPr lang="ar-IQ" dirty="0"/>
          </a:p>
        </p:txBody>
      </p:sp>
      <p:sp>
        <p:nvSpPr>
          <p:cNvPr id="4" name="Rectangle 3"/>
          <p:cNvSpPr/>
          <p:nvPr/>
        </p:nvSpPr>
        <p:spPr>
          <a:xfrm>
            <a:off x="0" y="0"/>
            <a:ext cx="9144000" cy="6063198"/>
          </a:xfrm>
          <a:prstGeom prst="rect">
            <a:avLst/>
          </a:prstGeom>
        </p:spPr>
        <p:txBody>
          <a:bodyPr wrap="square">
            <a:spAutoFit/>
          </a:bodyPr>
          <a:lstStyle/>
          <a:p>
            <a:r>
              <a:rPr lang="en-US" sz="2800" b="1" i="1" dirty="0">
                <a:solidFill>
                  <a:srgbClr val="FF0000"/>
                </a:solidFill>
                <a:latin typeface="Aileron-BoldItalic"/>
              </a:rPr>
              <a:t>Diabetes mellitus</a:t>
            </a:r>
          </a:p>
          <a:p>
            <a:r>
              <a:rPr lang="en-US" sz="2000" b="1" dirty="0">
                <a:solidFill>
                  <a:srgbClr val="000000"/>
                </a:solidFill>
              </a:rPr>
              <a:t>     Diabetes and associated cardiovascular and renal complications should be controlled to as near normal level as possible before embarking on elective surgery</a:t>
            </a:r>
          </a:p>
          <a:p>
            <a:endParaRPr lang="en-US" sz="2000" b="1" dirty="0">
              <a:solidFill>
                <a:srgbClr val="000000"/>
              </a:solidFill>
            </a:endParaRPr>
          </a:p>
          <a:p>
            <a:r>
              <a:rPr lang="en-US" sz="2000" b="1" dirty="0">
                <a:solidFill>
                  <a:srgbClr val="000000"/>
                </a:solidFill>
              </a:rPr>
              <a:t>     For elective surgery, HBA1c of &lt;69 </a:t>
            </a:r>
            <a:r>
              <a:rPr lang="en-US" sz="2000" b="1" dirty="0" err="1">
                <a:solidFill>
                  <a:srgbClr val="000000"/>
                </a:solidFill>
              </a:rPr>
              <a:t>mmol</a:t>
            </a:r>
            <a:r>
              <a:rPr lang="en-US" sz="2000" b="1" dirty="0">
                <a:solidFill>
                  <a:srgbClr val="000000"/>
                </a:solidFill>
              </a:rPr>
              <a:t>/</a:t>
            </a:r>
            <a:r>
              <a:rPr lang="en-US" sz="2000" b="1" dirty="0" err="1">
                <a:solidFill>
                  <a:srgbClr val="000000"/>
                </a:solidFill>
              </a:rPr>
              <a:t>mol</a:t>
            </a:r>
            <a:r>
              <a:rPr lang="en-US" sz="2000" b="1" dirty="0">
                <a:solidFill>
                  <a:srgbClr val="000000"/>
                </a:solidFill>
              </a:rPr>
              <a:t> is recommended. Lipid-lowering medication should be started in patients who are in a </a:t>
            </a:r>
            <a:r>
              <a:rPr lang="en-US" sz="2000" b="1" dirty="0" err="1">
                <a:solidFill>
                  <a:srgbClr val="000000"/>
                </a:solidFill>
              </a:rPr>
              <a:t>highrisk</a:t>
            </a:r>
            <a:r>
              <a:rPr lang="en-US" sz="2000" b="1" dirty="0">
                <a:solidFill>
                  <a:srgbClr val="000000"/>
                </a:solidFill>
              </a:rPr>
              <a:t> group for cardiovascular complications of diabetes.</a:t>
            </a:r>
          </a:p>
          <a:p>
            <a:endParaRPr lang="en-US" sz="2000" b="1" dirty="0">
              <a:solidFill>
                <a:srgbClr val="000000"/>
              </a:solidFill>
            </a:endParaRPr>
          </a:p>
          <a:p>
            <a:r>
              <a:rPr lang="en-US" sz="2000" b="1" dirty="0">
                <a:solidFill>
                  <a:srgbClr val="000000"/>
                </a:solidFill>
              </a:rPr>
              <a:t>     Patients with diabetes should be first on the operating list and, if the operation is in the morning, advised to omit the morning dose of medication and breakfast., the patient’s blood sugar levels should be checked 2 hourly. For those on the afternoon list, breakfast can be given with half their regular dose of intermediate-acting insulin (or full dose oral </a:t>
            </a:r>
            <a:r>
              <a:rPr lang="en-US" sz="2000" b="1" dirty="0" err="1">
                <a:solidFill>
                  <a:srgbClr val="000000"/>
                </a:solidFill>
              </a:rPr>
              <a:t>antidiabetic</a:t>
            </a:r>
            <a:endParaRPr lang="en-US" sz="2000" b="1" dirty="0">
              <a:solidFill>
                <a:srgbClr val="000000"/>
              </a:solidFill>
            </a:endParaRPr>
          </a:p>
          <a:p>
            <a:r>
              <a:rPr lang="en-US" sz="2000" b="1" dirty="0">
                <a:solidFill>
                  <a:srgbClr val="000000"/>
                </a:solidFill>
              </a:rPr>
              <a:t>Agents.</a:t>
            </a:r>
          </a:p>
          <a:p>
            <a:endParaRPr lang="en-US" sz="2000" b="1" dirty="0">
              <a:solidFill>
                <a:srgbClr val="000000"/>
              </a:solidFill>
            </a:endParaRPr>
          </a:p>
          <a:p>
            <a:r>
              <a:rPr lang="en-US" sz="2000" b="1" dirty="0">
                <a:solidFill>
                  <a:srgbClr val="000000"/>
                </a:solidFill>
              </a:rPr>
              <a:t>      An intravenous insulin sliding scale should be started for insulin-dependent diabetes mellitus patients undergoing major surgery, or if blood sugar is difficult to control for other reasons.</a:t>
            </a:r>
            <a:endParaRPr lang="ar-IQ" sz="2000" b="1" dirty="0"/>
          </a:p>
        </p:txBody>
      </p:sp>
    </p:spTree>
    <p:extLst>
      <p:ext uri="{BB962C8B-B14F-4D97-AF65-F5344CB8AC3E}">
        <p14:creationId xmlns:p14="http://schemas.microsoft.com/office/powerpoint/2010/main" val="1922557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0"/>
            <a:ext cx="8686800" cy="4017498"/>
          </a:xfrm>
        </p:spPr>
        <p:txBody>
          <a:bodyPr>
            <a:noAutofit/>
          </a:bodyPr>
          <a:lstStyle/>
          <a:p>
            <a:r>
              <a:rPr lang="en-US" sz="2400" b="1" i="1" dirty="0">
                <a:solidFill>
                  <a:srgbClr val="FF0000"/>
                </a:solidFill>
                <a:latin typeface="Aileron-BoldItalic"/>
              </a:rPr>
              <a:t>Adrenocortical suppression</a:t>
            </a:r>
          </a:p>
          <a:p>
            <a:r>
              <a:rPr lang="en-US" dirty="0">
                <a:solidFill>
                  <a:srgbClr val="000000"/>
                </a:solidFill>
              </a:rPr>
              <a:t>Patients receiving oral adrenocortical steroids should be asked about the dose and duration of the medication in view of supplementation</a:t>
            </a:r>
          </a:p>
          <a:p>
            <a:r>
              <a:rPr lang="en-US" dirty="0">
                <a:solidFill>
                  <a:srgbClr val="000000"/>
                </a:solidFill>
              </a:rPr>
              <a:t>with extra doses of steroids </a:t>
            </a:r>
            <a:r>
              <a:rPr lang="en-US" dirty="0" err="1">
                <a:solidFill>
                  <a:srgbClr val="000000"/>
                </a:solidFill>
              </a:rPr>
              <a:t>perioperatively</a:t>
            </a:r>
            <a:r>
              <a:rPr lang="en-US" dirty="0">
                <a:solidFill>
                  <a:srgbClr val="000000"/>
                </a:solidFill>
              </a:rPr>
              <a:t>, to avoid an </a:t>
            </a:r>
            <a:r>
              <a:rPr lang="en-US" dirty="0" err="1">
                <a:solidFill>
                  <a:srgbClr val="000000"/>
                </a:solidFill>
              </a:rPr>
              <a:t>Addisonian</a:t>
            </a:r>
            <a:r>
              <a:rPr lang="en-US" dirty="0">
                <a:solidFill>
                  <a:srgbClr val="000000"/>
                </a:solidFill>
              </a:rPr>
              <a:t> crisis </a:t>
            </a:r>
          </a:p>
          <a:p>
            <a:endParaRPr lang="ar-IQ" dirty="0"/>
          </a:p>
        </p:txBody>
      </p:sp>
      <p:sp>
        <p:nvSpPr>
          <p:cNvPr id="4" name="Rectangle 3"/>
          <p:cNvSpPr/>
          <p:nvPr/>
        </p:nvSpPr>
        <p:spPr>
          <a:xfrm>
            <a:off x="-18197" y="1600200"/>
            <a:ext cx="9448800" cy="5016758"/>
          </a:xfrm>
          <a:prstGeom prst="rect">
            <a:avLst/>
          </a:prstGeom>
        </p:spPr>
        <p:txBody>
          <a:bodyPr wrap="square">
            <a:spAutoFit/>
          </a:bodyPr>
          <a:lstStyle/>
          <a:p>
            <a:r>
              <a:rPr lang="en-US" sz="2000" b="1" dirty="0">
                <a:solidFill>
                  <a:srgbClr val="FF0000"/>
                </a:solidFill>
              </a:rPr>
              <a:t>Coagulation disorders</a:t>
            </a:r>
          </a:p>
          <a:p>
            <a:r>
              <a:rPr lang="en-US" sz="2000" b="1" i="1" dirty="0">
                <a:solidFill>
                  <a:srgbClr val="FF0000"/>
                </a:solidFill>
              </a:rPr>
              <a:t>Thrombophilia</a:t>
            </a:r>
          </a:p>
          <a:p>
            <a:r>
              <a:rPr lang="en-US" sz="2000" dirty="0">
                <a:solidFill>
                  <a:srgbClr val="000000"/>
                </a:solidFill>
              </a:rPr>
              <a:t>Patients with a strong family history or previous personal history</a:t>
            </a:r>
          </a:p>
          <a:p>
            <a:r>
              <a:rPr lang="en-US" sz="2000" dirty="0">
                <a:solidFill>
                  <a:srgbClr val="000000"/>
                </a:solidFill>
              </a:rPr>
              <a:t>of thrombosis should be identified .They will need thromboprophylaxis  in the perioperative period.</a:t>
            </a:r>
          </a:p>
          <a:p>
            <a:endParaRPr lang="en-US" sz="2000" dirty="0">
              <a:solidFill>
                <a:srgbClr val="000000"/>
              </a:solidFill>
            </a:endParaRPr>
          </a:p>
          <a:p>
            <a:r>
              <a:rPr lang="en-US" sz="2000" dirty="0">
                <a:solidFill>
                  <a:srgbClr val="000000"/>
                </a:solidFill>
              </a:rPr>
              <a:t>The progesterone-only contraceptive pill should be continued;</a:t>
            </a:r>
          </a:p>
          <a:p>
            <a:endParaRPr lang="en-US" sz="2000" dirty="0">
              <a:solidFill>
                <a:srgbClr val="000000"/>
              </a:solidFill>
            </a:endParaRPr>
          </a:p>
          <a:p>
            <a:r>
              <a:rPr lang="en-US" sz="2000" dirty="0">
                <a:solidFill>
                  <a:srgbClr val="000000"/>
                </a:solidFill>
              </a:rPr>
              <a:t>Consider stopping estrogen-containing oral contraceptives or hormone replacement therapy 4 weeks before surgery </a:t>
            </a:r>
          </a:p>
          <a:p>
            <a:endParaRPr lang="en-US" sz="2000" dirty="0">
              <a:solidFill>
                <a:srgbClr val="000000"/>
              </a:solidFill>
            </a:endParaRPr>
          </a:p>
          <a:p>
            <a:r>
              <a:rPr lang="en-US" sz="2000" dirty="0">
                <a:solidFill>
                  <a:srgbClr val="000000"/>
                </a:solidFill>
              </a:rPr>
              <a:t>Patients with a low risk of thromboembolism can be given thromboembolism-deterrent stockings to wear during the perioperative period.  High-risk patients with a history of recurrent DVT, pulmonary embolism and arterial thrombosis will be on warfarin. This should be stopped before surgery and replaced by low molecular weight heparin</a:t>
            </a:r>
            <a:endParaRPr lang="ar-IQ" sz="2000" dirty="0"/>
          </a:p>
        </p:txBody>
      </p:sp>
    </p:spTree>
    <p:extLst>
      <p:ext uri="{BB962C8B-B14F-4D97-AF65-F5344CB8AC3E}">
        <p14:creationId xmlns:p14="http://schemas.microsoft.com/office/powerpoint/2010/main" val="2989364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73152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33400"/>
            <a:ext cx="38100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426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73152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33400"/>
            <a:ext cx="38100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1687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304800"/>
            <a:ext cx="8991600" cy="1509712"/>
          </a:xfrm>
        </p:spPr>
        <p:txBody>
          <a:bodyPr>
            <a:noAutofit/>
          </a:bodyPr>
          <a:lstStyle/>
          <a:p>
            <a:r>
              <a:rPr lang="en-US" b="1" dirty="0">
                <a:solidFill>
                  <a:srgbClr val="FF0000"/>
                </a:solidFill>
              </a:rPr>
              <a:t>Neurological and psychiatric</a:t>
            </a:r>
          </a:p>
          <a:p>
            <a:r>
              <a:rPr lang="en-US" b="1" dirty="0">
                <a:solidFill>
                  <a:srgbClr val="FF0000"/>
                </a:solidFill>
              </a:rPr>
              <a:t>disorders</a:t>
            </a:r>
            <a:endParaRPr lang="en-US" dirty="0">
              <a:solidFill>
                <a:srgbClr val="FF0000"/>
              </a:solidFill>
            </a:endParaRPr>
          </a:p>
          <a:p>
            <a:r>
              <a:rPr lang="en-US" dirty="0">
                <a:solidFill>
                  <a:srgbClr val="000000"/>
                </a:solidFill>
              </a:rPr>
              <a:t>These patients may be on anti-platelet agents or anticoagulants. If it is felt that the neurological and cardiovascular thrombotic risks are low, antiplatelet</a:t>
            </a:r>
          </a:p>
          <a:p>
            <a:r>
              <a:rPr lang="en-US" dirty="0">
                <a:solidFill>
                  <a:srgbClr val="000000"/>
                </a:solidFill>
              </a:rPr>
              <a:t>agents should be withdrawn (7 days for aspirin, 10 days for </a:t>
            </a:r>
            <a:r>
              <a:rPr lang="en-US" dirty="0" err="1">
                <a:solidFill>
                  <a:srgbClr val="000000"/>
                </a:solidFill>
              </a:rPr>
              <a:t>clopidogrel</a:t>
            </a:r>
            <a:r>
              <a:rPr lang="en-US" dirty="0">
                <a:solidFill>
                  <a:srgbClr val="000000"/>
                </a:solidFill>
              </a:rPr>
              <a:t>). </a:t>
            </a:r>
          </a:p>
          <a:p>
            <a:r>
              <a:rPr lang="en-US" dirty="0">
                <a:solidFill>
                  <a:srgbClr val="000000"/>
                </a:solidFill>
              </a:rPr>
              <a:t>If the thrombotic risks are perceived to be high and the patient is undergoing surgery with a high risk of bleeding, aspirin alone should be continued.</a:t>
            </a:r>
          </a:p>
          <a:p>
            <a:r>
              <a:rPr lang="en-US" dirty="0">
                <a:solidFill>
                  <a:srgbClr val="000000"/>
                </a:solidFill>
              </a:rPr>
              <a:t>Anticonvulsants and anti-Parkinson medication is continued </a:t>
            </a:r>
            <a:r>
              <a:rPr lang="en-US" dirty="0" err="1">
                <a:solidFill>
                  <a:srgbClr val="000000"/>
                </a:solidFill>
              </a:rPr>
              <a:t>perioperatively</a:t>
            </a:r>
            <a:r>
              <a:rPr lang="en-US" dirty="0">
                <a:solidFill>
                  <a:srgbClr val="000000"/>
                </a:solidFill>
              </a:rPr>
              <a:t> to help early </a:t>
            </a:r>
            <a:r>
              <a:rPr lang="en-US" dirty="0" err="1">
                <a:solidFill>
                  <a:srgbClr val="000000"/>
                </a:solidFill>
              </a:rPr>
              <a:t>mobilisation</a:t>
            </a:r>
            <a:r>
              <a:rPr lang="en-US" dirty="0">
                <a:solidFill>
                  <a:srgbClr val="000000"/>
                </a:solidFill>
              </a:rPr>
              <a:t> of the patient. Lithium should be stopped 24 hours prior to surgery; The </a:t>
            </a:r>
            <a:r>
              <a:rPr lang="en-US" dirty="0" err="1">
                <a:solidFill>
                  <a:srgbClr val="000000"/>
                </a:solidFill>
              </a:rPr>
              <a:t>anaesthetist</a:t>
            </a:r>
            <a:r>
              <a:rPr lang="en-US" dirty="0">
                <a:solidFill>
                  <a:srgbClr val="000000"/>
                </a:solidFill>
              </a:rPr>
              <a:t> should be informed if patients are on psychiatric medications such as tricyclic antidepressants or monoamine oxidase inhibitors, as these may interact with </a:t>
            </a:r>
            <a:r>
              <a:rPr lang="en-US" dirty="0" err="1">
                <a:solidFill>
                  <a:srgbClr val="000000"/>
                </a:solidFill>
              </a:rPr>
              <a:t>anaesthetic</a:t>
            </a:r>
            <a:endParaRPr lang="ar-IQ" dirty="0"/>
          </a:p>
        </p:txBody>
      </p:sp>
    </p:spTree>
    <p:extLst>
      <p:ext uri="{BB962C8B-B14F-4D97-AF65-F5344CB8AC3E}">
        <p14:creationId xmlns:p14="http://schemas.microsoft.com/office/powerpoint/2010/main" val="3854320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00494"/>
            <a:ext cx="8991600" cy="1938992"/>
          </a:xfrm>
          <a:prstGeom prst="rect">
            <a:avLst/>
          </a:prstGeom>
        </p:spPr>
        <p:txBody>
          <a:bodyPr wrap="square">
            <a:spAutoFit/>
          </a:bodyPr>
          <a:lstStyle/>
          <a:p>
            <a:r>
              <a:rPr lang="en-US" sz="2400" dirty="0"/>
              <a:t>        Risks of surgery, anesthesia and the effects of comorbid conditions should be discussed so that the patient can make an informed decision. Patients should be given advice on ‘nil by mouth’ (NBM) and regular medication and premedication at the preoperative visit. </a:t>
            </a:r>
            <a:endParaRPr lang="ar-IQ" sz="2400" dirty="0"/>
          </a:p>
        </p:txBody>
      </p:sp>
      <p:sp>
        <p:nvSpPr>
          <p:cNvPr id="3" name="Rectangle 2"/>
          <p:cNvSpPr/>
          <p:nvPr/>
        </p:nvSpPr>
        <p:spPr>
          <a:xfrm>
            <a:off x="163286" y="2875002"/>
            <a:ext cx="7848600" cy="3046988"/>
          </a:xfrm>
          <a:prstGeom prst="rect">
            <a:avLst/>
          </a:prstGeom>
        </p:spPr>
        <p:txBody>
          <a:bodyPr wrap="square">
            <a:spAutoFit/>
          </a:bodyPr>
          <a:lstStyle/>
          <a:p>
            <a:r>
              <a:rPr lang="en-US" sz="2400" dirty="0">
                <a:solidFill>
                  <a:srgbClr val="C00000"/>
                </a:solidFill>
              </a:rPr>
              <a:t>Preoperative plan for the best patient outcomes</a:t>
            </a:r>
          </a:p>
          <a:p>
            <a:r>
              <a:rPr lang="en-US" sz="2400" dirty="0">
                <a:solidFill>
                  <a:srgbClr val="002060"/>
                </a:solidFill>
              </a:rPr>
              <a:t> ●● Gather and record all relevant information</a:t>
            </a:r>
          </a:p>
          <a:p>
            <a:r>
              <a:rPr lang="en-US" sz="2400" dirty="0">
                <a:solidFill>
                  <a:srgbClr val="002060"/>
                </a:solidFill>
              </a:rPr>
              <a:t> ●● Optimize patient condition</a:t>
            </a:r>
          </a:p>
          <a:p>
            <a:r>
              <a:rPr lang="en-US" sz="2400" dirty="0">
                <a:solidFill>
                  <a:srgbClr val="002060"/>
                </a:solidFill>
              </a:rPr>
              <a:t> ●● Choose surgery that offers minimal risk and maximum benefit</a:t>
            </a:r>
          </a:p>
          <a:p>
            <a:r>
              <a:rPr lang="en-US" sz="2400" dirty="0">
                <a:solidFill>
                  <a:srgbClr val="002060"/>
                </a:solidFill>
              </a:rPr>
              <a:t> ●● Anticipate and plan for adverse events </a:t>
            </a:r>
          </a:p>
          <a:p>
            <a:r>
              <a:rPr lang="en-US" sz="2400" dirty="0">
                <a:solidFill>
                  <a:srgbClr val="002060"/>
                </a:solidFill>
              </a:rPr>
              <a:t>●● Adequate hydration, nutrition and exercise are advised</a:t>
            </a:r>
            <a:endParaRPr lang="ar-IQ" sz="2400" dirty="0">
              <a:solidFill>
                <a:srgbClr val="002060"/>
              </a:solidFill>
            </a:endParaRPr>
          </a:p>
        </p:txBody>
      </p:sp>
    </p:spTree>
    <p:extLst>
      <p:ext uri="{BB962C8B-B14F-4D97-AF65-F5344CB8AC3E}">
        <p14:creationId xmlns:p14="http://schemas.microsoft.com/office/powerpoint/2010/main" val="225327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20472"/>
            <a:ext cx="9067800" cy="4094328"/>
          </a:xfrm>
        </p:spPr>
        <p:txBody>
          <a:bodyPr>
            <a:noAutofit/>
          </a:bodyPr>
          <a:lstStyle/>
          <a:p>
            <a:r>
              <a:rPr lang="en-US" b="1" dirty="0">
                <a:solidFill>
                  <a:srgbClr val="FF0000"/>
                </a:solidFill>
              </a:rPr>
              <a:t>Musculoskeletal disorders</a:t>
            </a:r>
          </a:p>
          <a:p>
            <a:r>
              <a:rPr lang="en-US" dirty="0">
                <a:solidFill>
                  <a:srgbClr val="000000"/>
                </a:solidFill>
              </a:rPr>
              <a:t>   Rheumatoid arthritis can lead to an unstable cervical spine with the possibility of spinal cord injury during intubation. Therefore, flexion and extension lateral cervical spine radiographs should be obtained in  </a:t>
            </a:r>
            <a:r>
              <a:rPr lang="en-US" dirty="0" err="1">
                <a:solidFill>
                  <a:srgbClr val="000000"/>
                </a:solidFill>
              </a:rPr>
              <a:t>symptomtic</a:t>
            </a:r>
            <a:r>
              <a:rPr lang="en-US" dirty="0">
                <a:solidFill>
                  <a:srgbClr val="000000"/>
                </a:solidFill>
              </a:rPr>
              <a:t> patient </a:t>
            </a:r>
          </a:p>
          <a:p>
            <a:endParaRPr lang="ar-IQ" dirty="0">
              <a:solidFill>
                <a:srgbClr val="000000"/>
              </a:solidFill>
            </a:endParaRPr>
          </a:p>
          <a:p>
            <a:r>
              <a:rPr lang="en-US" dirty="0">
                <a:solidFill>
                  <a:srgbClr val="000000"/>
                </a:solidFill>
              </a:rPr>
              <a:t>    In </a:t>
            </a:r>
            <a:r>
              <a:rPr lang="en-US" dirty="0" err="1">
                <a:solidFill>
                  <a:srgbClr val="000000"/>
                </a:solidFill>
              </a:rPr>
              <a:t>ankylosing</a:t>
            </a:r>
            <a:r>
              <a:rPr lang="en-US" dirty="0">
                <a:solidFill>
                  <a:srgbClr val="000000"/>
                </a:solidFill>
              </a:rPr>
              <a:t> spondylitis patients, in addition to the problems</a:t>
            </a:r>
          </a:p>
          <a:p>
            <a:r>
              <a:rPr lang="en-US" dirty="0">
                <a:solidFill>
                  <a:srgbClr val="000000"/>
                </a:solidFill>
              </a:rPr>
              <a:t>discussed above, techniques of spinal or epidural </a:t>
            </a:r>
            <a:r>
              <a:rPr lang="en-US" dirty="0" err="1">
                <a:solidFill>
                  <a:srgbClr val="000000"/>
                </a:solidFill>
              </a:rPr>
              <a:t>anaesthesia</a:t>
            </a:r>
            <a:endParaRPr lang="en-US" dirty="0">
              <a:solidFill>
                <a:srgbClr val="000000"/>
              </a:solidFill>
            </a:endParaRPr>
          </a:p>
          <a:p>
            <a:r>
              <a:rPr lang="en-US" dirty="0">
                <a:solidFill>
                  <a:srgbClr val="000000"/>
                </a:solidFill>
              </a:rPr>
              <a:t>are often challenging. Patients with systemic lupus</a:t>
            </a:r>
          </a:p>
          <a:p>
            <a:r>
              <a:rPr lang="en-US" dirty="0" err="1">
                <a:solidFill>
                  <a:srgbClr val="000000"/>
                </a:solidFill>
              </a:rPr>
              <a:t>erythematosus</a:t>
            </a:r>
            <a:r>
              <a:rPr lang="en-US" dirty="0">
                <a:solidFill>
                  <a:srgbClr val="000000"/>
                </a:solidFill>
              </a:rPr>
              <a:t> may exhibit a </a:t>
            </a:r>
            <a:r>
              <a:rPr lang="en-US" dirty="0" err="1">
                <a:solidFill>
                  <a:srgbClr val="000000"/>
                </a:solidFill>
              </a:rPr>
              <a:t>hypercoagulable</a:t>
            </a:r>
            <a:r>
              <a:rPr lang="en-US" dirty="0">
                <a:solidFill>
                  <a:srgbClr val="000000"/>
                </a:solidFill>
              </a:rPr>
              <a:t> state along</a:t>
            </a:r>
          </a:p>
          <a:p>
            <a:r>
              <a:rPr lang="en-US" dirty="0">
                <a:solidFill>
                  <a:srgbClr val="000000"/>
                </a:solidFill>
              </a:rPr>
              <a:t>with airway difficulties. </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4114800"/>
            <a:ext cx="6462712"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7998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a:xfrm>
            <a:off x="0" y="152400"/>
            <a:ext cx="11277600" cy="1509712"/>
          </a:xfrm>
        </p:spPr>
        <p:txBody>
          <a:bodyPr>
            <a:noAutofit/>
          </a:bodyPr>
          <a:lstStyle/>
          <a:p>
            <a:r>
              <a:rPr lang="en-US" b="1" dirty="0">
                <a:solidFill>
                  <a:srgbClr val="FF0000"/>
                </a:solidFill>
              </a:rPr>
              <a:t>Airway assessment</a:t>
            </a:r>
          </a:p>
          <a:p>
            <a:r>
              <a:rPr lang="en-US" dirty="0">
                <a:solidFill>
                  <a:srgbClr val="000000"/>
                </a:solidFill>
              </a:rPr>
              <a:t>The ability to intubate the trachea and oxygenate the patient</a:t>
            </a:r>
          </a:p>
          <a:p>
            <a:r>
              <a:rPr lang="en-US" dirty="0">
                <a:solidFill>
                  <a:srgbClr val="000000"/>
                </a:solidFill>
              </a:rPr>
              <a:t>are basic and crucial skills of the </a:t>
            </a:r>
            <a:r>
              <a:rPr lang="en-US" dirty="0" err="1">
                <a:solidFill>
                  <a:srgbClr val="000000"/>
                </a:solidFill>
              </a:rPr>
              <a:t>anaesthetist</a:t>
            </a:r>
            <a:r>
              <a:rPr lang="en-US" dirty="0">
                <a:solidFill>
                  <a:srgbClr val="000000"/>
                </a:solidFill>
              </a:rPr>
              <a:t>. The ease or</a:t>
            </a:r>
          </a:p>
          <a:p>
            <a:r>
              <a:rPr lang="en-US" dirty="0">
                <a:solidFill>
                  <a:srgbClr val="000000"/>
                </a:solidFill>
              </a:rPr>
              <a:t>difficulty encountered when performing airway </a:t>
            </a:r>
            <a:r>
              <a:rPr lang="en-US" dirty="0" err="1">
                <a:solidFill>
                  <a:srgbClr val="000000"/>
                </a:solidFill>
              </a:rPr>
              <a:t>manoeuvres</a:t>
            </a:r>
            <a:endParaRPr lang="en-US" dirty="0">
              <a:solidFill>
                <a:srgbClr val="000000"/>
              </a:solidFill>
            </a:endParaRPr>
          </a:p>
          <a:p>
            <a:r>
              <a:rPr lang="en-US" dirty="0">
                <a:solidFill>
                  <a:srgbClr val="000000"/>
                </a:solidFill>
              </a:rPr>
              <a:t>can be predicted by simple examination findings of full mouth</a:t>
            </a:r>
          </a:p>
          <a:p>
            <a:r>
              <a:rPr lang="en-US" dirty="0">
                <a:solidFill>
                  <a:srgbClr val="000000"/>
                </a:solidFill>
              </a:rPr>
              <a:t>opening (modified </a:t>
            </a:r>
            <a:r>
              <a:rPr lang="en-US" dirty="0" err="1">
                <a:solidFill>
                  <a:srgbClr val="000000"/>
                </a:solidFill>
              </a:rPr>
              <a:t>Mallampati</a:t>
            </a:r>
            <a:r>
              <a:rPr lang="en-US" dirty="0">
                <a:solidFill>
                  <a:srgbClr val="000000"/>
                </a:solidFill>
              </a:rPr>
              <a:t> class), jaw protrusion, neck</a:t>
            </a:r>
          </a:p>
          <a:p>
            <a:r>
              <a:rPr lang="en-US" dirty="0">
                <a:solidFill>
                  <a:srgbClr val="000000"/>
                </a:solidFill>
              </a:rPr>
              <a:t>movement and </a:t>
            </a:r>
            <a:r>
              <a:rPr lang="en-US" dirty="0" err="1">
                <a:solidFill>
                  <a:srgbClr val="000000"/>
                </a:solidFill>
              </a:rPr>
              <a:t>thyromental</a:t>
            </a:r>
            <a:r>
              <a:rPr lang="en-US" dirty="0">
                <a:solidFill>
                  <a:srgbClr val="000000"/>
                </a:solidFill>
              </a:rPr>
              <a:t> distance. The </a:t>
            </a:r>
            <a:r>
              <a:rPr lang="en-US" dirty="0" err="1">
                <a:solidFill>
                  <a:srgbClr val="000000"/>
                </a:solidFill>
              </a:rPr>
              <a:t>anaesthetist</a:t>
            </a:r>
            <a:r>
              <a:rPr lang="en-US" dirty="0">
                <a:solidFill>
                  <a:srgbClr val="000000"/>
                </a:solidFill>
              </a:rPr>
              <a:t> should</a:t>
            </a:r>
          </a:p>
          <a:p>
            <a:r>
              <a:rPr lang="en-US" dirty="0">
                <a:solidFill>
                  <a:srgbClr val="000000"/>
                </a:solidFill>
              </a:rPr>
              <a:t>look for loose teeth, obvious </a:t>
            </a:r>
            <a:r>
              <a:rPr lang="en-US" dirty="0" err="1">
                <a:solidFill>
                  <a:srgbClr val="000000"/>
                </a:solidFill>
              </a:rPr>
              <a:t>tumours</a:t>
            </a:r>
            <a:r>
              <a:rPr lang="en-US" dirty="0">
                <a:solidFill>
                  <a:srgbClr val="000000"/>
                </a:solidFill>
              </a:rPr>
              <a:t>, scars, infections, obesity,</a:t>
            </a:r>
          </a:p>
          <a:p>
            <a:r>
              <a:rPr lang="en-US" dirty="0">
                <a:solidFill>
                  <a:srgbClr val="000000"/>
                </a:solidFill>
              </a:rPr>
              <a:t>thickness of the neck, etc., which will indicate difficulty</a:t>
            </a:r>
          </a:p>
          <a:p>
            <a:r>
              <a:rPr lang="en-US" dirty="0">
                <a:solidFill>
                  <a:srgbClr val="000000"/>
                </a:solidFill>
              </a:rPr>
              <a:t>in </a:t>
            </a:r>
            <a:r>
              <a:rPr lang="en-US" dirty="0" err="1">
                <a:solidFill>
                  <a:srgbClr val="000000"/>
                </a:solidFill>
              </a:rPr>
              <a:t>visualising</a:t>
            </a:r>
            <a:r>
              <a:rPr lang="en-US" dirty="0">
                <a:solidFill>
                  <a:srgbClr val="000000"/>
                </a:solidFill>
              </a:rPr>
              <a:t> the airway. When more than one of the above</a:t>
            </a:r>
          </a:p>
          <a:p>
            <a:r>
              <a:rPr lang="en-US" dirty="0">
                <a:solidFill>
                  <a:srgbClr val="000000"/>
                </a:solidFill>
              </a:rPr>
              <a:t>tests are positive, the chances of experiencing difficulty in</a:t>
            </a:r>
          </a:p>
          <a:p>
            <a:r>
              <a:rPr lang="en-US" dirty="0">
                <a:solidFill>
                  <a:srgbClr val="000000"/>
                </a:solidFill>
              </a:rPr>
              <a:t>obtaining and securing the airway become greater. </a:t>
            </a: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9" y="5334000"/>
            <a:ext cx="6391701"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0" y="4687669"/>
            <a:ext cx="4572000" cy="646331"/>
          </a:xfrm>
          <a:prstGeom prst="rect">
            <a:avLst/>
          </a:prstGeom>
        </p:spPr>
        <p:txBody>
          <a:bodyPr>
            <a:spAutoFit/>
          </a:bodyPr>
          <a:lstStyle/>
          <a:p>
            <a:r>
              <a:rPr lang="en-US" b="1" dirty="0">
                <a:solidFill>
                  <a:srgbClr val="FF0000"/>
                </a:solidFill>
              </a:rPr>
              <a:t>Airway assessment (</a:t>
            </a:r>
            <a:r>
              <a:rPr lang="en-US" b="1" dirty="0" err="1">
                <a:solidFill>
                  <a:srgbClr val="FF0000"/>
                </a:solidFill>
              </a:rPr>
              <a:t>Samsoon</a:t>
            </a:r>
            <a:r>
              <a:rPr lang="en-US" b="1" dirty="0">
                <a:solidFill>
                  <a:srgbClr val="FF0000"/>
                </a:solidFill>
              </a:rPr>
              <a:t> and Young</a:t>
            </a:r>
          </a:p>
          <a:p>
            <a:r>
              <a:rPr lang="en-US" b="1" dirty="0">
                <a:solidFill>
                  <a:srgbClr val="FF0000"/>
                </a:solidFill>
              </a:rPr>
              <a:t>modified </a:t>
            </a:r>
            <a:r>
              <a:rPr lang="en-US" b="1" dirty="0" err="1">
                <a:solidFill>
                  <a:srgbClr val="FF0000"/>
                </a:solidFill>
              </a:rPr>
              <a:t>Mallampati</a:t>
            </a:r>
            <a:r>
              <a:rPr lang="en-US" b="1" dirty="0">
                <a:solidFill>
                  <a:srgbClr val="FF0000"/>
                </a:solidFill>
              </a:rPr>
              <a:t> test).</a:t>
            </a:r>
            <a:endParaRPr lang="ar-IQ" b="1" dirty="0">
              <a:solidFill>
                <a:srgbClr val="FF0000"/>
              </a:solidFill>
            </a:endParaRPr>
          </a:p>
        </p:txBody>
      </p:sp>
    </p:spTree>
    <p:extLst>
      <p:ext uri="{BB962C8B-B14F-4D97-AF65-F5344CB8AC3E}">
        <p14:creationId xmlns:p14="http://schemas.microsoft.com/office/powerpoint/2010/main" val="2031287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p:txBody>
          <a:bodyPr/>
          <a:lstStyle/>
          <a:p>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7" y="1066800"/>
            <a:ext cx="6687403"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196" y="143470"/>
            <a:ext cx="6839803" cy="707886"/>
          </a:xfrm>
          <a:prstGeom prst="rect">
            <a:avLst/>
          </a:prstGeom>
        </p:spPr>
        <p:txBody>
          <a:bodyPr wrap="square">
            <a:spAutoFit/>
          </a:bodyPr>
          <a:lstStyle/>
          <a:p>
            <a:r>
              <a:rPr lang="en-US" sz="2000" b="1" dirty="0">
                <a:solidFill>
                  <a:srgbClr val="FF0000"/>
                </a:solidFill>
              </a:rPr>
              <a:t>Patient factors that predispose to high risk of morbidity and mortality</a:t>
            </a:r>
            <a:r>
              <a:rPr lang="en-US" dirty="0">
                <a:solidFill>
                  <a:srgbClr val="FF0000"/>
                </a:solidFill>
                <a:latin typeface="HelveticaNeueLTStd-Roman"/>
              </a:rPr>
              <a:t>.</a:t>
            </a:r>
            <a:endParaRPr lang="ar-IQ" dirty="0">
              <a:solidFill>
                <a:srgbClr val="FF0000"/>
              </a:solidFill>
            </a:endParaRPr>
          </a:p>
        </p:txBody>
      </p:sp>
    </p:spTree>
    <p:extLst>
      <p:ext uri="{BB962C8B-B14F-4D97-AF65-F5344CB8AC3E}">
        <p14:creationId xmlns:p14="http://schemas.microsoft.com/office/powerpoint/2010/main" val="807976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Text Placeholder 2"/>
          <p:cNvSpPr>
            <a:spLocks noGrp="1"/>
          </p:cNvSpPr>
          <p:nvPr>
            <p:ph type="body" idx="1"/>
          </p:nvPr>
        </p:nvSpPr>
        <p:spPr/>
        <p:txBody>
          <a:bodyPr/>
          <a:lstStyle/>
          <a:p>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4" y="762000"/>
            <a:ext cx="60198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334" y="228600"/>
            <a:ext cx="4628866" cy="400110"/>
          </a:xfrm>
          <a:prstGeom prst="rect">
            <a:avLst/>
          </a:prstGeom>
        </p:spPr>
        <p:txBody>
          <a:bodyPr wrap="square">
            <a:spAutoFit/>
          </a:bodyPr>
          <a:lstStyle/>
          <a:p>
            <a:r>
              <a:rPr lang="en-US" sz="2000" b="1" dirty="0">
                <a:solidFill>
                  <a:srgbClr val="FF0000"/>
                </a:solidFill>
              </a:rPr>
              <a:t>Surgery specific estimates of risk</a:t>
            </a:r>
            <a:endParaRPr lang="ar-IQ" sz="2000" b="1" dirty="0">
              <a:solidFill>
                <a:srgbClr val="FF0000"/>
              </a:solidFill>
            </a:endParaRPr>
          </a:p>
        </p:txBody>
      </p:sp>
    </p:spTree>
    <p:extLst>
      <p:ext uri="{BB962C8B-B14F-4D97-AF65-F5344CB8AC3E}">
        <p14:creationId xmlns:p14="http://schemas.microsoft.com/office/powerpoint/2010/main" val="650635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a:xfrm>
            <a:off x="31844" y="228600"/>
            <a:ext cx="9035955" cy="1509712"/>
          </a:xfrm>
        </p:spPr>
        <p:txBody>
          <a:bodyPr>
            <a:noAutofit/>
          </a:bodyPr>
          <a:lstStyle/>
          <a:p>
            <a:r>
              <a:rPr lang="en-US" b="1" dirty="0">
                <a:solidFill>
                  <a:srgbClr val="FF0000"/>
                </a:solidFill>
              </a:rPr>
              <a:t>Management f risk</a:t>
            </a:r>
          </a:p>
          <a:p>
            <a:r>
              <a:rPr lang="en-US" dirty="0">
                <a:solidFill>
                  <a:srgbClr val="000000"/>
                </a:solidFill>
              </a:rPr>
              <a:t>  The patient and the surgeon may choose a less extensive or even a non-surgical option where risks of the definitive procedure are deemed to be too high or unacceptable   </a:t>
            </a:r>
          </a:p>
          <a:p>
            <a:r>
              <a:rPr lang="en-US" u="sng" dirty="0">
                <a:solidFill>
                  <a:srgbClr val="000000"/>
                </a:solidFill>
              </a:rPr>
              <a:t>The Royal College of Surgeons (RCS) of England has recommended that </a:t>
            </a:r>
            <a:r>
              <a:rPr lang="en-US" u="sng" dirty="0" err="1">
                <a:solidFill>
                  <a:srgbClr val="000000"/>
                </a:solidFill>
              </a:rPr>
              <a:t>thepatients</a:t>
            </a:r>
            <a:r>
              <a:rPr lang="en-US" u="sng" dirty="0">
                <a:solidFill>
                  <a:srgbClr val="000000"/>
                </a:solidFill>
              </a:rPr>
              <a:t> who are predicted to have greater than 5% mortality risk should have active consultant input in all stage of their management.</a:t>
            </a:r>
          </a:p>
          <a:p>
            <a:r>
              <a:rPr lang="en-US" u="sng" dirty="0">
                <a:solidFill>
                  <a:srgbClr val="000000"/>
                </a:solidFill>
              </a:rPr>
              <a:t>Surgical procedures in those with predicted mortality of &gt;10% should be conducted under the direct supervision of consultant surgeon or </a:t>
            </a:r>
            <a:r>
              <a:rPr lang="en-US" u="sng" dirty="0" err="1">
                <a:solidFill>
                  <a:srgbClr val="000000"/>
                </a:solidFill>
              </a:rPr>
              <a:t>anaesthetist</a:t>
            </a:r>
            <a:r>
              <a:rPr lang="en-US" u="sng" dirty="0">
                <a:solidFill>
                  <a:srgbClr val="000000"/>
                </a:solidFill>
              </a:rPr>
              <a:t> and should be managed in the critical care facility.</a:t>
            </a:r>
          </a:p>
          <a:p>
            <a:r>
              <a:rPr lang="en-US" dirty="0">
                <a:solidFill>
                  <a:srgbClr val="000000"/>
                </a:solidFill>
              </a:rPr>
              <a:t>Depending on particular comorbidities, it may be possible for a patient’s underlying conditions to be improved by </a:t>
            </a:r>
            <a:r>
              <a:rPr lang="en-US" dirty="0" err="1">
                <a:solidFill>
                  <a:srgbClr val="000000"/>
                </a:solidFill>
              </a:rPr>
              <a:t>optimising</a:t>
            </a:r>
            <a:r>
              <a:rPr lang="en-US" dirty="0">
                <a:solidFill>
                  <a:srgbClr val="000000"/>
                </a:solidFill>
              </a:rPr>
              <a:t> their medical therapy.</a:t>
            </a:r>
          </a:p>
          <a:p>
            <a:r>
              <a:rPr lang="en-US" dirty="0">
                <a:solidFill>
                  <a:srgbClr val="000000"/>
                </a:solidFill>
              </a:rPr>
              <a:t>The likelihood of the high-risk patient</a:t>
            </a:r>
          </a:p>
          <a:p>
            <a:r>
              <a:rPr lang="en-US" dirty="0">
                <a:solidFill>
                  <a:srgbClr val="000000"/>
                </a:solidFill>
              </a:rPr>
              <a:t>requiring postoperative critical care should be planned preoperatively</a:t>
            </a:r>
          </a:p>
          <a:p>
            <a:r>
              <a:rPr lang="en-US" dirty="0">
                <a:solidFill>
                  <a:srgbClr val="000000"/>
                </a:solidFill>
              </a:rPr>
              <a:t>and discussed with the duty critical care physician.</a:t>
            </a:r>
          </a:p>
          <a:p>
            <a:r>
              <a:rPr lang="en-US" dirty="0">
                <a:solidFill>
                  <a:srgbClr val="000000"/>
                </a:solidFill>
              </a:rPr>
              <a:t>The identification of patients who will benefit the most</a:t>
            </a:r>
          </a:p>
          <a:p>
            <a:r>
              <a:rPr lang="en-US" dirty="0">
                <a:solidFill>
                  <a:srgbClr val="000000"/>
                </a:solidFill>
              </a:rPr>
              <a:t>from these interventions is important, not only for </a:t>
            </a:r>
            <a:r>
              <a:rPr lang="en-US" dirty="0" err="1">
                <a:solidFill>
                  <a:srgbClr val="000000"/>
                </a:solidFill>
              </a:rPr>
              <a:t>th</a:t>
            </a:r>
            <a:endParaRPr lang="en-US" dirty="0">
              <a:solidFill>
                <a:srgbClr val="000000"/>
              </a:solidFill>
            </a:endParaRPr>
          </a:p>
          <a:p>
            <a:r>
              <a:rPr lang="en-US" dirty="0">
                <a:solidFill>
                  <a:srgbClr val="000000"/>
                </a:solidFill>
              </a:rPr>
              <a:t>improvement of outcomes but also the effective allocation of</a:t>
            </a:r>
          </a:p>
          <a:p>
            <a:r>
              <a:rPr lang="en-US" dirty="0">
                <a:solidFill>
                  <a:srgbClr val="000000"/>
                </a:solidFill>
              </a:rPr>
              <a:t>resources. As discussed above, emergency surgery is associated</a:t>
            </a:r>
          </a:p>
          <a:p>
            <a:r>
              <a:rPr lang="en-US" dirty="0">
                <a:solidFill>
                  <a:srgbClr val="000000"/>
                </a:solidFill>
              </a:rPr>
              <a:t>with higher risks because by its very nature there is less time</a:t>
            </a:r>
          </a:p>
          <a:p>
            <a:r>
              <a:rPr lang="en-US" dirty="0">
                <a:solidFill>
                  <a:srgbClr val="000000"/>
                </a:solidFill>
              </a:rPr>
              <a:t>and opportunity to </a:t>
            </a:r>
            <a:r>
              <a:rPr lang="en-US" dirty="0" err="1">
                <a:solidFill>
                  <a:srgbClr val="000000"/>
                </a:solidFill>
              </a:rPr>
              <a:t>organise</a:t>
            </a:r>
            <a:r>
              <a:rPr lang="en-US" dirty="0">
                <a:solidFill>
                  <a:srgbClr val="000000"/>
                </a:solidFill>
              </a:rPr>
              <a:t> these additional levels of care. </a:t>
            </a:r>
            <a:endParaRPr lang="ar-IQ" dirty="0"/>
          </a:p>
        </p:txBody>
      </p:sp>
    </p:spTree>
    <p:extLst>
      <p:ext uri="{BB962C8B-B14F-4D97-AF65-F5344CB8AC3E}">
        <p14:creationId xmlns:p14="http://schemas.microsoft.com/office/powerpoint/2010/main" val="2507775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p:txBody>
          <a:bodyPr/>
          <a:lstStyle/>
          <a:p>
            <a:endParaRPr lang="ar-IQ"/>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31" y="228600"/>
            <a:ext cx="5372669"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31" y="4572000"/>
            <a:ext cx="5372669"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5832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57" y="0"/>
            <a:ext cx="7086600" cy="1828800"/>
          </a:xfrm>
        </p:spPr>
        <p:txBody>
          <a:bodyPr/>
          <a:lstStyle/>
          <a:p>
            <a:endParaRPr lang="ar-IQ" dirty="0"/>
          </a:p>
        </p:txBody>
      </p:sp>
      <p:sp>
        <p:nvSpPr>
          <p:cNvPr id="3" name="Text Placeholder 2"/>
          <p:cNvSpPr>
            <a:spLocks noGrp="1"/>
          </p:cNvSpPr>
          <p:nvPr>
            <p:ph type="body" idx="1"/>
          </p:nvPr>
        </p:nvSpPr>
        <p:spPr>
          <a:xfrm>
            <a:off x="-25022" y="0"/>
            <a:ext cx="9169021" cy="1509712"/>
          </a:xfrm>
        </p:spPr>
        <p:txBody>
          <a:bodyPr>
            <a:noAutofit/>
          </a:bodyPr>
          <a:lstStyle/>
          <a:p>
            <a:r>
              <a:rPr lang="en-US" b="1" dirty="0">
                <a:solidFill>
                  <a:srgbClr val="FF0000"/>
                </a:solidFill>
              </a:rPr>
              <a:t>ARRANGING THEATRE LIST</a:t>
            </a:r>
          </a:p>
          <a:p>
            <a:pPr algn="just" rtl="0"/>
            <a:r>
              <a:rPr lang="en-US" b="1" dirty="0">
                <a:solidFill>
                  <a:srgbClr val="000000"/>
                </a:solidFill>
              </a:rPr>
              <a:t>         The date, place and time of operation should be matched with availability of personnel. Appropriate equipment and instruments should be made available. The operating list should be distributed as early as possible to all staff who are involved in making the list run smoothly . If this is done electronically, familiarity with the computer system is required.</a:t>
            </a:r>
          </a:p>
          <a:p>
            <a:pPr algn="just" rtl="0"/>
            <a:endParaRPr lang="en-US" b="1" dirty="0">
              <a:solidFill>
                <a:srgbClr val="000000"/>
              </a:solidFill>
            </a:endParaRPr>
          </a:p>
          <a:p>
            <a:pPr algn="just" rtl="0"/>
            <a:r>
              <a:rPr lang="en-US" b="1" dirty="0">
                <a:solidFill>
                  <a:srgbClr val="000000"/>
                </a:solidFill>
              </a:rPr>
              <a:t>          Priorities patients, e.g. </a:t>
            </a:r>
            <a:r>
              <a:rPr lang="en-US" b="1" dirty="0">
                <a:solidFill>
                  <a:srgbClr val="002060"/>
                </a:solidFill>
              </a:rPr>
              <a:t>children and diabetic patients should be placed at the beginning of the list; life- and limb-threatening surgery should take priority; cancer patients</a:t>
            </a:r>
          </a:p>
          <a:p>
            <a:pPr algn="just" rtl="0"/>
            <a:r>
              <a:rPr lang="en-US" b="1" dirty="0">
                <a:solidFill>
                  <a:srgbClr val="002060"/>
                </a:solidFill>
              </a:rPr>
              <a:t>need to be treated early</a:t>
            </a:r>
            <a:r>
              <a:rPr lang="en-US" dirty="0">
                <a:solidFill>
                  <a:srgbClr val="000000"/>
                </a:solidFill>
                <a:latin typeface="GoudyStd"/>
              </a:rPr>
              <a:t>.</a:t>
            </a:r>
            <a:endParaRPr lang="ar-IQ" dirty="0"/>
          </a:p>
        </p:txBody>
      </p:sp>
    </p:spTree>
    <p:extLst>
      <p:ext uri="{BB962C8B-B14F-4D97-AF65-F5344CB8AC3E}">
        <p14:creationId xmlns:p14="http://schemas.microsoft.com/office/powerpoint/2010/main" val="392567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7DCF-A857-435E-A3EF-489C8CD9E4F0}"/>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4CF05895-C49B-4F07-AF96-8F648BD79924}"/>
              </a:ext>
            </a:extLst>
          </p:cNvPr>
          <p:cNvSpPr>
            <a:spLocks noGrp="1"/>
          </p:cNvSpPr>
          <p:nvPr>
            <p:ph type="body" idx="1"/>
          </p:nvPr>
        </p:nvSpPr>
        <p:spPr/>
        <p:txBody>
          <a:bodyPr/>
          <a:lstStyle/>
          <a:p>
            <a:endParaRPr lang="en-US" dirty="0"/>
          </a:p>
        </p:txBody>
      </p:sp>
      <p:sp>
        <p:nvSpPr>
          <p:cNvPr id="4" name="Rectangle 3">
            <a:extLst>
              <a:ext uri="{FF2B5EF4-FFF2-40B4-BE49-F238E27FC236}">
                <a16:creationId xmlns:a16="http://schemas.microsoft.com/office/drawing/2014/main" id="{9C750170-E581-4DC2-A89E-6B3057791619}"/>
              </a:ext>
            </a:extLst>
          </p:cNvPr>
          <p:cNvSpPr/>
          <p:nvPr/>
        </p:nvSpPr>
        <p:spPr>
          <a:xfrm>
            <a:off x="1088645" y="2967335"/>
            <a:ext cx="6966715"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Thank you for lessening </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40095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762000"/>
          </a:xfrm>
        </p:spPr>
        <p:txBody>
          <a:bodyPr/>
          <a:lstStyle/>
          <a:p>
            <a:r>
              <a:rPr lang="en-US" sz="2800" dirty="0">
                <a:solidFill>
                  <a:srgbClr val="FF0000"/>
                </a:solidFill>
                <a:cs typeface="+mn-cs"/>
              </a:rPr>
              <a:t>PATIENT ASSESSMENT</a:t>
            </a:r>
            <a:endParaRPr lang="ar-IQ" sz="2800" dirty="0">
              <a:solidFill>
                <a:srgbClr val="FF0000"/>
              </a:solidFill>
              <a:cs typeface="+mn-cs"/>
            </a:endParaRPr>
          </a:p>
        </p:txBody>
      </p:sp>
      <p:sp>
        <p:nvSpPr>
          <p:cNvPr id="3" name="Text Placeholder 2"/>
          <p:cNvSpPr>
            <a:spLocks noGrp="1"/>
          </p:cNvSpPr>
          <p:nvPr>
            <p:ph type="body" idx="1"/>
          </p:nvPr>
        </p:nvSpPr>
        <p:spPr>
          <a:xfrm>
            <a:off x="-18144" y="990600"/>
            <a:ext cx="8781143" cy="5486400"/>
          </a:xfrm>
        </p:spPr>
        <p:txBody>
          <a:bodyPr>
            <a:normAutofit/>
          </a:bodyPr>
          <a:lstStyle/>
          <a:p>
            <a:r>
              <a:rPr lang="en-US" sz="2400" b="1" dirty="0">
                <a:solidFill>
                  <a:schemeClr val="tx1"/>
                </a:solidFill>
              </a:rPr>
              <a:t>History taking</a:t>
            </a:r>
            <a:r>
              <a:rPr lang="en-US" b="1" dirty="0">
                <a:solidFill>
                  <a:schemeClr val="tx1"/>
                </a:solidFill>
              </a:rPr>
              <a:t> </a:t>
            </a:r>
          </a:p>
          <a:p>
            <a:pPr algn="justLow" rtl="0"/>
            <a:r>
              <a:rPr lang="en-US" dirty="0">
                <a:solidFill>
                  <a:schemeClr val="tx1"/>
                </a:solidFill>
              </a:rPr>
              <a:t>    Screening questions will reveal ‘fitness’ for surgery and anesthesia. </a:t>
            </a:r>
          </a:p>
          <a:p>
            <a:pPr algn="justLow" rtl="0"/>
            <a:r>
              <a:rPr lang="en-US" dirty="0">
                <a:solidFill>
                  <a:schemeClr val="tx1"/>
                </a:solidFill>
              </a:rPr>
              <a:t>Patients with recent chest infections should be assessed for anesthetic risks and postoperative surgical infection.</a:t>
            </a:r>
          </a:p>
          <a:p>
            <a:pPr algn="justLow" rtl="0"/>
            <a:r>
              <a:rPr lang="en-US" dirty="0">
                <a:solidFill>
                  <a:schemeClr val="tx1"/>
                </a:solidFill>
              </a:rPr>
              <a:t>     Inability to achieve four metabolic equivalents, e.g. climbing a flight of stairs, increases cardiac risk after major surgery.   </a:t>
            </a:r>
          </a:p>
          <a:p>
            <a:pPr algn="justLow" rtl="0"/>
            <a:r>
              <a:rPr lang="en-US" dirty="0">
                <a:solidFill>
                  <a:schemeClr val="tx1"/>
                </a:solidFill>
              </a:rPr>
              <a:t>     The history of past surgery and anesthesia can reveal the problems one may face during current hospitalization (e.g. intra-abdominal adhesions for planned laparoscopic surgery, </a:t>
            </a:r>
            <a:r>
              <a:rPr lang="en-US" dirty="0" err="1">
                <a:solidFill>
                  <a:schemeClr val="tx1"/>
                </a:solidFill>
              </a:rPr>
              <a:t>suxamethonium</a:t>
            </a:r>
            <a:r>
              <a:rPr lang="en-US" dirty="0">
                <a:solidFill>
                  <a:schemeClr val="tx1"/>
                </a:solidFill>
              </a:rPr>
              <a:t> apnea). </a:t>
            </a:r>
            <a:r>
              <a:rPr lang="ar-IQ" dirty="0">
                <a:solidFill>
                  <a:schemeClr val="tx1"/>
                </a:solidFill>
              </a:rPr>
              <a:t> </a:t>
            </a:r>
          </a:p>
          <a:p>
            <a:pPr algn="justLow" rtl="0"/>
            <a:r>
              <a:rPr lang="ar-IQ" dirty="0">
                <a:solidFill>
                  <a:schemeClr val="tx1"/>
                </a:solidFill>
              </a:rPr>
              <a:t>   </a:t>
            </a:r>
            <a:r>
              <a:rPr lang="en-US" dirty="0">
                <a:solidFill>
                  <a:schemeClr val="tx1"/>
                </a:solidFill>
              </a:rPr>
              <a:t>   The use drugs and alcohol consumption should be noted as they are known to be associated with adverse outcomes. </a:t>
            </a:r>
          </a:p>
          <a:p>
            <a:pPr algn="justLow" rtl="0"/>
            <a:r>
              <a:rPr lang="en-US" dirty="0">
                <a:solidFill>
                  <a:schemeClr val="tx1"/>
                </a:solidFill>
              </a:rPr>
              <a:t>     Check for allergies and risk factors for deep vein thrombosis (DVT). Social history, ability to communicate and mobility are important in planning rehabilitation after surgery. Such as anemia, angina, palpitations or obesity.</a:t>
            </a:r>
          </a:p>
        </p:txBody>
      </p:sp>
    </p:spTree>
    <p:extLst>
      <p:ext uri="{BB962C8B-B14F-4D97-AF65-F5344CB8AC3E}">
        <p14:creationId xmlns:p14="http://schemas.microsoft.com/office/powerpoint/2010/main" val="226621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707323"/>
            <a:ext cx="7886700" cy="2855153"/>
          </a:xfrm>
        </p:spPr>
        <p:txBody>
          <a:bodyPr/>
          <a:lstStyle/>
          <a:p>
            <a:endParaRPr lang="ar-IQ" dirty="0"/>
          </a:p>
        </p:txBody>
      </p:sp>
      <p:sp>
        <p:nvSpPr>
          <p:cNvPr id="3" name="Text Placeholder 2"/>
          <p:cNvSpPr>
            <a:spLocks noGrp="1"/>
          </p:cNvSpPr>
          <p:nvPr>
            <p:ph type="body" idx="1"/>
          </p:nvPr>
        </p:nvSpPr>
        <p:spPr>
          <a:xfrm>
            <a:off x="623888" y="4588194"/>
            <a:ext cx="7886700" cy="1501457"/>
          </a:xfrm>
        </p:spPr>
        <p:txBody>
          <a:bodyPr/>
          <a:lstStyle/>
          <a:p>
            <a:endParaRPr lang="ar-IQ"/>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37" y="277587"/>
            <a:ext cx="8465363" cy="643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rot="10800000" flipH="1" flipV="1">
            <a:off x="6858000" y="123091"/>
            <a:ext cx="1676400" cy="2556708"/>
          </a:xfrm>
          <a:prstGeom prst="rect">
            <a:avLst/>
          </a:prstGeom>
        </p:spPr>
        <p:txBody>
          <a:bodyPr wrap="square">
            <a:spAutoFit/>
          </a:bodyPr>
          <a:lstStyle/>
          <a:p>
            <a:pPr algn="ctr"/>
            <a:r>
              <a:rPr lang="en-US" sz="2800" dirty="0">
                <a:solidFill>
                  <a:srgbClr val="FF0000"/>
                </a:solidFill>
              </a:rPr>
              <a:t> </a:t>
            </a:r>
            <a:r>
              <a:rPr lang="en-US" sz="3200" b="1" dirty="0">
                <a:solidFill>
                  <a:srgbClr val="FF0000"/>
                </a:solidFill>
              </a:rPr>
              <a:t>Key topics in past medical history. </a:t>
            </a:r>
            <a:endParaRPr lang="ar-IQ" sz="3200" b="1" dirty="0">
              <a:solidFill>
                <a:srgbClr val="FF0000"/>
              </a:solidFill>
            </a:endParaRPr>
          </a:p>
        </p:txBody>
      </p:sp>
    </p:spTree>
    <p:extLst>
      <p:ext uri="{BB962C8B-B14F-4D97-AF65-F5344CB8AC3E}">
        <p14:creationId xmlns:p14="http://schemas.microsoft.com/office/powerpoint/2010/main" val="328322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086600" cy="1219200"/>
          </a:xfrm>
        </p:spPr>
        <p:txBody>
          <a:bodyPr/>
          <a:lstStyle/>
          <a:p>
            <a:r>
              <a:rPr lang="en-US" sz="2800" dirty="0">
                <a:solidFill>
                  <a:schemeClr val="bg1"/>
                </a:solidFill>
                <a:cs typeface="+mn-cs"/>
              </a:rPr>
              <a:t>EXAMINATION</a:t>
            </a:r>
            <a:br>
              <a:rPr lang="en-US" sz="2800" dirty="0">
                <a:solidFill>
                  <a:schemeClr val="bg1"/>
                </a:solidFill>
                <a:cs typeface="+mn-cs"/>
              </a:rPr>
            </a:br>
            <a:r>
              <a:rPr lang="en-US" sz="2800" dirty="0">
                <a:solidFill>
                  <a:schemeClr val="bg1"/>
                </a:solidFill>
                <a:cs typeface="+mn-cs"/>
              </a:rPr>
              <a:t>MEDICAL EXAMINTION</a:t>
            </a:r>
            <a:endParaRPr lang="ar-IQ" sz="2800" dirty="0">
              <a:solidFill>
                <a:schemeClr val="bg1"/>
              </a:solidFill>
              <a:cs typeface="+mn-cs"/>
            </a:endParaRPr>
          </a:p>
        </p:txBody>
      </p:sp>
      <p:sp>
        <p:nvSpPr>
          <p:cNvPr id="3" name="Text Placeholder 2"/>
          <p:cNvSpPr>
            <a:spLocks noGrp="1"/>
          </p:cNvSpPr>
          <p:nvPr>
            <p:ph type="body" idx="1"/>
          </p:nvPr>
        </p:nvSpPr>
        <p:spPr/>
        <p:txBody>
          <a:bodyPr/>
          <a:lstStyle/>
          <a:p>
            <a:endParaRPr lang="ar-IQ"/>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63246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919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p:txBody>
          <a:bodyPr/>
          <a:lstStyle/>
          <a:p>
            <a:endParaRPr lang="ar-IQ"/>
          </a:p>
        </p:txBody>
      </p:sp>
      <p:sp>
        <p:nvSpPr>
          <p:cNvPr id="5" name="Rectangle 4"/>
          <p:cNvSpPr/>
          <p:nvPr/>
        </p:nvSpPr>
        <p:spPr>
          <a:xfrm>
            <a:off x="0" y="2339"/>
            <a:ext cx="9143999" cy="5755422"/>
          </a:xfrm>
          <a:prstGeom prst="rect">
            <a:avLst/>
          </a:prstGeom>
        </p:spPr>
        <p:txBody>
          <a:bodyPr wrap="square">
            <a:spAutoFit/>
          </a:bodyPr>
          <a:lstStyle/>
          <a:p>
            <a:r>
              <a:rPr lang="en-US" sz="2800" b="1" dirty="0"/>
              <a:t>Examination specific to surgery</a:t>
            </a:r>
          </a:p>
          <a:p>
            <a:pPr algn="just"/>
            <a:endParaRPr lang="en-US" sz="2000" dirty="0">
              <a:latin typeface="GoudyStd"/>
            </a:endParaRPr>
          </a:p>
          <a:p>
            <a:pPr algn="just"/>
            <a:r>
              <a:rPr lang="en-US" sz="2000" dirty="0">
                <a:latin typeface="GoudyStd"/>
              </a:rPr>
              <a:t>          </a:t>
            </a:r>
            <a:r>
              <a:rPr lang="en-US" sz="2000" b="1" dirty="0">
                <a:latin typeface="GoudyStd"/>
              </a:rPr>
              <a:t>At preoperative assessment, the clinical findings, site, side, specific imaging or investigation findings related to the pathology for which the surgery is proposed should be noted. </a:t>
            </a:r>
          </a:p>
          <a:p>
            <a:pPr algn="just"/>
            <a:r>
              <a:rPr lang="en-US" sz="2000" b="1" dirty="0">
                <a:latin typeface="GoudyStd"/>
              </a:rPr>
              <a:t>      </a:t>
            </a:r>
          </a:p>
          <a:p>
            <a:pPr algn="just"/>
            <a:r>
              <a:rPr lang="en-US" sz="2000" b="1" dirty="0">
                <a:latin typeface="GoudyStd"/>
              </a:rPr>
              <a:t>            Suitability of the patient for the proposed surgical option and vice versa should also be assessed. For example, laparoscopic procedures are less invasive and are therefore preferred inmost; however, not all patients can tolerate pneumoperitoneum and positioning. </a:t>
            </a:r>
          </a:p>
          <a:p>
            <a:pPr algn="just"/>
            <a:r>
              <a:rPr lang="en-US" sz="2000" b="1" dirty="0">
                <a:latin typeface="GoudyStd"/>
              </a:rPr>
              <a:t>         The type of surgery along with patient comorbidities determine perioperative risks, for example perioperative mortality in major surgery such as that of open aortic aneurysm repair in the UK is 3% and that with endovascular repair is 1%. </a:t>
            </a:r>
          </a:p>
          <a:p>
            <a:pPr algn="just"/>
            <a:r>
              <a:rPr lang="en-US" sz="2000" b="1" dirty="0">
                <a:latin typeface="GoudyStd"/>
              </a:rPr>
              <a:t>        Sources of potential </a:t>
            </a:r>
            <a:r>
              <a:rPr lang="en-US" sz="2000" b="1" dirty="0" err="1">
                <a:latin typeface="GoudyStd"/>
              </a:rPr>
              <a:t>bacteraemia</a:t>
            </a:r>
            <a:r>
              <a:rPr lang="en-US" sz="2000" b="1" dirty="0">
                <a:latin typeface="GoudyStd"/>
              </a:rPr>
              <a:t> can compromise surgical results especially if artificial material is implanted, such as in joint replacement surgery or arterial grafting. Check for and treat infections in the preoperative period, e.g. infected toes, pressure sores, teeth and urine; screen the patients for methicillin-resistant </a:t>
            </a:r>
            <a:r>
              <a:rPr lang="en-US" sz="2000" b="1" i="1" dirty="0">
                <a:latin typeface="GoudyStd-Italic"/>
              </a:rPr>
              <a:t>Staphylococcus </a:t>
            </a:r>
            <a:r>
              <a:rPr lang="en-US" sz="2000" b="1" i="1" dirty="0" err="1">
                <a:latin typeface="GoudyStd-Italic"/>
              </a:rPr>
              <a:t>aureus</a:t>
            </a:r>
            <a:r>
              <a:rPr lang="en-US" sz="2000" b="1" i="1" dirty="0">
                <a:latin typeface="GoudyStd-Italic"/>
              </a:rPr>
              <a:t> </a:t>
            </a:r>
            <a:r>
              <a:rPr lang="en-US" sz="2000" b="1" dirty="0" err="1">
                <a:latin typeface="GoudyStd"/>
              </a:rPr>
              <a:t>colonisation</a:t>
            </a:r>
            <a:r>
              <a:rPr lang="en-US" sz="2000" b="1" dirty="0">
                <a:latin typeface="GoudyStd"/>
              </a:rPr>
              <a:t>.</a:t>
            </a:r>
            <a:endParaRPr lang="ar-IQ" sz="2000" b="1" dirty="0"/>
          </a:p>
        </p:txBody>
      </p:sp>
    </p:spTree>
    <p:extLst>
      <p:ext uri="{BB962C8B-B14F-4D97-AF65-F5344CB8AC3E}">
        <p14:creationId xmlns:p14="http://schemas.microsoft.com/office/powerpoint/2010/main" val="2995505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875"/>
            <a:ext cx="7086600" cy="566057"/>
          </a:xfrm>
        </p:spPr>
        <p:txBody>
          <a:bodyPr>
            <a:normAutofit/>
          </a:bodyPr>
          <a:lstStyle/>
          <a:p>
            <a:r>
              <a:rPr lang="en-US" sz="2800" dirty="0">
                <a:solidFill>
                  <a:srgbClr val="FF0000"/>
                </a:solidFill>
                <a:latin typeface="+mn-lt"/>
                <a:cs typeface="+mn-cs"/>
              </a:rPr>
              <a:t>Investigations</a:t>
            </a:r>
            <a:endParaRPr lang="ar-IQ" sz="2800" dirty="0">
              <a:solidFill>
                <a:srgbClr val="FF0000"/>
              </a:solidFill>
              <a:latin typeface="+mn-lt"/>
              <a:cs typeface="+mn-cs"/>
            </a:endParaRPr>
          </a:p>
        </p:txBody>
      </p:sp>
      <p:sp>
        <p:nvSpPr>
          <p:cNvPr id="3" name="Text Placeholder 2"/>
          <p:cNvSpPr>
            <a:spLocks noGrp="1"/>
          </p:cNvSpPr>
          <p:nvPr>
            <p:ph type="body" idx="1"/>
          </p:nvPr>
        </p:nvSpPr>
        <p:spPr>
          <a:xfrm>
            <a:off x="0" y="685800"/>
            <a:ext cx="7086600" cy="1509712"/>
          </a:xfrm>
        </p:spPr>
        <p:txBody>
          <a:bodyPr/>
          <a:lstStyle/>
          <a:p>
            <a:endParaRPr lang="ar-IQ" dirty="0"/>
          </a:p>
        </p:txBody>
      </p:sp>
      <p:sp>
        <p:nvSpPr>
          <p:cNvPr id="5" name="Rectangle 4"/>
          <p:cNvSpPr/>
          <p:nvPr/>
        </p:nvSpPr>
        <p:spPr>
          <a:xfrm>
            <a:off x="-10886" y="762000"/>
            <a:ext cx="9144000" cy="5324535"/>
          </a:xfrm>
          <a:prstGeom prst="rect">
            <a:avLst/>
          </a:prstGeom>
        </p:spPr>
        <p:txBody>
          <a:bodyPr wrap="square">
            <a:spAutoFit/>
          </a:bodyPr>
          <a:lstStyle/>
          <a:p>
            <a:pPr algn="just"/>
            <a:r>
              <a:rPr lang="en-US" sz="2000" dirty="0">
                <a:solidFill>
                  <a:srgbClr val="52D60A"/>
                </a:solidFill>
                <a:latin typeface="ZapfDingbatsStd"/>
              </a:rPr>
              <a:t>●</a:t>
            </a:r>
            <a:r>
              <a:rPr lang="en-US" sz="2000" dirty="0">
                <a:solidFill>
                  <a:srgbClr val="52D60A"/>
                </a:solidFill>
                <a:latin typeface="HelveticaNeueLTStd-Roman"/>
              </a:rPr>
              <a:t>● </a:t>
            </a:r>
            <a:r>
              <a:rPr lang="en-US" sz="2000" dirty="0">
                <a:solidFill>
                  <a:srgbClr val="000000"/>
                </a:solidFill>
                <a:latin typeface="GoudyStd"/>
              </a:rPr>
              <a:t>Full blood count. A full blood count (FBC) is needed for major operations, in the elderly and in those with </a:t>
            </a:r>
            <a:r>
              <a:rPr lang="en-US" sz="2000" dirty="0" err="1">
                <a:solidFill>
                  <a:srgbClr val="000000"/>
                </a:solidFill>
                <a:latin typeface="GoudyStd"/>
              </a:rPr>
              <a:t>anaemia</a:t>
            </a:r>
            <a:r>
              <a:rPr lang="en-US" sz="2000" dirty="0">
                <a:solidFill>
                  <a:srgbClr val="000000"/>
                </a:solidFill>
                <a:latin typeface="GoudyStd"/>
              </a:rPr>
              <a:t> or pathology with ongoing blood loss and chronic disease. In case of suspicion or history of sickle crisis, a sickle cell  test is needed in patients of Afro-Caribbean and Indian subcontinent origin.</a:t>
            </a:r>
          </a:p>
          <a:p>
            <a:pPr algn="just"/>
            <a:endParaRPr lang="en-US" sz="2000" dirty="0">
              <a:solidFill>
                <a:srgbClr val="000000"/>
              </a:solidFill>
              <a:latin typeface="GoudyStd"/>
            </a:endParaRPr>
          </a:p>
          <a:p>
            <a:pPr algn="just"/>
            <a:r>
              <a:rPr lang="en-US" sz="2000" dirty="0">
                <a:solidFill>
                  <a:srgbClr val="52D60A"/>
                </a:solidFill>
                <a:latin typeface="ZapfDingbatsStd"/>
              </a:rPr>
              <a:t>●</a:t>
            </a:r>
            <a:r>
              <a:rPr lang="en-US" sz="2000" dirty="0">
                <a:solidFill>
                  <a:srgbClr val="52D60A"/>
                </a:solidFill>
                <a:latin typeface="HelveticaNeueLTStd-Roman"/>
              </a:rPr>
              <a:t>● </a:t>
            </a:r>
            <a:r>
              <a:rPr lang="en-US" sz="2000" dirty="0">
                <a:solidFill>
                  <a:srgbClr val="000000"/>
                </a:solidFill>
                <a:latin typeface="GoudyStd"/>
              </a:rPr>
              <a:t>Urea and electrolytes. Urea and electrolytes (U&amp;Es) are needed before all major operations, in most patients over 65 years of age especially with cardiovascular, renal and endocrine disease, or if significant blood loss is anticipated. It is also needed in those on medications that affect electrolyte levels, e.g. steroids, diuretics, digoxin, </a:t>
            </a:r>
            <a:r>
              <a:rPr lang="it-IT" sz="2000" dirty="0">
                <a:solidFill>
                  <a:srgbClr val="000000"/>
                </a:solidFill>
                <a:latin typeface="GoudyStd"/>
              </a:rPr>
              <a:t>non-steroidal anti-inflammatory drugs, intravenous fluid </a:t>
            </a:r>
            <a:r>
              <a:rPr lang="en-US" sz="2000" dirty="0">
                <a:solidFill>
                  <a:srgbClr val="000000"/>
                </a:solidFill>
                <a:latin typeface="GoudyStd"/>
              </a:rPr>
              <a:t>or nutrition therapy and endocrine problems.</a:t>
            </a:r>
          </a:p>
          <a:p>
            <a:pPr algn="just"/>
            <a:endParaRPr lang="en-US" sz="2000" dirty="0">
              <a:solidFill>
                <a:srgbClr val="000000"/>
              </a:solidFill>
              <a:latin typeface="GoudyStd"/>
            </a:endParaRPr>
          </a:p>
          <a:p>
            <a:pPr algn="just"/>
            <a:r>
              <a:rPr lang="en-US" sz="2000" dirty="0">
                <a:solidFill>
                  <a:srgbClr val="52D60A"/>
                </a:solidFill>
                <a:latin typeface="ZapfDingbatsStd"/>
              </a:rPr>
              <a:t>●</a:t>
            </a:r>
            <a:r>
              <a:rPr lang="en-US" sz="2000" dirty="0">
                <a:solidFill>
                  <a:srgbClr val="52D60A"/>
                </a:solidFill>
                <a:latin typeface="HelveticaNeueLTStd-Roman"/>
              </a:rPr>
              <a:t>● </a:t>
            </a:r>
            <a:r>
              <a:rPr lang="en-US" sz="2000" dirty="0">
                <a:solidFill>
                  <a:srgbClr val="000000"/>
                </a:solidFill>
                <a:latin typeface="GoudyStd"/>
              </a:rPr>
              <a:t>Electrocardiography. Electrocardiography (ECG) is required for those patients over 65 years of age and symptomatic patients with a history of rheumatic fever, diabetes, cardiovascular, renal and cerebrovascular disease, with and without severe respiratory problems. It will also depend on if the surgery is minor/intermediate or major.</a:t>
            </a:r>
            <a:endParaRPr lang="ar-IQ" sz="2000" dirty="0"/>
          </a:p>
        </p:txBody>
      </p:sp>
    </p:spTree>
    <p:extLst>
      <p:ext uri="{BB962C8B-B14F-4D97-AF65-F5344CB8AC3E}">
        <p14:creationId xmlns:p14="http://schemas.microsoft.com/office/powerpoint/2010/main" val="71990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dirty="0"/>
          </a:p>
        </p:txBody>
      </p:sp>
      <p:sp>
        <p:nvSpPr>
          <p:cNvPr id="3" name="Text Placeholder 2"/>
          <p:cNvSpPr>
            <a:spLocks noGrp="1"/>
          </p:cNvSpPr>
          <p:nvPr>
            <p:ph type="body" idx="1"/>
          </p:nvPr>
        </p:nvSpPr>
        <p:spPr>
          <a:xfrm>
            <a:off x="0" y="152400"/>
            <a:ext cx="9144000" cy="1509712"/>
          </a:xfrm>
        </p:spPr>
        <p:txBody>
          <a:bodyPr>
            <a:noAutofit/>
          </a:bodyPr>
          <a:lstStyle/>
          <a:p>
            <a:pPr algn="justLow"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Chest radiograph. Cost-effectiveness and risks of radiation exposure mean that chest radiographs should be restricted to specific patients, such as those with cardiac failure, severe chronic obstructive pulmonary disease (COPD),acute respiratory symptoms, pulmonary cancer, metastasis or effusions or those who are deemed to be at risk of active pulmonary tuberculosis.</a:t>
            </a:r>
          </a:p>
          <a:p>
            <a:pPr algn="justLow" rtl="0"/>
            <a:endParaRPr lang="en-US" dirty="0">
              <a:solidFill>
                <a:srgbClr val="000000"/>
              </a:solidFill>
              <a:latin typeface="GoudyStd"/>
            </a:endParaRPr>
          </a:p>
          <a:p>
            <a:pPr algn="justLow"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Clotting screen. If a patient has a history suggestive of a bleeding diathesis, liver disease, </a:t>
            </a:r>
            <a:r>
              <a:rPr lang="en-US" dirty="0" err="1">
                <a:solidFill>
                  <a:srgbClr val="000000"/>
                </a:solidFill>
                <a:latin typeface="GoudyStd"/>
              </a:rPr>
              <a:t>eclampsia</a:t>
            </a:r>
            <a:r>
              <a:rPr lang="en-US" dirty="0">
                <a:solidFill>
                  <a:srgbClr val="000000"/>
                </a:solidFill>
                <a:latin typeface="GoudyStd"/>
              </a:rPr>
              <a:t>, cholestasis or has a family history of bleeding disorder, or is on antithrombotic or anticoagulant agents then coagulation</a:t>
            </a:r>
          </a:p>
          <a:p>
            <a:pPr algn="justLow" rtl="0"/>
            <a:r>
              <a:rPr lang="en-US" dirty="0">
                <a:solidFill>
                  <a:srgbClr val="000000"/>
                </a:solidFill>
                <a:latin typeface="GoudyStd"/>
              </a:rPr>
              <a:t>screening will be needed. </a:t>
            </a:r>
          </a:p>
          <a:p>
            <a:pPr algn="justLow" rtl="0"/>
            <a:endParaRPr lang="en-US" dirty="0">
              <a:solidFill>
                <a:srgbClr val="000000"/>
              </a:solidFill>
              <a:latin typeface="GoudyStd"/>
            </a:endParaRPr>
          </a:p>
          <a:p>
            <a:pPr algn="justLow"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GoudyStd"/>
              </a:rPr>
              <a:t>Urinalysis. Dipstick testing of urine should be performed on all patients to detect urinary infection, </a:t>
            </a:r>
            <a:r>
              <a:rPr lang="en-US" dirty="0" err="1">
                <a:solidFill>
                  <a:srgbClr val="000000"/>
                </a:solidFill>
                <a:latin typeface="GoudyStd"/>
              </a:rPr>
              <a:t>biliuria</a:t>
            </a:r>
            <a:r>
              <a:rPr lang="en-US" dirty="0">
                <a:solidFill>
                  <a:srgbClr val="000000"/>
                </a:solidFill>
                <a:latin typeface="GoudyStd"/>
              </a:rPr>
              <a:t>, glycosuria and inappropriate osmolality.</a:t>
            </a:r>
          </a:p>
          <a:p>
            <a:pPr algn="justLow" rtl="0"/>
            <a:endParaRPr lang="en-US" dirty="0">
              <a:solidFill>
                <a:srgbClr val="000000"/>
              </a:solidFill>
              <a:latin typeface="GoudyStd"/>
            </a:endParaRPr>
          </a:p>
          <a:p>
            <a:pPr algn="justLow" rtl="0"/>
            <a:r>
              <a:rPr lang="en-US" dirty="0">
                <a:solidFill>
                  <a:srgbClr val="52D60A"/>
                </a:solidFill>
                <a:latin typeface="ZapfDingbatsStd"/>
              </a:rPr>
              <a:t>●</a:t>
            </a:r>
            <a:r>
              <a:rPr lang="en-US" dirty="0">
                <a:solidFill>
                  <a:srgbClr val="52D60A"/>
                </a:solidFill>
                <a:latin typeface="HelveticaNeueLTStd-Roman"/>
              </a:rPr>
              <a:t>● </a:t>
            </a:r>
            <a:r>
              <a:rPr lang="en-US" dirty="0">
                <a:solidFill>
                  <a:srgbClr val="000000"/>
                </a:solidFill>
                <a:latin typeface="SymbolStd"/>
              </a:rPr>
              <a:t>β</a:t>
            </a:r>
            <a:r>
              <a:rPr lang="en-US" dirty="0">
                <a:solidFill>
                  <a:srgbClr val="000000"/>
                </a:solidFill>
                <a:latin typeface="GoudyStd"/>
              </a:rPr>
              <a:t>-Human chorionic </a:t>
            </a:r>
            <a:r>
              <a:rPr lang="en-US" dirty="0" err="1">
                <a:solidFill>
                  <a:srgbClr val="000000"/>
                </a:solidFill>
                <a:latin typeface="GoudyStd"/>
              </a:rPr>
              <a:t>gonadotrophin</a:t>
            </a:r>
            <a:r>
              <a:rPr lang="en-US" dirty="0">
                <a:solidFill>
                  <a:srgbClr val="000000"/>
                </a:solidFill>
                <a:latin typeface="GoudyStd"/>
              </a:rPr>
              <a:t>. Women of child-bearing age should be asked sensitively about their pregnancy status. If in doubt a laboratory test or a reliable pregnancy kit (low cost) can be used, after obtaining consent from</a:t>
            </a:r>
          </a:p>
          <a:p>
            <a:pPr algn="justLow" rtl="0"/>
            <a:r>
              <a:rPr lang="en-US" dirty="0">
                <a:solidFill>
                  <a:srgbClr val="000000"/>
                </a:solidFill>
                <a:latin typeface="GoudyStd"/>
              </a:rPr>
              <a:t>the patient, to avoid danger of exposure to surgery and </a:t>
            </a:r>
            <a:r>
              <a:rPr lang="en-US" dirty="0" err="1">
                <a:solidFill>
                  <a:srgbClr val="000000"/>
                </a:solidFill>
                <a:latin typeface="GoudyStd"/>
              </a:rPr>
              <a:t>anaesthesia</a:t>
            </a:r>
            <a:r>
              <a:rPr lang="en-US" dirty="0">
                <a:solidFill>
                  <a:srgbClr val="000000"/>
                </a:solidFill>
                <a:latin typeface="GoudyStd"/>
              </a:rPr>
              <a:t> on the fetus.</a:t>
            </a:r>
            <a:endParaRPr lang="ar-IQ" dirty="0"/>
          </a:p>
        </p:txBody>
      </p:sp>
    </p:spTree>
    <p:extLst>
      <p:ext uri="{BB962C8B-B14F-4D97-AF65-F5344CB8AC3E}">
        <p14:creationId xmlns:p14="http://schemas.microsoft.com/office/powerpoint/2010/main" val="3088310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27076</TotalTime>
  <Words>3924</Words>
  <Application>Microsoft Office PowerPoint</Application>
  <PresentationFormat>On-screen Show (4:3)</PresentationFormat>
  <Paragraphs>225</Paragraphs>
  <Slides>37</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Aileron-Bold</vt:lpstr>
      <vt:lpstr>Aileron-BoldItalic</vt:lpstr>
      <vt:lpstr>Arial</vt:lpstr>
      <vt:lpstr>Calibri</vt:lpstr>
      <vt:lpstr>Calibri Light</vt:lpstr>
      <vt:lpstr>Georgia</vt:lpstr>
      <vt:lpstr>GoudyStd</vt:lpstr>
      <vt:lpstr>GoudyStd-Italic</vt:lpstr>
      <vt:lpstr>HelveticaNeueLTStd-Roman</vt:lpstr>
      <vt:lpstr>SymbolStd</vt:lpstr>
      <vt:lpstr>Times New Roman</vt:lpstr>
      <vt:lpstr>ZapfDingbatsStd</vt:lpstr>
      <vt:lpstr>Office Theme</vt:lpstr>
      <vt:lpstr>Preoperative care including the high-risk   surgical patient</vt:lpstr>
      <vt:lpstr>PowerPoint Presentation</vt:lpstr>
      <vt:lpstr>PowerPoint Presentation</vt:lpstr>
      <vt:lpstr>PATIENT ASSESSMENT</vt:lpstr>
      <vt:lpstr>PowerPoint Presentation</vt:lpstr>
      <vt:lpstr>EXAMINATION MEDICAL EXAMINTION</vt:lpstr>
      <vt:lpstr>PowerPoint Presentation</vt:lpstr>
      <vt:lpstr>Investigations</vt:lpstr>
      <vt:lpstr>PowerPoint Presentation</vt:lpstr>
      <vt:lpstr>PowerPoint Presentation</vt:lpstr>
      <vt:lpstr>SPECIFIC PREOPERATIVE PROBLEMS AND MANAGEMENT</vt:lpstr>
      <vt:lpstr>PowerPoint Presentation</vt:lpstr>
      <vt:lpstr>PowerPoint Presentation</vt:lpstr>
      <vt:lpstr>Hypertension, ischaemic heart disease (IHD) and coronary stents</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MUSTAFA USAMA  ABDULMAGEED</cp:lastModifiedBy>
  <cp:revision>100</cp:revision>
  <dcterms:created xsi:type="dcterms:W3CDTF">2006-08-16T00:00:00Z</dcterms:created>
  <dcterms:modified xsi:type="dcterms:W3CDTF">2022-03-21T12:23:14Z</dcterms:modified>
</cp:coreProperties>
</file>