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48"/>
  </p:notesMasterIdLst>
  <p:sldIdLst>
    <p:sldId id="306" r:id="rId2"/>
    <p:sldId id="307" r:id="rId3"/>
    <p:sldId id="286" r:id="rId4"/>
    <p:sldId id="323" r:id="rId5"/>
    <p:sldId id="287" r:id="rId6"/>
    <p:sldId id="309" r:id="rId7"/>
    <p:sldId id="290" r:id="rId8"/>
    <p:sldId id="322" r:id="rId9"/>
    <p:sldId id="291" r:id="rId10"/>
    <p:sldId id="311" r:id="rId11"/>
    <p:sldId id="293" r:id="rId12"/>
    <p:sldId id="312" r:id="rId13"/>
    <p:sldId id="295" r:id="rId14"/>
    <p:sldId id="314" r:id="rId15"/>
    <p:sldId id="324" r:id="rId16"/>
    <p:sldId id="325" r:id="rId17"/>
    <p:sldId id="256" r:id="rId18"/>
    <p:sldId id="315" r:id="rId19"/>
    <p:sldId id="276" r:id="rId20"/>
    <p:sldId id="281" r:id="rId21"/>
    <p:sldId id="282" r:id="rId22"/>
    <p:sldId id="316" r:id="rId23"/>
    <p:sldId id="272" r:id="rId24"/>
    <p:sldId id="257" r:id="rId25"/>
    <p:sldId id="277" r:id="rId26"/>
    <p:sldId id="279" r:id="rId27"/>
    <p:sldId id="258" r:id="rId28"/>
    <p:sldId id="273" r:id="rId29"/>
    <p:sldId id="317" r:id="rId30"/>
    <p:sldId id="262" r:id="rId31"/>
    <p:sldId id="318" r:id="rId32"/>
    <p:sldId id="264" r:id="rId33"/>
    <p:sldId id="265" r:id="rId34"/>
    <p:sldId id="266" r:id="rId35"/>
    <p:sldId id="297" r:id="rId36"/>
    <p:sldId id="298" r:id="rId37"/>
    <p:sldId id="299" r:id="rId38"/>
    <p:sldId id="300" r:id="rId39"/>
    <p:sldId id="301" r:id="rId40"/>
    <p:sldId id="321" r:id="rId41"/>
    <p:sldId id="329" r:id="rId42"/>
    <p:sldId id="330" r:id="rId43"/>
    <p:sldId id="328" r:id="rId44"/>
    <p:sldId id="304" r:id="rId45"/>
    <p:sldId id="269" r:id="rId46"/>
    <p:sldId id="32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E683B-C5BD-4AA0-BCAF-F7A10DE62F3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1B852-9ABF-4FFA-A56E-37821CC8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8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1B852-9ABF-4FFA-A56E-37821CC81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5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2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2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1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1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0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8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8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6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4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0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001000" cy="579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Structure-function Relationship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functions of proteins are maintained because of their ability to recognize and interact with a variety of molecules. </a:t>
            </a:r>
          </a:p>
          <a:p>
            <a:pPr algn="just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three-dimensional structural conformation provides and maintains the functional characteristics. </a:t>
            </a:r>
          </a:p>
          <a:p>
            <a:pPr algn="just">
              <a:lnSpc>
                <a:spcPct val="115000"/>
              </a:lnSpc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800" dirty="0"/>
          </a:p>
          <a:p>
            <a:pPr algn="just">
              <a:lnSpc>
                <a:spcPct val="11500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8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vitamin C deficiency, failure of hydroxylation of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proline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leads to reduced hydrogen bonding and consequent weakness of collagen.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quarter staggered triple helical structure of collagen is responsible for its tensile strength.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844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426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Physical Properties Of Proteins</a:t>
            </a: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Protein solutions exhibit colloidal properties and therefore scatter light and exert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osmotic pressure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Osmotic pressure of plasma proteins is clinically important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389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Molecular weights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some of the proteins are: Insulin (5,700)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Hemoglobin (68,000)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Albumin (69,000)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Immunoglobulins (1,50,000)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8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382000" cy="434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Shape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the proteins also vary. 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Insulin is globular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Albumin is oval in shape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Fibrinogen molecule is elongated. 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Bigger and elongated molecules will increase the viscosity of the solution.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8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229600" cy="317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Isoelectric pH 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Since proteins are made of amino acids, the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all the constituent amino acids will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influence the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pI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 of the protein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7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82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CLASSIFICATION OF PROTEINS</a:t>
            </a:r>
            <a:endParaRPr lang="en-US" sz="40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  <a:cs typeface="+mj-cs"/>
              </a:rPr>
              <a:t>Classification Based on Functions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cs typeface="+mj-cs"/>
              </a:rPr>
              <a:t>1. Catalytic proteins, e.g. enzymes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cs typeface="+mj-cs"/>
              </a:rPr>
              <a:t>2. Structural proteins, e.g. collagen, elastin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cs typeface="+mj-cs"/>
              </a:rPr>
              <a:t>3. Contractile proteins, e.g. myosin, actin.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Transport proteins, e.g. hemoglobin, myoglobin, albumin, transferrin</a:t>
            </a:r>
          </a:p>
          <a:p>
            <a:endParaRPr lang="en-US" sz="3600" dirty="0">
              <a:cs typeface="+mj-cs"/>
            </a:endParaRPr>
          </a:p>
          <a:p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79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8077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cs typeface="+mj-cs"/>
              </a:rPr>
              <a:t>5</a:t>
            </a:r>
            <a:r>
              <a:rPr lang="en-US" sz="2800" dirty="0">
                <a:cs typeface="+mj-cs"/>
              </a:rPr>
              <a:t>. Regulatory proteins or hormones, e.g. ACTH, insulin, growth hormone</a:t>
            </a:r>
          </a:p>
          <a:p>
            <a:endParaRPr lang="en-US" sz="2800" dirty="0">
              <a:cs typeface="+mj-cs"/>
            </a:endParaRPr>
          </a:p>
          <a:p>
            <a:r>
              <a:rPr lang="en-US" sz="2800" dirty="0">
                <a:cs typeface="+mj-cs"/>
              </a:rPr>
              <a:t>6. Genetic proteins, e.g. histones</a:t>
            </a:r>
          </a:p>
          <a:p>
            <a:endParaRPr lang="en-US" sz="2800" dirty="0">
              <a:cs typeface="+mj-cs"/>
            </a:endParaRPr>
          </a:p>
          <a:p>
            <a:r>
              <a:rPr lang="en-US" sz="2800" dirty="0">
                <a:cs typeface="+mj-cs"/>
              </a:rPr>
              <a:t>7. Protective proteins, e.g. immunoglobulins, interferons, clotting factors.</a:t>
            </a:r>
          </a:p>
        </p:txBody>
      </p:sp>
    </p:spTree>
    <p:extLst>
      <p:ext uri="{BB962C8B-B14F-4D97-AF65-F5344CB8AC3E}">
        <p14:creationId xmlns:p14="http://schemas.microsoft.com/office/powerpoint/2010/main" val="109706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+mj-cs"/>
              </a:rPr>
              <a:t>Classification based on Composition and Solubility</a:t>
            </a:r>
          </a:p>
          <a:p>
            <a:r>
              <a:rPr lang="en-US" sz="2800" b="1" dirty="0">
                <a:solidFill>
                  <a:srgbClr val="0070C0"/>
                </a:solidFill>
                <a:cs typeface="+mj-cs"/>
              </a:rPr>
              <a:t>I- Simple proteins</a:t>
            </a:r>
            <a:r>
              <a:rPr lang="en-US" sz="2800" dirty="0">
                <a:solidFill>
                  <a:srgbClr val="0070C0"/>
                </a:solidFill>
                <a:cs typeface="+mj-cs"/>
              </a:rPr>
              <a:t>:</a:t>
            </a:r>
          </a:p>
          <a:p>
            <a:r>
              <a:rPr lang="en-US" sz="2800" dirty="0">
                <a:cs typeface="+mj-cs"/>
              </a:rPr>
              <a:t>on hydrolysis gives only amino acids Examples:</a:t>
            </a:r>
          </a:p>
          <a:p>
            <a:endParaRPr lang="en-US" sz="2800" b="1" dirty="0">
              <a:solidFill>
                <a:srgbClr val="FF0000"/>
              </a:solidFill>
              <a:cs typeface="+mj-cs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cs typeface="+mj-cs"/>
              </a:rPr>
              <a:t>1- Albumin and globulins</a:t>
            </a:r>
            <a:r>
              <a:rPr lang="en-US" sz="2800" b="1" dirty="0">
                <a:cs typeface="+mj-cs"/>
              </a:rPr>
              <a:t>: </a:t>
            </a:r>
            <a:r>
              <a:rPr lang="en-US" sz="2800" dirty="0">
                <a:cs typeface="+mj-cs"/>
              </a:rPr>
              <a:t>present in egg, milk and blood. They are proteins of high biological value i.e. contain all essential amino acids and easily digested</a:t>
            </a:r>
            <a:r>
              <a:rPr lang="en-US" sz="3600" dirty="0">
                <a:cs typeface="+mj-cs"/>
              </a:rPr>
              <a:t>.</a:t>
            </a:r>
            <a:r>
              <a:rPr lang="en-US" sz="3600" b="1" dirty="0">
                <a:cs typeface="+mj-cs"/>
              </a:rPr>
              <a:t> </a:t>
            </a:r>
          </a:p>
          <a:p>
            <a:endParaRPr lang="en-US" sz="2800" b="1" dirty="0"/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ar-IQ" sz="2800" b="1" dirty="0"/>
          </a:p>
          <a:p>
            <a:endParaRPr lang="ar-IQ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85800"/>
            <a:ext cx="8763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Albumin is a protein made by the liver.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 makes up about 60% of the total protein in the blood and plays many roles: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keeps fluid from leaking out of blood vessels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transports hormones, vitamins, drugs, and substances like calcium throughout the body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ar-IQ" sz="2800" b="1" dirty="0"/>
          </a:p>
          <a:p>
            <a:endParaRPr lang="ar-IQ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58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8382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Levels of albumin may decrease, to a greater or lesser degree, when 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●conditions interfere with its production by the liver,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increase protein breakdown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increase protein loss via the kidneys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expand plasma volume (diluting the blood).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924800" cy="3669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the three-dimensional structure of proteins, the hydrophilic polar charged residues are seen on the outer surface and then non-polar hydrophobic residues inside, out of contact with water. </a:t>
            </a:r>
            <a:endParaRPr lang="en-US" sz="2800" dirty="0"/>
          </a:p>
          <a:p>
            <a:pPr algn="just">
              <a:lnSpc>
                <a:spcPct val="115000"/>
              </a:lnSpc>
            </a:pPr>
            <a:endParaRPr lang="en-US" sz="2800" dirty="0"/>
          </a:p>
          <a:p>
            <a:pPr algn="just">
              <a:lnSpc>
                <a:spcPct val="11500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64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229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important causes of low blood albumin include: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Sever Liver disease: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since albumin is produced by the liver, its level can decrease with loss of liver function; however, this typically occurs only when the liver has been severely affected.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9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990600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Kidney disease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one of the kidneys functions is to conserve plasma proteins such as albumin so that they are not released along with waste products when urine is produced. 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However, if a person's kidneys become damaged or diseased, they begin to lose their ability to conserve albumin and other proteins.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95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9144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is frequently seen in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◊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chronic diseases, such as diabetes and hypertension. 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◊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nephrotic syndrome very high amounts of albumin are lost through the kidneys.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1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globulins</a:t>
            </a:r>
            <a:endParaRPr lang="en-US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α1 globulin: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antitrypsin: trypsin inhibitor serum protein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α2 globulin: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hepatoglobin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protein that binds hemoglobin to prevent its excretion by the kidney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β-globulin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e.g. transferrin: protein that transport iron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γ-globulins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(antibodies) 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immunity.</a:t>
            </a:r>
          </a:p>
        </p:txBody>
      </p:sp>
    </p:spTree>
    <p:extLst>
      <p:ext uri="{BB962C8B-B14F-4D97-AF65-F5344CB8AC3E}">
        <p14:creationId xmlns:p14="http://schemas.microsoft.com/office/powerpoint/2010/main" val="181414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153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2- </a:t>
            </a:r>
            <a:r>
              <a:rPr lang="en-US" sz="2800" b="1" dirty="0">
                <a:solidFill>
                  <a:srgbClr val="FF0000"/>
                </a:solidFill>
                <a:cs typeface="+mj-cs"/>
              </a:rPr>
              <a:t>Globins (Histones</a:t>
            </a:r>
            <a:r>
              <a:rPr lang="en-US" sz="2800" b="1" dirty="0">
                <a:cs typeface="+mj-cs"/>
              </a:rPr>
              <a:t>): </a:t>
            </a:r>
            <a:r>
              <a:rPr lang="en-US" sz="2800" dirty="0">
                <a:cs typeface="+mj-cs"/>
              </a:rPr>
              <a:t>They are basic proteins rich in histidine amino acid.</a:t>
            </a:r>
          </a:p>
          <a:p>
            <a:pPr algn="just"/>
            <a:r>
              <a:rPr lang="en-US" sz="2800" dirty="0">
                <a:cs typeface="+mj-cs"/>
              </a:rPr>
              <a:t>  </a:t>
            </a:r>
          </a:p>
          <a:p>
            <a:pPr algn="just"/>
            <a:r>
              <a:rPr lang="en-US" sz="2800" dirty="0">
                <a:cs typeface="+mj-cs"/>
              </a:rPr>
              <a:t>They are present in :</a:t>
            </a:r>
          </a:p>
          <a:p>
            <a:pPr algn="just"/>
            <a:r>
              <a:rPr lang="en-US" sz="2800" dirty="0">
                <a:cs typeface="+mj-cs"/>
              </a:rPr>
              <a:t>  a - combined with DNA</a:t>
            </a:r>
          </a:p>
          <a:p>
            <a:pPr algn="just"/>
            <a:r>
              <a:rPr lang="en-US" sz="2800" dirty="0">
                <a:cs typeface="+mj-cs"/>
              </a:rPr>
              <a:t>  b - combined with heme to form hemoglobin of RBCs.</a:t>
            </a:r>
            <a:endParaRPr lang="ar-IQ" sz="2800" dirty="0">
              <a:cs typeface="+mj-cs"/>
            </a:endParaRPr>
          </a:p>
          <a:p>
            <a:pPr algn="just"/>
            <a:endParaRPr lang="en-US" sz="3600" dirty="0">
              <a:cs typeface="+mj-cs"/>
            </a:endParaRPr>
          </a:p>
          <a:p>
            <a:r>
              <a:rPr lang="en-US" sz="2800" b="1" dirty="0"/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191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ÙØªÙØ¬Ø© Ø¨Ø­Ø« Ø§ÙØµÙØ± Ø¹Ù âªhistoneâ¬â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6"/>
            <a:ext cx="9144000" cy="683525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057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7848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3600" b="1" dirty="0"/>
              <a:t>    </a:t>
            </a:r>
            <a:r>
              <a:rPr lang="en-US" sz="2800" b="1" dirty="0">
                <a:solidFill>
                  <a:srgbClr val="FF0000"/>
                </a:solidFill>
              </a:rPr>
              <a:t>3- Gliadines </a:t>
            </a:r>
            <a:r>
              <a:rPr lang="en-US" sz="2800" dirty="0"/>
              <a:t>are the proteins present in cereals.</a:t>
            </a:r>
          </a:p>
          <a:p>
            <a:endParaRPr lang="en-US" sz="2800" dirty="0"/>
          </a:p>
          <a:p>
            <a:r>
              <a:rPr lang="en-US" sz="2800" b="1" dirty="0"/>
              <a:t>     </a:t>
            </a:r>
            <a:r>
              <a:rPr lang="en-US" sz="2800" b="1" dirty="0">
                <a:solidFill>
                  <a:srgbClr val="FF0000"/>
                </a:solidFill>
              </a:rPr>
              <a:t>4- Scleroproteins</a:t>
            </a:r>
            <a:r>
              <a:rPr lang="en-US" sz="2800" b="1" dirty="0"/>
              <a:t>: </a:t>
            </a:r>
            <a:r>
              <a:rPr lang="en-US" sz="2800" dirty="0"/>
              <a:t>They are structural proteins, not digested. include: keratin,  collagen and elastin.</a:t>
            </a:r>
          </a:p>
        </p:txBody>
      </p:sp>
    </p:spTree>
    <p:extLst>
      <p:ext uri="{BB962C8B-B14F-4D97-AF65-F5344CB8AC3E}">
        <p14:creationId xmlns:p14="http://schemas.microsoft.com/office/powerpoint/2010/main" val="2358871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46631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a- α-keratin</a:t>
            </a:r>
            <a:r>
              <a:rPr lang="en-US" sz="2800" b="1" dirty="0"/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protein found in hair, nails, enamel of teeth and outer layer of skin.</a:t>
            </a:r>
          </a:p>
          <a:p>
            <a:pPr algn="just"/>
            <a:r>
              <a:rPr lang="en-US" sz="2800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It is rich in cysteine and hydrophobic (non polar) amino acids so it is water insoluble.</a:t>
            </a:r>
          </a:p>
          <a:p>
            <a:pPr algn="just"/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0853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</a:rPr>
              <a:t>b- collagens</a:t>
            </a:r>
            <a:r>
              <a:rPr lang="en-US" sz="2800" b="1" dirty="0"/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dirty="0"/>
              <a:t>protein of connective tissues found in bone, teeth , cartilage, tendons, skin and blood vessels. </a:t>
            </a:r>
          </a:p>
          <a:p>
            <a:pPr algn="just"/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Collagen may be present as gel e.g. in extracellular matrix or in vitreous humor of the eye. </a:t>
            </a:r>
          </a:p>
          <a:p>
            <a:pPr algn="just"/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Collagens are the most important protein in mammals. </a:t>
            </a:r>
          </a:p>
        </p:txBody>
      </p:sp>
    </p:spTree>
    <p:extLst>
      <p:ext uri="{BB962C8B-B14F-4D97-AF65-F5344CB8AC3E}">
        <p14:creationId xmlns:p14="http://schemas.microsoft.com/office/powerpoint/2010/main" val="3465909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7620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They form about 30% of total body proteins. There are more than 20 types of collagens, the most common type is </a:t>
            </a:r>
            <a:r>
              <a:rPr lang="en-US" sz="2800" b="1" dirty="0"/>
              <a:t>collagen I </a:t>
            </a:r>
            <a:r>
              <a:rPr lang="en-US" sz="2800" dirty="0"/>
              <a:t>which constitutes about  90% of cell collagens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41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three-dimensional structure, in turn, is dependent on the primary structure. So, any difference in the primary structure may produce a protein which cannot serve its function.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1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663" y="304800"/>
            <a:ext cx="8153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algn="just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C- Elastin: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/>
              <a:t>present in walls of large blood vessels (such as aorta). It is very important in lungs, elastic ligaments, skin, cartilage. </a:t>
            </a:r>
          </a:p>
          <a:p>
            <a:pPr algn="just"/>
            <a:endParaRPr lang="en-US" sz="28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/>
              <a:t>It is elastic fiber that can be stretched to several times as its normal length</a:t>
            </a:r>
            <a:r>
              <a:rPr lang="en-US" sz="3600" dirty="0"/>
              <a:t>.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724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663" y="304800"/>
            <a:ext cx="8153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algn="just"/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Structure</a:t>
            </a:r>
            <a:endParaRPr lang="en-US" sz="2800" dirty="0"/>
          </a:p>
        </p:txBody>
      </p:sp>
      <p:pic>
        <p:nvPicPr>
          <p:cNvPr id="2050" name="Picture 2" descr="نتيجة بحث الصور عن ‪elastin structur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1371599"/>
            <a:ext cx="8686800" cy="48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44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"/>
            <a:ext cx="7620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C1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Conjugated proteins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 combinations of protein with a non-protein part, called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prosthetic group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Conjugated proteins may be classified as 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6042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85800"/>
            <a:ext cx="8305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Glycoproteins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These are proteins combined with carbohydrates. Hydroxyl groups of serine or threonine and amide groups of asparagine and glutamine form linkages with carbohydrate residues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Blood group antigens and many serum proteins are glycoproteins. When the carbohydrate content is more than 10% of the molecule, the viscosity is correspondingly increased; they are sometimes known as mucoproteins or proteoglycans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83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0"/>
            <a:ext cx="7772400" cy="4732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Lipoproteins: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These are proteins loosely combined with lipid components. They occur in blood and on cell membranes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Nucleoproteins: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These are proteins attached to nucleic acids, e.g. Histones. The DNA carries negative charges, which combines with positively charged proteins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07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153400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Chromoproteins: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These are proteins with coloured prosthetic </a:t>
            </a:r>
            <a:r>
              <a:rPr lang="en-US" sz="2800" dirty="0"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groups.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 Hemoglobin (Heme, red)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 Flavoproteins (Riboflavin,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yellow)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Visual purple (Vitamin A, purple)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76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7772400" cy="3141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Phosphoproteins: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These contain phosphorus.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●Casein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milk and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vitellin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of egg yolk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● </a:t>
            </a:r>
            <a:r>
              <a:rPr lang="en-US" sz="2800" dirty="0"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The phosphoric acid is esterified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 the hydroxyl groups of serine and threonine residues of proteins.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47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848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Metalloproteins: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contain metal ions.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Hemoglobin (Iron)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Cytochrome (Iron)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Tyrosinase (Copper)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Carbonic anhydrase (Zinc).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05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458200" cy="378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Classification Depending on The Shape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Fibrous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polypeptides arranged in long strands or sheets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water insoluble (lots of hydrophobic AA’s)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strong but flexible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Structural (keratin, collagen)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0739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343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Globular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polypeptide chains folded into spherical or globular form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water soluble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contain several types of secondary structure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diverse functions (enzymes, regulatory proteins)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4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3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58200" cy="6477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88036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458200" cy="537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Classification Based on Nutritional Value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Nutritionally Rich Proteins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are also called as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complete proteins or first-class proteins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They contain all the essential amino acids in the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required proportion. On supplying these proteins in the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diet, children will grow satisfactorily. A good example is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casein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milk.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83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Incomplete Proteins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lack one essential amino acid.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cannot promote body growth in children; but may be able to sustain the body weight in adults.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45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305800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Proteins from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pulses are deficient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methionine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6172200" cy="47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4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05800" cy="222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proteins of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cereals lack in lysine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If both of them are combined in the diet, adequate growth may be obtained.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00324"/>
            <a:ext cx="5943599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37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7772400" cy="2888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Poor Proteins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lack in many essential amino acids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a diet based on these proteins will not even sustain the original body weight. Zein from corn lacks tryptophan and lysine.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40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Diseases caused by changes in protein structure</a:t>
            </a:r>
            <a:endParaRPr lang="en-US" sz="3200" dirty="0">
              <a:solidFill>
                <a:srgbClr val="FF0000"/>
              </a:solidFill>
            </a:endParaRPr>
          </a:p>
          <a:p>
            <a:pPr lvl="0" algn="just"/>
            <a:r>
              <a:rPr lang="en-US" sz="3200" dirty="0"/>
              <a:t>Sickle Cell Anemia – single amino acid change in hemoglobin related to disease.</a:t>
            </a:r>
          </a:p>
          <a:p>
            <a:pPr lvl="0" algn="just"/>
            <a:endParaRPr lang="en-US" sz="3200" dirty="0"/>
          </a:p>
          <a:p>
            <a:pPr lvl="0" algn="just"/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981200"/>
            <a:ext cx="9220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6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Diseases caused by changes in protein structure</a:t>
            </a:r>
            <a:endParaRPr lang="en-US" sz="3200" dirty="0">
              <a:solidFill>
                <a:srgbClr val="FF0000"/>
              </a:solidFill>
            </a:endParaRPr>
          </a:p>
          <a:p>
            <a:pPr lvl="0" algn="just"/>
            <a:r>
              <a:rPr lang="en-US" sz="3200" dirty="0"/>
              <a:t>Osteoarthritis – single amino acid change in collagen protein causes joint damage</a:t>
            </a:r>
            <a:r>
              <a:rPr lang="en-US" dirty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6" y="2026860"/>
            <a:ext cx="8946573" cy="46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Enzymes</a:t>
            </a: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The first step in enzymatic catalysis is the binding of them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enzyme to the substrate. This, in turn, depends on the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m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structural conformation of the active site of the enzyme,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is precisely oriented for substrate binding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61659"/>
            <a:ext cx="6705600" cy="27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Transport Proteins</a:t>
            </a: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Hemoglobin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 transporter of oxygen is a tetrameric protein (alpha 2, beta 2), with each monomer having a heme unit. Binding of oxygen to one heme facilitates oxygen binding by other subunits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/>
          </a:p>
          <a:p>
            <a:pPr algn="just"/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14600"/>
            <a:ext cx="3733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Structural Proteins</a:t>
            </a: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Collagen is the most abundant protein in mammals and is the main fibrous component of skin, bone, tendon, cartilage and teeth. Collagen forms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superhelical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cable where the 3 polypeptide chains are wound around itself.  In collagen, every 3rd residue is a glycine.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959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7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8534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only amino acid that can fit into the triple stranded helix is glycine. Replacement of the central glycine by mutations can lead to brittle bone disease.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triple helix of collagen is stabilized by the steric repulsion of the rings of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hydroxyproline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also by the hydrogen bonds between them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179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1602</Words>
  <Application>Microsoft Office PowerPoint</Application>
  <PresentationFormat>On-screen Show (4:3)</PresentationFormat>
  <Paragraphs>181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venous</dc:creator>
  <cp:lastModifiedBy>ve</cp:lastModifiedBy>
  <cp:revision>42</cp:revision>
  <dcterms:created xsi:type="dcterms:W3CDTF">2006-08-16T00:00:00Z</dcterms:created>
  <dcterms:modified xsi:type="dcterms:W3CDTF">2025-03-07T12:20:32Z</dcterms:modified>
</cp:coreProperties>
</file>