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4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90" r:id="rId16"/>
    <p:sldId id="291" r:id="rId17"/>
    <p:sldId id="292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12" r:id="rId27"/>
    <p:sldId id="307" r:id="rId28"/>
    <p:sldId id="308" r:id="rId29"/>
    <p:sldId id="310" r:id="rId30"/>
    <p:sldId id="311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81" d="100"/>
          <a:sy n="81" d="100"/>
        </p:scale>
        <p:origin x="172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39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6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8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9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65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8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5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0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6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7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39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Peptides and Proteins </a:t>
            </a:r>
          </a:p>
          <a:p>
            <a:pPr algn="just"/>
            <a:r>
              <a:rPr lang="en-US" sz="2800" dirty="0"/>
              <a:t>20 amino acids are commonly found in protein. These 20 amino acids are linked together through “peptide bond forming peptides and proteins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 The chains containing less than 50 amino acids are called “peptides”, while those containing greater than 50 amino acids are called “proteins”. 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5362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457200"/>
            <a:ext cx="8458200" cy="4839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268605" indent="-4572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80975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 one end is an amino acid with a free amino group the (the N-terminus) and at the other is an amino acid with a free carboxyl group the (the C-terminus).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term “sequence”. as the following example: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Gly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Val (1)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268605" algn="just">
              <a:lnSpc>
                <a:spcPct val="150000"/>
              </a:lnSpc>
              <a:spcAft>
                <a:spcPts val="1000"/>
              </a:spcAft>
              <a:tabLst>
                <a:tab pos="4203700" algn="l"/>
                <a:tab pos="6400800" algn="l"/>
              </a:tabLst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Gly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Val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(2)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187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85848"/>
            <a:ext cx="8305800" cy="5378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Branched and Circular Proteins</a:t>
            </a:r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Generally, the polypeptide chains are linear. However branching points in the chains may be produced by interchain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disulphide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bridges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covalent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disulphide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bonds between different polypeptide chains in the same protein (interchain) or portions of the same polypeptide chain (intrachain) are also part of the primary structure.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18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533400"/>
            <a:ext cx="7772400" cy="2608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Rarely, instead of the alpha COOH group, the gamma carboxyl group of glutamic acid may enter into peptide bond formation, e.g. Glutathione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gammaglutamyl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cysteinyl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-glycine)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259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229600" cy="39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term pseudopeptide is used to denote such a peptide bond formed by carboxyl group, other than that present in alpha position.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Very rarely, protein may be in a circular form, e.g. Gramicidin.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3962400"/>
            <a:ext cx="3395662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353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685800"/>
            <a:ext cx="8153400" cy="2540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i="1" dirty="0">
                <a:solidFill>
                  <a:srgbClr val="009A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Primary Structure of Insulin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 an example of the primary structure of a protein, that was originally described by Sanger in 1955 who received the Nobel prize in 1958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242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8077200" cy="196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1- Insulin has two polypeptide chains. The A chain (Glycine chain) has 21 amino acids and B (Phenylalanine)  polypeptide chain has 30 amino acids.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945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382000" cy="39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2- They are held together by two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interchain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disulfide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bonds. A chain 7th cysteine and B chain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7th cysteine are connected. Similarly, A chain 20</a:t>
            </a:r>
            <a:r>
              <a:rPr lang="en-US" sz="28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cysteine and B chain 19th cysteine are connected.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There is another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intrachain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disulfide bond between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6th and 11th cysteine residues of A chain.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26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382000" cy="5463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3- The species variation is restricted to amino acids in position 8, 9 and 10 in A chain and in C-terminal of B chain. The amino acid sequence has been conserved to a great extent during evolution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insulin required for replacement therapy, is now produced by recombinant DNA technology.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268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466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547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153400" cy="39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Primary Structure Determines Biological Activity</a:t>
            </a:r>
            <a:endParaRPr lang="en-US" sz="2800" b="1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protein with a specific primary structure will automatically form its natural three-dimensional shape. So, the higher levels of organization are dependent on the primary structure.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9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3810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Peptide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bond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formation</a:t>
            </a:r>
            <a:r>
              <a:rPr lang="en-US" sz="2800" dirty="0">
                <a:solidFill>
                  <a:srgbClr val="00B0F0"/>
                </a:solidFill>
              </a:rPr>
              <a:t>: </a:t>
            </a:r>
            <a:r>
              <a:rPr lang="en-US" sz="2800" dirty="0"/>
              <a:t>α-carboxyl group of one amino acid (with side chain R1) forms a covalent peptide bond with α-amino group of another amino acid ( with the side chain R2) by removal of a molecule of water.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The result is : </a:t>
            </a:r>
          </a:p>
          <a:p>
            <a:pPr algn="just"/>
            <a:r>
              <a:rPr lang="en-US" sz="2800" dirty="0"/>
              <a:t>Dipeptide ( i.e. Two amino acids linked by one peptide bond). By the same way, the dipeptide can then form a second peptide bond with a third amino acid (with side chain R3) to give Tripeptide. Repetition of this process generates a polypeptide or protein of specific amino acid sequence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8801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Even a single amino acid change (mutation) in the linear sequence may have profound biological effects on the function, e.g. in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HbA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(normal hemoglobin) the 6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amino acid in the beta chain is glutamic acid; it is changed to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valine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HbS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(sickle cell anemia).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8594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8534400" cy="39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8605" algn="just">
              <a:lnSpc>
                <a:spcPct val="150000"/>
              </a:lnSpc>
              <a:spcAft>
                <a:spcPts val="0"/>
              </a:spcAft>
              <a:tabLst>
                <a:tab pos="4203700" algn="l"/>
                <a:tab pos="6400800" algn="l"/>
              </a:tabLst>
            </a:pPr>
            <a:r>
              <a:rPr lang="en-US" sz="28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2- Secondary structure: </a:t>
            </a:r>
            <a:endParaRPr lang="en-US" sz="2800" b="1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268605" algn="just">
              <a:lnSpc>
                <a:spcPct val="150000"/>
              </a:lnSpc>
              <a:spcAft>
                <a:spcPts val="0"/>
              </a:spcAft>
              <a:tabLst>
                <a:tab pos="4203700" algn="l"/>
                <a:tab pos="64008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Results from hydrogen bond formation between hydrogen of –NH group of peptide bond and the carbonyl oxygen of another peptide bond.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268605" algn="just">
              <a:lnSpc>
                <a:spcPct val="150000"/>
              </a:lnSpc>
              <a:spcAft>
                <a:spcPts val="1000"/>
              </a:spcAft>
              <a:tabLst>
                <a:tab pos="4203700" algn="l"/>
                <a:tab pos="64008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According to H-bonding there are two main forms of secondary structure: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961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0"/>
            <a:ext cx="8610600" cy="467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8605" algn="just">
              <a:lnSpc>
                <a:spcPct val="150000"/>
              </a:lnSpc>
              <a:spcAft>
                <a:spcPts val="1000"/>
              </a:spcAft>
              <a:tabLst>
                <a:tab pos="4203700" algn="l"/>
                <a:tab pos="6400800" algn="l"/>
              </a:tabLst>
            </a:pP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α-helix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It is a spiral structure resulting from hydrogen bonding between one peptide bond and the fourth one.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268605" algn="just">
              <a:lnSpc>
                <a:spcPct val="150000"/>
              </a:lnSpc>
              <a:spcAft>
                <a:spcPts val="1000"/>
              </a:spcAft>
              <a:tabLst>
                <a:tab pos="4203700" algn="l"/>
                <a:tab pos="6400800" algn="l"/>
              </a:tabLst>
            </a:pP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β-sheets: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another form of secondary structure in which two or more polypeptides (or segments of the same peptide chain) are linked together by hydrogen bond between H- of NH- of one chain and carbonyl oxygen of adjacent chain (or segment).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2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image.slidesharecdn.com/05thestructureandfunctionoflargebiologicalmolecules-130311053304-phpapp01/95/05-the-structure-and-function-of-large-biological-molecules-59-6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1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4849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382000" cy="633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2090" algn="just">
              <a:lnSpc>
                <a:spcPct val="115000"/>
              </a:lnSpc>
              <a:spcAft>
                <a:spcPts val="0"/>
              </a:spcAft>
              <a:tabLst>
                <a:tab pos="4203700" algn="l"/>
              </a:tabLst>
            </a:pPr>
            <a:r>
              <a:rPr lang="en-US" sz="28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3-Tertiary structure:</a:t>
            </a:r>
            <a:endParaRPr lang="en-US" sz="2800" b="1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Tertiary: chain folding: fibrous and globular.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Chain folding causes changes in physical properties and biological function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Fibrous proteins tend to have length &gt;&gt; diameter, tend to be water insoluble.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Globular proteins have spherical shape.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Contributing factors are the hydrophobic effect, hydrogen bonding,  ionic bond , and disulfide linkages by cysteine units.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076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alevelnotes.com/content_images/Image85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3482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rtiary structure: Alkaline phosphatase, ribbon mode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79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image.slidesharecdn.com/2-aminoacidsandproteinslecture2-130114035130-phpapp01/95/2-amino-acids-and-proteins-lecture-2-30-638.jpg?cb=135813559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73886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3455" y="304800"/>
            <a:ext cx="813954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Some systems exist as larger "assemblies" several polypeptide chains.</a:t>
            </a:r>
            <a:endParaRPr lang="ar-IQ" sz="2800" dirty="0"/>
          </a:p>
          <a:p>
            <a:pPr algn="just"/>
            <a:endParaRPr lang="ar-IQ" sz="2800" dirty="0"/>
          </a:p>
          <a:p>
            <a:pPr algn="just"/>
            <a:r>
              <a:rPr lang="en-US" sz="2800" dirty="0"/>
              <a:t> Quaternary structures are held together by a variety of interactions including hydrogen bonding, Van der Waals interactions, ionic bonding and occasionally disulfide bonds</a:t>
            </a:r>
            <a:r>
              <a:rPr lang="en-US" dirty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sz="2800" b="1" dirty="0">
                <a:solidFill>
                  <a:srgbClr val="92D050"/>
                </a:solidFill>
              </a:rPr>
              <a:t>Ex</a:t>
            </a:r>
            <a:r>
              <a:rPr lang="en-US" sz="2800" dirty="0"/>
              <a:t>: </a:t>
            </a:r>
            <a:r>
              <a:rPr lang="en-US" sz="2800" b="1" dirty="0">
                <a:solidFill>
                  <a:srgbClr val="92D050"/>
                </a:solidFill>
              </a:rPr>
              <a:t>Collagen</a:t>
            </a:r>
            <a:r>
              <a:rPr lang="en-US" sz="2800" dirty="0">
                <a:solidFill>
                  <a:srgbClr val="92D050"/>
                </a:solidFill>
              </a:rPr>
              <a:t> </a:t>
            </a:r>
            <a:r>
              <a:rPr lang="en-US" sz="2800" dirty="0"/>
              <a:t>is a fibrous protein of three polypeptides (</a:t>
            </a:r>
            <a:r>
              <a:rPr lang="en-US" sz="2800" dirty="0" err="1"/>
              <a:t>trimeric</a:t>
            </a:r>
            <a:r>
              <a:rPr lang="en-US" sz="2800" dirty="0"/>
              <a:t>), </a:t>
            </a:r>
            <a:endParaRPr lang="ar-IQ" sz="2800" dirty="0"/>
          </a:p>
          <a:p>
            <a:pPr algn="just"/>
            <a:r>
              <a:rPr lang="en-US" sz="2800" b="1" dirty="0">
                <a:solidFill>
                  <a:srgbClr val="92D050"/>
                </a:solidFill>
              </a:rPr>
              <a:t>Hemoglobin</a:t>
            </a:r>
            <a:r>
              <a:rPr lang="en-US" sz="2800" dirty="0">
                <a:solidFill>
                  <a:srgbClr val="92D050"/>
                </a:solidFill>
              </a:rPr>
              <a:t> </a:t>
            </a:r>
            <a:r>
              <a:rPr lang="en-US" sz="2800" dirty="0"/>
              <a:t>polypeptide is a globular protein with four polypeptide chains (</a:t>
            </a:r>
            <a:r>
              <a:rPr lang="en-US" sz="2800" dirty="0" err="1"/>
              <a:t>tetrameric</a:t>
            </a:r>
            <a:r>
              <a:rPr lang="en-US" sz="2800" dirty="0"/>
              <a:t>) – </a:t>
            </a:r>
            <a:r>
              <a:rPr lang="en-US" sz="2800" b="1" dirty="0">
                <a:solidFill>
                  <a:srgbClr val="92D050"/>
                </a:solidFill>
              </a:rPr>
              <a:t>Insulin</a:t>
            </a:r>
            <a:r>
              <a:rPr lang="en-US" sz="2800" dirty="0"/>
              <a:t> : two chains (</a:t>
            </a:r>
            <a:r>
              <a:rPr lang="en-US" sz="2800" dirty="0" err="1"/>
              <a:t>dimeric</a:t>
            </a:r>
            <a:r>
              <a:rPr lang="en-US" sz="2800" dirty="0"/>
              <a:t>).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32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vels of Protein Structure: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786"/>
            <a:ext cx="9144000" cy="6872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5994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304800"/>
            <a:ext cx="9013209" cy="3914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048000" y="4893907"/>
            <a:ext cx="2189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Peptide Bond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6792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 4 levels of protein structur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08" y="-76200"/>
            <a:ext cx="9174707" cy="678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243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8382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Peptide bond formation</a:t>
            </a:r>
            <a:r>
              <a:rPr lang="en-US" sz="2800" dirty="0"/>
              <a:t>: - Each polypeptide chain starts on the left side by free amino group of the first amino acid enter in chain formation . It is termed (N- terminus). - Each polypeptide chain ends on the right side by free COOH group of the last amino acid and termed (C-terminus).</a:t>
            </a:r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124200"/>
            <a:ext cx="7315200" cy="264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629266" y="5512044"/>
            <a:ext cx="693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Fullname:</a:t>
            </a:r>
            <a:r>
              <a:rPr lang="en-US" sz="2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Alanyl</a:t>
            </a:r>
            <a:r>
              <a:rPr lang="en-US" sz="2800" b="1" dirty="0" err="1">
                <a:solidFill>
                  <a:srgbClr val="00B0F0"/>
                </a:solidFill>
              </a:rPr>
              <a:t>tyrosyl</a:t>
            </a:r>
            <a:r>
              <a:rPr lang="en-US" sz="2800" b="1" dirty="0" err="1">
                <a:solidFill>
                  <a:srgbClr val="00B050"/>
                </a:solidFill>
              </a:rPr>
              <a:t>aspartyl</a:t>
            </a:r>
            <a:r>
              <a:rPr lang="en-US" sz="2800" b="1" dirty="0" err="1"/>
              <a:t>glycine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303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0"/>
            <a:ext cx="838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Examples on Peptides: </a:t>
            </a:r>
          </a:p>
          <a:p>
            <a:pPr lvl="1" algn="just"/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1-</a:t>
            </a: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Dipeptide</a:t>
            </a: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/>
              <a:t>(two amino acids joined by one peptide bond): Example: Aspartame which acts as sweetening agent being used in replacement of cane sugar. It is composed of aspartic acid and phenyl alanine. </a:t>
            </a:r>
          </a:p>
          <a:p>
            <a:pPr lvl="1"/>
            <a:endParaRPr lang="en-US" sz="2800" dirty="0"/>
          </a:p>
          <a:p>
            <a:pPr lvl="1" algn="just"/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2-Tripeptides</a:t>
            </a:r>
            <a:r>
              <a:rPr lang="en-US" sz="2800" dirty="0"/>
              <a:t> (3 amino acids linked by two peptide bonds). Example: </a:t>
            </a:r>
            <a:r>
              <a:rPr lang="en-US" sz="2800" dirty="0" err="1"/>
              <a:t>Glutathion</a:t>
            </a:r>
            <a:r>
              <a:rPr lang="en-US" sz="2800" dirty="0"/>
              <a:t> which is formed from 3 amino acids: glutamic acid, cysteine and glycine. It helps in protects against free radical which causes cell damage.</a:t>
            </a:r>
          </a:p>
        </p:txBody>
      </p:sp>
    </p:spTree>
    <p:extLst>
      <p:ext uri="{BB962C8B-B14F-4D97-AF65-F5344CB8AC3E}">
        <p14:creationId xmlns:p14="http://schemas.microsoft.com/office/powerpoint/2010/main" val="1647611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35901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800" dirty="0"/>
              <a:t>3- octapeptides: (8 amino acids) Examples: Two hormones; oxytocine and vasopressin (ADH).</a:t>
            </a:r>
          </a:p>
          <a:p>
            <a:pPr lvl="1" algn="just"/>
            <a:endParaRPr lang="ar-IQ" sz="2800" dirty="0"/>
          </a:p>
          <a:p>
            <a:pPr lvl="1" algn="just"/>
            <a:r>
              <a:rPr lang="en-US" sz="2800" dirty="0"/>
              <a:t>4- Oligopeptide: short polymer of residues linked by peptide bonds; up to10-20 residues. </a:t>
            </a:r>
          </a:p>
          <a:p>
            <a:pPr lvl="1" algn="just"/>
            <a:endParaRPr lang="ar-IQ" sz="2800" dirty="0"/>
          </a:p>
          <a:p>
            <a:pPr lvl="1" algn="just"/>
            <a:r>
              <a:rPr lang="en-US" sz="2800" dirty="0"/>
              <a:t>5- polypeptides: longer polymer of residues linked by peptide bonds; larger sizes.</a:t>
            </a:r>
          </a:p>
          <a:p>
            <a:pPr lvl="1" algn="just"/>
            <a:endParaRPr lang="ar-IQ" sz="2800" dirty="0"/>
          </a:p>
          <a:p>
            <a:pPr lvl="1" algn="just"/>
            <a:r>
              <a:rPr lang="en-US" sz="2800" dirty="0"/>
              <a:t>6- Protein: one or more polypeptide chains</a:t>
            </a:r>
          </a:p>
          <a:p>
            <a:pPr algn="just"/>
            <a:r>
              <a:rPr lang="en-US" sz="2800" b="1" dirty="0"/>
              <a:t> </a:t>
            </a:r>
            <a:endParaRPr lang="en-US" sz="2800" dirty="0"/>
          </a:p>
          <a:p>
            <a:r>
              <a:rPr lang="en-US" sz="2800" b="1" dirty="0"/>
              <a:t>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0489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09600"/>
            <a:ext cx="7924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</a:rPr>
              <a:t>Notes</a:t>
            </a:r>
            <a:r>
              <a:rPr lang="en-US" sz="3200" b="1" dirty="0"/>
              <a:t>:</a:t>
            </a:r>
            <a:endParaRPr lang="en-US" sz="3200" dirty="0"/>
          </a:p>
          <a:p>
            <a:pPr algn="just"/>
            <a:r>
              <a:rPr lang="en-US" sz="3200" b="1" dirty="0"/>
              <a:t> •</a:t>
            </a:r>
            <a:r>
              <a:rPr lang="en-US" sz="3200" dirty="0"/>
              <a:t> Residue – an amino acid (or peptide unit) in an   oligopeptide, polypeptide     or protein</a:t>
            </a:r>
          </a:p>
          <a:p>
            <a:pPr algn="just"/>
            <a:r>
              <a:rPr lang="en-US" sz="3200" b="1" dirty="0"/>
              <a:t>  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2029926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533400"/>
            <a:ext cx="8610600" cy="2691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8605" algn="just">
              <a:lnSpc>
                <a:spcPct val="150000"/>
              </a:lnSpc>
              <a:spcAft>
                <a:spcPts val="0"/>
              </a:spcAft>
              <a:tabLst>
                <a:tab pos="4203700" algn="l"/>
                <a:tab pos="6400800" algn="l"/>
              </a:tabLst>
            </a:pP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Protein structure: 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268605" algn="just">
              <a:lnSpc>
                <a:spcPct val="150000"/>
              </a:lnSpc>
              <a:spcAft>
                <a:spcPts val="0"/>
              </a:spcAft>
              <a:tabLst>
                <a:tab pos="4203700" algn="l"/>
                <a:tab pos="64008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There are four levels of protein structure (primary, secondary, tertiary and quaternary) 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268605" algn="just">
              <a:lnSpc>
                <a:spcPct val="150000"/>
              </a:lnSpc>
              <a:spcAft>
                <a:spcPts val="0"/>
              </a:spcAft>
              <a:tabLst>
                <a:tab pos="1809750" algn="l"/>
              </a:tabLst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 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06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382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8605" algn="just">
              <a:lnSpc>
                <a:spcPct val="150000"/>
              </a:lnSpc>
              <a:spcAft>
                <a:spcPts val="0"/>
              </a:spcAft>
              <a:tabLst>
                <a:tab pos="1809750" algn="l"/>
              </a:tabLst>
            </a:pP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1-Primary structure: 	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Primary structure denotes the number, type  and sequence of amino acids in the protein. </a:t>
            </a:r>
          </a:p>
          <a:p>
            <a:pPr algn="just">
              <a:spcAft>
                <a:spcPts val="0"/>
              </a:spcAft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higher levels of organization are decided by the primary structure. </a:t>
            </a:r>
          </a:p>
          <a:p>
            <a:pPr algn="just">
              <a:spcAft>
                <a:spcPts val="0"/>
              </a:spcAft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Each polypeptide chain has a unique amino acid sequence decided by the genes.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structure is maintained by the covalent bonds of the peptide linkages.</a:t>
            </a:r>
          </a:p>
          <a:p>
            <a:pPr algn="just">
              <a:spcAft>
                <a:spcPts val="0"/>
              </a:spcAft>
            </a:pP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1573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219</TotalTime>
  <Words>1167</Words>
  <Application>Microsoft Office PowerPoint</Application>
  <PresentationFormat>On-screen Show (4:3)</PresentationFormat>
  <Paragraphs>76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venous</dc:creator>
  <cp:lastModifiedBy>ve</cp:lastModifiedBy>
  <cp:revision>27</cp:revision>
  <dcterms:created xsi:type="dcterms:W3CDTF">2006-08-16T00:00:00Z</dcterms:created>
  <dcterms:modified xsi:type="dcterms:W3CDTF">2025-03-07T06:44:48Z</dcterms:modified>
</cp:coreProperties>
</file>